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3" r:id="rId2"/>
    <p:sldMasterId id="2147483673" r:id="rId3"/>
  </p:sldMasterIdLst>
  <p:notesMasterIdLst>
    <p:notesMasterId r:id="rId18"/>
  </p:notesMasterIdLst>
  <p:sldIdLst>
    <p:sldId id="268" r:id="rId4"/>
    <p:sldId id="273" r:id="rId5"/>
    <p:sldId id="274" r:id="rId6"/>
    <p:sldId id="286" r:id="rId7"/>
    <p:sldId id="275" r:id="rId8"/>
    <p:sldId id="289" r:id="rId9"/>
    <p:sldId id="292" r:id="rId10"/>
    <p:sldId id="293" r:id="rId11"/>
    <p:sldId id="294" r:id="rId12"/>
    <p:sldId id="295" r:id="rId13"/>
    <p:sldId id="296" r:id="rId14"/>
    <p:sldId id="278" r:id="rId15"/>
    <p:sldId id="290" r:id="rId16"/>
    <p:sldId id="266" r:id="rId17"/>
  </p:sldIdLst>
  <p:sldSz cx="9144000" cy="6858000" type="screen4x3"/>
  <p:notesSz cx="6858000" cy="9144000"/>
  <p:defaultTextStyle>
    <a:lvl1pPr>
      <a:defRPr sz="1000">
        <a:latin typeface="Avenir Book"/>
        <a:ea typeface="Avenir Book"/>
        <a:cs typeface="Avenir Book"/>
        <a:sym typeface="Avenir Book"/>
      </a:defRPr>
    </a:lvl1pPr>
    <a:lvl2pPr>
      <a:defRPr sz="1000">
        <a:latin typeface="Avenir Book"/>
        <a:ea typeface="Avenir Book"/>
        <a:cs typeface="Avenir Book"/>
        <a:sym typeface="Avenir Book"/>
      </a:defRPr>
    </a:lvl2pPr>
    <a:lvl3pPr>
      <a:defRPr sz="1000">
        <a:latin typeface="Avenir Book"/>
        <a:ea typeface="Avenir Book"/>
        <a:cs typeface="Avenir Book"/>
        <a:sym typeface="Avenir Book"/>
      </a:defRPr>
    </a:lvl3pPr>
    <a:lvl4pPr>
      <a:defRPr sz="1000">
        <a:latin typeface="Avenir Book"/>
        <a:ea typeface="Avenir Book"/>
        <a:cs typeface="Avenir Book"/>
        <a:sym typeface="Avenir Book"/>
      </a:defRPr>
    </a:lvl4pPr>
    <a:lvl5pPr>
      <a:defRPr sz="1000">
        <a:latin typeface="Avenir Book"/>
        <a:ea typeface="Avenir Book"/>
        <a:cs typeface="Avenir Book"/>
        <a:sym typeface="Avenir Book"/>
      </a:defRPr>
    </a:lvl5pPr>
    <a:lvl6pPr>
      <a:defRPr sz="1000">
        <a:latin typeface="Avenir Book"/>
        <a:ea typeface="Avenir Book"/>
        <a:cs typeface="Avenir Book"/>
        <a:sym typeface="Avenir Book"/>
      </a:defRPr>
    </a:lvl6pPr>
    <a:lvl7pPr>
      <a:defRPr sz="1000">
        <a:latin typeface="Avenir Book"/>
        <a:ea typeface="Avenir Book"/>
        <a:cs typeface="Avenir Book"/>
        <a:sym typeface="Avenir Book"/>
      </a:defRPr>
    </a:lvl7pPr>
    <a:lvl8pPr>
      <a:defRPr sz="1000">
        <a:latin typeface="Avenir Book"/>
        <a:ea typeface="Avenir Book"/>
        <a:cs typeface="Avenir Book"/>
        <a:sym typeface="Avenir Book"/>
      </a:defRPr>
    </a:lvl8pPr>
    <a:lvl9pPr>
      <a:defRPr sz="1000">
        <a:latin typeface="Avenir Book"/>
        <a:ea typeface="Avenir Book"/>
        <a:cs typeface="Avenir Book"/>
        <a:sym typeface="Avenir Book"/>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k" initials="B" lastIdx="6" clrIdx="0"/>
  <p:cmAuthor id="1" name="Bongani Kumalo" initials="BK" lastIdx="2" clrIdx="1">
    <p:extLst>
      <p:ext uri="{19B8F6BF-5375-455C-9EA6-DF929625EA0E}">
        <p15:presenceInfo xmlns:p15="http://schemas.microsoft.com/office/powerpoint/2012/main" userId="Bongani Kumal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venir Book"/>
          <a:ea typeface="Avenir Book"/>
          <a:cs typeface="Avenir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CDDCA"/>
          </a:solidFill>
        </a:fill>
      </a:tcStyle>
    </a:wholeTbl>
    <a:band2H>
      <a:tcTxStyle/>
      <a:tcStyle>
        <a:tcBdr/>
        <a:fill>
          <a:solidFill>
            <a:srgbClr val="F6EFE6"/>
          </a:solidFill>
        </a:fill>
      </a:tcStyle>
    </a:band2H>
    <a:firstCol>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9900"/>
          </a:solidFill>
        </a:fill>
      </a:tcStyle>
    </a:firstCol>
    <a:la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9900"/>
          </a:solidFill>
        </a:fill>
      </a:tcStyle>
    </a:lastRow>
    <a:fir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9900"/>
          </a:solidFill>
        </a:fill>
      </a:tcStyle>
    </a:firstRow>
  </a:tblStyle>
  <a:tblStyle styleId="{C7B018BB-80A7-4F77-B60F-C8B233D01FF8}" styleName="">
    <a:tblBg/>
    <a:wholeTbl>
      <a:tcTxStyle b="on" i="on">
        <a:font>
          <a:latin typeface="Avenir Book"/>
          <a:ea typeface="Avenir Book"/>
          <a:cs typeface="Avenir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venir Book"/>
          <a:ea typeface="Avenir Book"/>
          <a:cs typeface="Avenir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D5CB"/>
          </a:solidFill>
        </a:fill>
      </a:tcStyle>
    </a:wholeTbl>
    <a:band2H>
      <a:tcTxStyle/>
      <a:tcStyle>
        <a:tcBdr/>
        <a:fill>
          <a:solidFill>
            <a:srgbClr val="E7EBE7"/>
          </a:solidFill>
        </a:fill>
      </a:tcStyle>
    </a:band2H>
    <a:firstCol>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35742A"/>
          </a:solidFill>
        </a:fill>
      </a:tcStyle>
    </a:firstCol>
    <a:la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35742A"/>
          </a:solidFill>
        </a:fill>
      </a:tcStyle>
    </a:lastRow>
    <a:fir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35742A"/>
          </a:solidFill>
        </a:fill>
      </a:tcStyle>
    </a:firstRow>
  </a:tblStyle>
  <a:tblStyle styleId="{CF821DB8-F4EB-4A41-A1BA-3FCAFE7338EE}" styleName="">
    <a:tblBg/>
    <a:wholeTbl>
      <a:tcTxStyle b="on" i="on">
        <a:font>
          <a:latin typeface="Avenir Book"/>
          <a:ea typeface="Avenir Book"/>
          <a:cs typeface="Avenir Book"/>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venir Book"/>
          <a:ea typeface="Avenir Book"/>
          <a:cs typeface="Avenir Book"/>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CC9900"/>
          </a:solidFill>
        </a:fill>
      </a:tcStyle>
    </a:firstCol>
    <a:lastRow>
      <a:tcTxStyle b="on" i="on">
        <a:font>
          <a:latin typeface="Avenir Book"/>
          <a:ea typeface="Avenir Book"/>
          <a:cs typeface="Avenir Book"/>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venir Book"/>
          <a:ea typeface="Avenir Book"/>
          <a:cs typeface="Avenir Book"/>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CC9900"/>
          </a:solidFill>
        </a:fill>
      </a:tcStyle>
    </a:firstRow>
  </a:tblStyle>
  <a:tblStyle styleId="{33BA23B1-9221-436E-865A-0063620EA4FD}" styleName="">
    <a:tblBg/>
    <a:wholeTbl>
      <a:tcTxStyle b="on" i="on">
        <a:font>
          <a:latin typeface="Avenir Book"/>
          <a:ea typeface="Avenir Book"/>
          <a:cs typeface="Avenir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venir Book"/>
          <a:ea typeface="Avenir Book"/>
          <a:cs typeface="Avenir Book"/>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venir Book"/>
          <a:ea typeface="Avenir Book"/>
          <a:cs typeface="Avenir Book"/>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venir Book"/>
          <a:ea typeface="Avenir Book"/>
          <a:cs typeface="Avenir Book"/>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venir Book"/>
          <a:ea typeface="Avenir Book"/>
          <a:cs typeface="Avenir Book"/>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1426"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6" name="Shape 66"/>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67" name="Shape 67"/>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360588185"/>
      </p:ext>
    </p:extLst>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bwMode="auto">
          <a:noFill/>
          <a:ln>
            <a:solidFill>
              <a:srgbClr val="000000"/>
            </a:solidFill>
            <a:miter lim="800000"/>
            <a:headEnd/>
            <a:tailEnd/>
          </a:ln>
        </p:spPr>
      </p:sp>
      <p:sp>
        <p:nvSpPr>
          <p:cNvPr id="9218" name="Notes Placeholder 2"/>
          <p:cNvSpPr>
            <a:spLocks noGrp="1"/>
          </p:cNvSpPr>
          <p:nvPr>
            <p:ph type="body" idx="1"/>
          </p:nvPr>
        </p:nvSpPr>
        <p:spPr>
          <a:noFill/>
          <a:ln/>
        </p:spPr>
        <p:txBody>
          <a:bodyPr/>
          <a:lstStyle/>
          <a:p>
            <a:endParaRPr lang="en-GB" dirty="0" smtClean="0"/>
          </a:p>
        </p:txBody>
      </p:sp>
      <p:sp>
        <p:nvSpPr>
          <p:cNvPr id="9219" name="Slide Number Placeholder 3"/>
          <p:cNvSpPr>
            <a:spLocks noGrp="1"/>
          </p:cNvSpPr>
          <p:nvPr>
            <p:ph type="sldNum" sz="quarter" idx="5"/>
          </p:nvPr>
        </p:nvSpPr>
        <p:spPr>
          <a:xfrm>
            <a:off x="3851813" y="9427766"/>
            <a:ext cx="2944342" cy="497332"/>
          </a:xfrm>
          <a:prstGeom prst="rect">
            <a:avLst/>
          </a:prstGeom>
          <a:noFill/>
        </p:spPr>
        <p:txBody>
          <a:bodyPr/>
          <a:lstStyle/>
          <a:p>
            <a:fld id="{EAA527B6-3C9F-4946-935C-7864660A66DE}" type="slidenum">
              <a:rPr lang="en-ZA" smtClean="0">
                <a:solidFill>
                  <a:prstClr val="black"/>
                </a:solidFill>
              </a:rPr>
              <a:pPr/>
              <a:t>1</a:t>
            </a:fld>
            <a:endParaRPr lang="en-ZA" smtClean="0">
              <a:solidFill>
                <a:prstClr val="black"/>
              </a:solidFill>
            </a:endParaRPr>
          </a:p>
        </p:txBody>
      </p:sp>
    </p:spTree>
    <p:extLst>
      <p:ext uri="{BB962C8B-B14F-4D97-AF65-F5344CB8AC3E}">
        <p14:creationId xmlns:p14="http://schemas.microsoft.com/office/powerpoint/2010/main" val="2541760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a:xfrm>
            <a:off x="3851813" y="9427766"/>
            <a:ext cx="2944342" cy="497332"/>
          </a:xfrm>
          <a:prstGeom prst="rect">
            <a:avLst/>
          </a:prstGeom>
        </p:spPr>
        <p:txBody>
          <a:bodyPr/>
          <a:lstStyle/>
          <a:p>
            <a:pPr>
              <a:defRPr/>
            </a:pPr>
            <a:fld id="{2E72BF19-97AF-455C-BABB-E3608C95AFAC}" type="slidenum">
              <a:rPr lang="en-ZA" smtClean="0">
                <a:solidFill>
                  <a:prstClr val="black"/>
                </a:solidFill>
              </a:rPr>
              <a:pPr>
                <a:defRPr/>
              </a:pPr>
              <a:t>3</a:t>
            </a:fld>
            <a:endParaRPr lang="en-ZA">
              <a:solidFill>
                <a:prstClr val="black"/>
              </a:solidFill>
            </a:endParaRPr>
          </a:p>
        </p:txBody>
      </p:sp>
    </p:spTree>
    <p:extLst>
      <p:ext uri="{BB962C8B-B14F-4D97-AF65-F5344CB8AC3E}">
        <p14:creationId xmlns:p14="http://schemas.microsoft.com/office/powerpoint/2010/main" val="2703120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22" name="Shape 22"/>
          <p:cNvSpPr>
            <a:spLocks noGrp="1"/>
          </p:cNvSpPr>
          <p:nvPr>
            <p:ph type="title"/>
          </p:nvPr>
        </p:nvSpPr>
        <p:spPr>
          <a:prstGeom prst="rect">
            <a:avLst/>
          </a:prstGeom>
        </p:spPr>
        <p:txBody>
          <a:bodyPr/>
          <a:lstStyle/>
          <a:p>
            <a:pPr lvl="0">
              <a:defRPr sz="1800">
                <a:solidFill>
                  <a:srgbClr val="000000"/>
                </a:solidFill>
              </a:defRPr>
            </a:pPr>
            <a:r>
              <a:rPr sz="4200">
                <a:solidFill>
                  <a:srgbClr val="006633"/>
                </a:solidFill>
              </a:rPr>
              <a:t>Title Text</a:t>
            </a:r>
          </a:p>
        </p:txBody>
      </p:sp>
      <p:sp>
        <p:nvSpPr>
          <p:cNvPr id="23" name="Shape 23"/>
          <p:cNvSpPr>
            <a:spLocks noGrp="1"/>
          </p:cNvSpPr>
          <p:nvPr>
            <p:ph type="body" idx="1"/>
          </p:nvPr>
        </p:nvSpPr>
        <p:spPr>
          <a:xfrm>
            <a:off x="457200" y="1600200"/>
            <a:ext cx="4038600" cy="5257800"/>
          </a:xfrm>
          <a:prstGeom prst="rect">
            <a:avLst/>
          </a:prstGeom>
        </p:spPr>
        <p:txBody>
          <a:bodyPr/>
          <a:lstStyle>
            <a:lvl1pPr>
              <a:spcBef>
                <a:spcPts val="600"/>
              </a:spcBef>
              <a:defRPr sz="2800"/>
            </a:lvl1pPr>
            <a:lvl2pPr marL="724164" indent="-379677">
              <a:spcBef>
                <a:spcPts val="600"/>
              </a:spcBef>
              <a:defRPr sz="2800"/>
            </a:lvl2pPr>
            <a:lvl3pPr marL="1162685" indent="-491173">
              <a:spcBef>
                <a:spcPts val="600"/>
              </a:spcBef>
              <a:defRPr sz="2800"/>
            </a:lvl3pPr>
            <a:lvl4pPr marL="1515357" indent="-491420">
              <a:spcBef>
                <a:spcPts val="600"/>
              </a:spcBef>
              <a:defRPr sz="2800"/>
            </a:lvl4pPr>
            <a:lvl5pPr marL="1869899" indent="-528459">
              <a:spcBef>
                <a:spcPts val="600"/>
              </a:spcBef>
              <a:defRPr sz="2800"/>
            </a:lvl5p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24" name="Shape 24"/>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62" name="Shape 62"/>
          <p:cNvSpPr/>
          <p:nvPr/>
        </p:nvSpPr>
        <p:spPr>
          <a:xfrm>
            <a:off x="179387" y="188912"/>
            <a:ext cx="8785226" cy="6480177"/>
          </a:xfrm>
          <a:prstGeom prst="roundRect">
            <a:avLst>
              <a:gd name="adj" fmla="val 5506"/>
            </a:avLst>
          </a:prstGeom>
          <a:ln w="25400">
            <a:solidFill>
              <a:srgbClr val="3B7150"/>
            </a:solidFill>
          </a:ln>
          <a:effectLst>
            <a:outerShdw blurRad="50800" dist="38100" dir="2700000" rotWithShape="0">
              <a:srgbClr val="000000">
                <a:alpha val="40000"/>
              </a:srgbClr>
            </a:outerShdw>
          </a:effectLst>
        </p:spPr>
        <p:txBody>
          <a:bodyPr lIns="0" tIns="0" rIns="0" bIns="0" anchor="ctr"/>
          <a:lstStyle/>
          <a:p>
            <a:pPr lvl="0" algn="ctr">
              <a:defRPr sz="1800">
                <a:solidFill>
                  <a:srgbClr val="FFFFFF"/>
                </a:solidFill>
                <a:latin typeface="Calibri"/>
                <a:ea typeface="Calibri"/>
                <a:cs typeface="Calibri"/>
                <a:sym typeface="Calibri"/>
              </a:defRPr>
            </a:pPr>
            <a:endParaRPr/>
          </a:p>
        </p:txBody>
      </p:sp>
      <p:pic>
        <p:nvPicPr>
          <p:cNvPr id="63" name="image1.png" descr="C:\Users\Marina\Pictures\logo.png"/>
          <p:cNvPicPr/>
          <p:nvPr/>
        </p:nvPicPr>
        <p:blipFill>
          <a:blip r:embed="rId2">
            <a:extLst/>
          </a:blip>
          <a:stretch>
            <a:fillRect/>
          </a:stretch>
        </p:blipFill>
        <p:spPr>
          <a:xfrm>
            <a:off x="3454400" y="500062"/>
            <a:ext cx="2197100" cy="1992315"/>
          </a:xfrm>
          <a:prstGeom prst="rect">
            <a:avLst/>
          </a:prstGeom>
          <a:ln w="12700">
            <a:miter lim="400000"/>
          </a:ln>
        </p:spPr>
      </p:pic>
      <p:sp>
        <p:nvSpPr>
          <p:cNvPr id="64" name="Shape 64"/>
          <p:cNvSpPr>
            <a:spLocks noGrp="1"/>
          </p:cNvSpPr>
          <p:nvPr>
            <p:ph type="body" idx="1"/>
          </p:nvPr>
        </p:nvSpPr>
        <p:spPr>
          <a:xfrm>
            <a:off x="722312" y="1947378"/>
            <a:ext cx="7772401" cy="2345719"/>
          </a:xfrm>
          <a:prstGeom prst="rect">
            <a:avLst/>
          </a:prstGeom>
        </p:spPr>
        <p:txBody>
          <a:bodyPr anchor="b">
            <a:normAutofit/>
          </a:bodyPr>
          <a:lstStyle>
            <a:lvl1pPr marL="0" indent="0" algn="ctr">
              <a:spcBef>
                <a:spcPts val="800"/>
              </a:spcBef>
              <a:buClrTx/>
              <a:buSzTx/>
              <a:buFontTx/>
              <a:buNone/>
              <a:defRPr sz="36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1pPr>
            <a:lvl2pPr marL="0" indent="0" algn="ctr">
              <a:spcBef>
                <a:spcPts val="800"/>
              </a:spcBef>
              <a:buClrTx/>
              <a:buSzTx/>
              <a:buFontTx/>
              <a:buNone/>
              <a:defRPr sz="36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2pPr>
            <a:lvl3pPr marL="0" indent="0" algn="ctr">
              <a:spcBef>
                <a:spcPts val="800"/>
              </a:spcBef>
              <a:buClrTx/>
              <a:buSzTx/>
              <a:buFontTx/>
              <a:buNone/>
              <a:defRPr sz="36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3pPr>
            <a:lvl4pPr marL="0" indent="0" algn="ctr">
              <a:spcBef>
                <a:spcPts val="800"/>
              </a:spcBef>
              <a:buClrTx/>
              <a:buSzTx/>
              <a:buFontTx/>
              <a:buNone/>
              <a:defRPr sz="36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4pPr>
            <a:lvl5pPr marL="0" indent="0" algn="ctr">
              <a:spcBef>
                <a:spcPts val="800"/>
              </a:spcBef>
              <a:buClrTx/>
              <a:buSzTx/>
              <a:buFontTx/>
              <a:buNone/>
              <a:defRPr sz="36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5pPr>
          </a:lstStyle>
          <a:p>
            <a:pPr lvl="0">
              <a:defRPr sz="1800" cap="none">
                <a:solidFill>
                  <a:srgbClr val="000000"/>
                </a:solidFill>
                <a:effectLst/>
              </a:defRPr>
            </a:pPr>
            <a:r>
              <a:rPr sz="3600" cap="small">
                <a:solidFill>
                  <a:srgbClr val="3B7150"/>
                </a:solidFill>
                <a:effectLst>
                  <a:outerShdw blurRad="38100" dist="38100" dir="2700000" rotWithShape="0">
                    <a:srgbClr val="000000">
                      <a:alpha val="43137"/>
                    </a:srgbClr>
                  </a:outerShdw>
                </a:effectLst>
              </a:rPr>
              <a:t>Body Level One</a:t>
            </a:r>
          </a:p>
          <a:p>
            <a:pPr lvl="1">
              <a:defRPr sz="1800" cap="none">
                <a:solidFill>
                  <a:srgbClr val="000000"/>
                </a:solidFill>
                <a:effectLst/>
              </a:defRPr>
            </a:pPr>
            <a:r>
              <a:rPr sz="3600" cap="small">
                <a:solidFill>
                  <a:srgbClr val="3B7150"/>
                </a:solidFill>
                <a:effectLst>
                  <a:outerShdw blurRad="38100" dist="38100" dir="2700000" rotWithShape="0">
                    <a:srgbClr val="000000">
                      <a:alpha val="43137"/>
                    </a:srgbClr>
                  </a:outerShdw>
                </a:effectLst>
              </a:rPr>
              <a:t>Body Level Two</a:t>
            </a:r>
          </a:p>
          <a:p>
            <a:pPr lvl="2">
              <a:defRPr sz="1800" cap="none">
                <a:solidFill>
                  <a:srgbClr val="000000"/>
                </a:solidFill>
                <a:effectLst/>
              </a:defRPr>
            </a:pPr>
            <a:r>
              <a:rPr sz="3600" cap="small">
                <a:solidFill>
                  <a:srgbClr val="3B7150"/>
                </a:solidFill>
                <a:effectLst>
                  <a:outerShdw blurRad="38100" dist="38100" dir="2700000" rotWithShape="0">
                    <a:srgbClr val="000000">
                      <a:alpha val="43137"/>
                    </a:srgbClr>
                  </a:outerShdw>
                </a:effectLst>
              </a:rPr>
              <a:t>Body Level Three</a:t>
            </a:r>
          </a:p>
          <a:p>
            <a:pPr lvl="3">
              <a:defRPr sz="1800" cap="none">
                <a:solidFill>
                  <a:srgbClr val="000000"/>
                </a:solidFill>
                <a:effectLst/>
              </a:defRPr>
            </a:pPr>
            <a:r>
              <a:rPr sz="3600" cap="small">
                <a:solidFill>
                  <a:srgbClr val="3B7150"/>
                </a:solidFill>
                <a:effectLst>
                  <a:outerShdw blurRad="38100" dist="38100" dir="2700000" rotWithShape="0">
                    <a:srgbClr val="000000">
                      <a:alpha val="43137"/>
                    </a:srgbClr>
                  </a:outerShdw>
                </a:effectLst>
              </a:rPr>
              <a:t>Body Level Four</a:t>
            </a:r>
          </a:p>
          <a:p>
            <a:pPr lvl="4">
              <a:defRPr sz="1800" cap="none">
                <a:solidFill>
                  <a:srgbClr val="000000"/>
                </a:solidFill>
                <a:effectLst/>
              </a:defRPr>
            </a:pPr>
            <a:r>
              <a:rPr sz="3600" cap="small">
                <a:solidFill>
                  <a:srgbClr val="3B7150"/>
                </a:solidFill>
                <a:effectLst>
                  <a:outerShdw blurRad="38100" dist="38100" dir="2700000" rotWithShape="0">
                    <a:srgbClr val="000000">
                      <a:alpha val="43137"/>
                    </a:srgbClr>
                  </a:outerShdw>
                </a:effectLst>
              </a:rPr>
              <a:t>Body Level Five</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Custom Layou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ounded Rectangle 10"/>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ZA" sz="1800" kern="1200" dirty="0">
              <a:solidFill>
                <a:prstClr val="white"/>
              </a:solidFill>
            </a:endParaRPr>
          </a:p>
        </p:txBody>
      </p:sp>
      <p:pic>
        <p:nvPicPr>
          <p:cNvPr id="5" name="Picture 2" descr="C:\Users\Marina\Pictures\logo.png"/>
          <p:cNvPicPr>
            <a:picLocks noChangeAspect="1" noChangeArrowheads="1"/>
          </p:cNvPicPr>
          <p:nvPr userDrawn="1"/>
        </p:nvPicPr>
        <p:blipFill>
          <a:blip r:embed="rId2" cstate="print"/>
          <a:srcRect/>
          <a:stretch>
            <a:fillRect/>
          </a:stretch>
        </p:blipFill>
        <p:spPr bwMode="auto">
          <a:xfrm>
            <a:off x="3454400" y="500063"/>
            <a:ext cx="2197100" cy="1992312"/>
          </a:xfrm>
          <a:prstGeom prst="rect">
            <a:avLst/>
          </a:prstGeom>
          <a:noFill/>
          <a:ln w="9525">
            <a:noFill/>
            <a:miter lim="800000"/>
            <a:headEnd/>
            <a:tailEnd/>
          </a:ln>
        </p:spPr>
      </p:pic>
      <p:cxnSp>
        <p:nvCxnSpPr>
          <p:cNvPr id="6" name="Straight Connector 13"/>
          <p:cNvCxnSpPr/>
          <p:nvPr userDrawn="1"/>
        </p:nvCxnSpPr>
        <p:spPr>
          <a:xfrm>
            <a:off x="323850" y="4868863"/>
            <a:ext cx="8496300" cy="0"/>
          </a:xfrm>
          <a:prstGeom prst="line">
            <a:avLst/>
          </a:prstGeom>
          <a:ln w="25400">
            <a:solidFill>
              <a:srgbClr val="3B71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636912"/>
            <a:ext cx="7772400" cy="1758057"/>
          </a:xfrm>
        </p:spPr>
        <p:txBody>
          <a:bodyPr/>
          <a:lstStyle>
            <a:lvl1pPr>
              <a:defRPr b="0" cap="small" baseline="0">
                <a:solidFill>
                  <a:srgbClr val="366C5B"/>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ZA" dirty="0"/>
          </a:p>
        </p:txBody>
      </p:sp>
      <p:sp>
        <p:nvSpPr>
          <p:cNvPr id="3" name="Subtitle 2"/>
          <p:cNvSpPr>
            <a:spLocks noGrp="1"/>
          </p:cNvSpPr>
          <p:nvPr>
            <p:ph type="subTitle" idx="1"/>
          </p:nvPr>
        </p:nvSpPr>
        <p:spPr>
          <a:xfrm>
            <a:off x="1371600" y="5060776"/>
            <a:ext cx="6400800" cy="1104528"/>
          </a:xfrm>
        </p:spPr>
        <p:txBody>
          <a:bodyPr/>
          <a:lstStyle>
            <a:lvl1pPr marL="0" indent="0" algn="ctr">
              <a:buNone/>
              <a:defRPr cap="small" baseline="0">
                <a:solidFill>
                  <a:schemeClr val="tx1"/>
                </a:solidFill>
                <a:latin typeface="Times New Roman" pitchFamily="18" charset="0"/>
                <a:cs typeface="Times New Roman"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ZA" dirty="0"/>
          </a:p>
        </p:txBody>
      </p:sp>
      <p:sp>
        <p:nvSpPr>
          <p:cNvPr id="7" name="Date Placeholder 3"/>
          <p:cNvSpPr>
            <a:spLocks noGrp="1"/>
          </p:cNvSpPr>
          <p:nvPr>
            <p:ph type="dt" sz="half" idx="10"/>
          </p:nvPr>
        </p:nvSpPr>
        <p:spPr>
          <a:xfrm>
            <a:off x="457200" y="6232525"/>
            <a:ext cx="2133600" cy="365125"/>
          </a:xfrm>
        </p:spPr>
        <p:txBody>
          <a:bodyPr/>
          <a:lstStyle>
            <a:lvl1pPr>
              <a:defRPr>
                <a:latin typeface="Times New Roman" pitchFamily="18" charset="0"/>
                <a:cs typeface="Times New Roman" pitchFamily="18" charset="0"/>
              </a:defRPr>
            </a:lvl1pPr>
          </a:lstStyle>
          <a:p>
            <a:pPr>
              <a:defRPr/>
            </a:pPr>
            <a:endParaRPr lang="en-ZA">
              <a:solidFill>
                <a:prstClr val="black">
                  <a:tint val="75000"/>
                </a:prstClr>
              </a:solidFill>
            </a:endParaRPr>
          </a:p>
        </p:txBody>
      </p:sp>
      <p:sp>
        <p:nvSpPr>
          <p:cNvPr id="9" name="Slide Number Placeholder 5"/>
          <p:cNvSpPr>
            <a:spLocks noGrp="1"/>
          </p:cNvSpPr>
          <p:nvPr>
            <p:ph type="sldNum" sz="quarter" idx="12"/>
          </p:nvPr>
        </p:nvSpPr>
        <p:spPr>
          <a:xfrm>
            <a:off x="6553200" y="6237288"/>
            <a:ext cx="2133600" cy="365125"/>
          </a:xfrm>
        </p:spPr>
        <p:txBody>
          <a:bodyPr/>
          <a:lstStyle>
            <a:lvl1pPr>
              <a:defRPr>
                <a:solidFill>
                  <a:srgbClr val="3B7150"/>
                </a:solidFill>
                <a:latin typeface="Times New Roman" pitchFamily="18" charset="0"/>
                <a:cs typeface="Times New Roman" pitchFamily="18" charset="0"/>
              </a:defRPr>
            </a:lvl1pPr>
          </a:lstStyle>
          <a:p>
            <a:pPr>
              <a:defRPr/>
            </a:pPr>
            <a:fld id="{F5038123-8B37-436F-8CA4-4033D15F1413}" type="slidenum">
              <a:rPr lang="en-ZA"/>
              <a:pPr>
                <a:defRPr/>
              </a:pPr>
              <a:t>‹#›</a:t>
            </a:fld>
            <a:endParaRPr lang="en-ZA" dirty="0"/>
          </a:p>
        </p:txBody>
      </p:sp>
      <p:sp>
        <p:nvSpPr>
          <p:cNvPr id="10" name="Footer Placeholder 4"/>
          <p:cNvSpPr>
            <a:spLocks noGrp="1"/>
          </p:cNvSpPr>
          <p:nvPr>
            <p:ph type="ftr" sz="quarter" idx="11"/>
          </p:nvPr>
        </p:nvSpPr>
        <p:spPr>
          <a:xfrm>
            <a:off x="2699792" y="6237289"/>
            <a:ext cx="3744416" cy="360063"/>
          </a:xfrm>
          <a:prstGeom prst="rect">
            <a:avLst/>
          </a:prstGeom>
        </p:spPr>
        <p:txBody>
          <a:bodyPr/>
          <a:lstStyle>
            <a:lvl1pPr>
              <a:defRPr lang="en-ZA" sz="1100" i="1" cap="none" baseline="0" smtClean="0">
                <a:solidFill>
                  <a:srgbClr val="366C5B"/>
                </a:solidFill>
                <a:effectLst/>
                <a:latin typeface="Times New Roman" pitchFamily="18" charset="0"/>
                <a:cs typeface="Times New Roman" pitchFamily="18" charset="0"/>
              </a:defRPr>
            </a:lvl1pPr>
          </a:lstStyle>
          <a:p>
            <a:pPr algn="ctr">
              <a:defRPr/>
            </a:pPr>
            <a:r>
              <a:t>Briefing on the Annual Submission 2015/16</a:t>
            </a:r>
            <a:endParaRPr dirty="0"/>
          </a:p>
        </p:txBody>
      </p:sp>
    </p:spTree>
    <p:extLst>
      <p:ext uri="{BB962C8B-B14F-4D97-AF65-F5344CB8AC3E}">
        <p14:creationId xmlns:p14="http://schemas.microsoft.com/office/powerpoint/2010/main" val="22796416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C:\Users\Marina\Pictures\logo.png"/>
          <p:cNvPicPr>
            <a:picLocks noChangeAspect="1" noChangeArrowheads="1"/>
          </p:cNvPicPr>
          <p:nvPr userDrawn="1"/>
        </p:nvPicPr>
        <p:blipFill>
          <a:blip r:embed="rId2" cstate="print"/>
          <a:srcRect/>
          <a:stretch>
            <a:fillRect/>
          </a:stretch>
        </p:blipFill>
        <p:spPr bwMode="auto">
          <a:xfrm>
            <a:off x="155575" y="5732463"/>
            <a:ext cx="1031875" cy="936625"/>
          </a:xfrm>
          <a:prstGeom prst="rect">
            <a:avLst/>
          </a:prstGeom>
          <a:noFill/>
          <a:ln w="9525">
            <a:noFill/>
            <a:miter lim="800000"/>
            <a:headEnd/>
            <a:tailEnd/>
          </a:ln>
        </p:spPr>
      </p:pic>
      <p:sp>
        <p:nvSpPr>
          <p:cNvPr id="5" name="Rounded Rectangle 6"/>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ZA" sz="1800" kern="1200" dirty="0">
              <a:solidFill>
                <a:prstClr val="white"/>
              </a:solidFill>
            </a:endParaRPr>
          </a:p>
        </p:txBody>
      </p:sp>
      <p:cxnSp>
        <p:nvCxnSpPr>
          <p:cNvPr id="6" name="Straight Connector 7"/>
          <p:cNvCxnSpPr/>
          <p:nvPr userDrawn="1"/>
        </p:nvCxnSpPr>
        <p:spPr>
          <a:xfrm>
            <a:off x="323850" y="1484313"/>
            <a:ext cx="8496300" cy="0"/>
          </a:xfrm>
          <a:prstGeom prst="line">
            <a:avLst/>
          </a:prstGeom>
          <a:ln w="25400">
            <a:solidFill>
              <a:srgbClr val="3B71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lgn="r">
              <a:defRPr cap="small" baseline="0">
                <a:solidFill>
                  <a:srgbClr val="3B7150"/>
                </a:solidFill>
                <a:effectLst>
                  <a:outerShdw blurRad="38100" dist="38100" dir="2700000" algn="tl">
                    <a:srgbClr val="000000">
                      <a:alpha val="43137"/>
                    </a:srgbClr>
                  </a:outerShdw>
                </a:effectLst>
              </a:defRPr>
            </a:lvl1pPr>
          </a:lstStyle>
          <a:p>
            <a:r>
              <a:rPr lang="en-US" dirty="0" smtClean="0"/>
              <a:t>Click to edit Master title style</a:t>
            </a:r>
            <a:endParaRPr lang="en-ZA"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7" name="Slide Number Placeholder 5"/>
          <p:cNvSpPr>
            <a:spLocks noGrp="1"/>
          </p:cNvSpPr>
          <p:nvPr>
            <p:ph type="sldNum" sz="quarter" idx="10"/>
          </p:nvPr>
        </p:nvSpPr>
        <p:spPr>
          <a:xfrm>
            <a:off x="6553200" y="6237288"/>
            <a:ext cx="2133600" cy="365125"/>
          </a:xfrm>
        </p:spPr>
        <p:txBody>
          <a:bodyPr/>
          <a:lstStyle>
            <a:lvl1pPr>
              <a:defRPr>
                <a:solidFill>
                  <a:srgbClr val="3B7150"/>
                </a:solidFill>
              </a:defRPr>
            </a:lvl1pPr>
          </a:lstStyle>
          <a:p>
            <a:pPr>
              <a:defRPr/>
            </a:pPr>
            <a:fld id="{F1102E04-C8CA-4535-B9A8-E00E6E7F4501}" type="slidenum">
              <a:rPr lang="en-ZA"/>
              <a:pPr>
                <a:defRPr/>
              </a:pPr>
              <a:t>‹#›</a:t>
            </a:fld>
            <a:endParaRPr lang="en-ZA" dirty="0"/>
          </a:p>
        </p:txBody>
      </p:sp>
      <p:sp>
        <p:nvSpPr>
          <p:cNvPr id="9" name="Footer Placeholder 4"/>
          <p:cNvSpPr>
            <a:spLocks noGrp="1"/>
          </p:cNvSpPr>
          <p:nvPr>
            <p:ph type="ftr" sz="quarter" idx="11"/>
          </p:nvPr>
        </p:nvSpPr>
        <p:spPr>
          <a:xfrm>
            <a:off x="2699792" y="6237289"/>
            <a:ext cx="3744416" cy="360063"/>
          </a:xfrm>
        </p:spPr>
        <p:txBody>
          <a:bodyPr/>
          <a:lstStyle>
            <a:lvl1pPr>
              <a:defRPr lang="en-ZA" sz="1100" i="1" cap="none" baseline="0" smtClean="0">
                <a:solidFill>
                  <a:srgbClr val="366C5B"/>
                </a:solidFill>
                <a:effectLst/>
                <a:latin typeface="Times New Roman" pitchFamily="18" charset="0"/>
                <a:cs typeface="Times New Roman" pitchFamily="18" charset="0"/>
              </a:defRPr>
            </a:lvl1pPr>
          </a:lstStyle>
          <a:p>
            <a:pPr algn="ctr">
              <a:defRPr/>
            </a:pPr>
            <a:r>
              <a:t>Briefing on the Annual Submission 2015/16</a:t>
            </a:r>
            <a:endParaRPr dirty="0"/>
          </a:p>
        </p:txBody>
      </p:sp>
    </p:spTree>
    <p:extLst>
      <p:ext uri="{BB962C8B-B14F-4D97-AF65-F5344CB8AC3E}">
        <p14:creationId xmlns:p14="http://schemas.microsoft.com/office/powerpoint/2010/main" val="39912973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ounded Rectangle 6"/>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ZA" sz="1800" kern="1200" dirty="0">
              <a:solidFill>
                <a:prstClr val="white"/>
              </a:solidFill>
            </a:endParaRPr>
          </a:p>
        </p:txBody>
      </p:sp>
      <p:pic>
        <p:nvPicPr>
          <p:cNvPr id="5" name="Picture 2" descr="C:\Users\Marina\Pictures\logo.png"/>
          <p:cNvPicPr>
            <a:picLocks noChangeAspect="1" noChangeArrowheads="1"/>
          </p:cNvPicPr>
          <p:nvPr userDrawn="1"/>
        </p:nvPicPr>
        <p:blipFill>
          <a:blip r:embed="rId2" cstate="print"/>
          <a:srcRect/>
          <a:stretch>
            <a:fillRect/>
          </a:stretch>
        </p:blipFill>
        <p:spPr bwMode="auto">
          <a:xfrm>
            <a:off x="3454400" y="500063"/>
            <a:ext cx="2197100" cy="1992312"/>
          </a:xfrm>
          <a:prstGeom prst="rect">
            <a:avLst/>
          </a:prstGeom>
          <a:noFill/>
          <a:ln w="9525">
            <a:noFill/>
            <a:miter lim="800000"/>
            <a:headEnd/>
            <a:tailEnd/>
          </a:ln>
        </p:spPr>
      </p:pic>
      <p:sp>
        <p:nvSpPr>
          <p:cNvPr id="3" name="Text Placeholder 2"/>
          <p:cNvSpPr>
            <a:spLocks noGrp="1"/>
          </p:cNvSpPr>
          <p:nvPr>
            <p:ph type="body" idx="1"/>
          </p:nvPr>
        </p:nvSpPr>
        <p:spPr>
          <a:xfrm>
            <a:off x="722313" y="3140968"/>
            <a:ext cx="7772400" cy="1152128"/>
          </a:xfrm>
        </p:spPr>
        <p:txBody>
          <a:bodyPr anchor="b">
            <a:normAutofit/>
          </a:bodyPr>
          <a:lstStyle>
            <a:lvl1pPr marL="0" indent="0" algn="ctr">
              <a:buNone/>
              <a:defRPr sz="3600" cap="small" baseline="0">
                <a:solidFill>
                  <a:srgbClr val="3B7150"/>
                </a:solidFill>
                <a:effectLst>
                  <a:outerShdw blurRad="38100" dist="38100" dir="2700000" algn="tl">
                    <a:srgbClr val="000000">
                      <a:alpha val="43137"/>
                    </a:srgbClr>
                  </a:outerShdw>
                </a:effectLst>
                <a:latin typeface="Times New Roman" pitchFamily="18" charset="0"/>
                <a:cs typeface="Times New Roman"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Footer Placeholder 4"/>
          <p:cNvSpPr>
            <a:spLocks noGrp="1"/>
          </p:cNvSpPr>
          <p:nvPr>
            <p:ph type="ftr" sz="quarter" idx="11"/>
          </p:nvPr>
        </p:nvSpPr>
        <p:spPr>
          <a:xfrm>
            <a:off x="2699792" y="6237289"/>
            <a:ext cx="3744416" cy="360063"/>
          </a:xfrm>
        </p:spPr>
        <p:txBody>
          <a:bodyPr/>
          <a:lstStyle>
            <a:lvl1pPr>
              <a:defRPr lang="en-ZA" sz="1100" i="1" cap="none" baseline="0" smtClean="0">
                <a:effectLst/>
              </a:defRPr>
            </a:lvl1pPr>
          </a:lstStyle>
          <a:p>
            <a:pPr algn="ctr">
              <a:defRPr/>
            </a:pPr>
            <a:r>
              <a:t>Briefing on the Annual Submission 2015/16</a:t>
            </a:r>
            <a:endParaRPr dirty="0"/>
          </a:p>
        </p:txBody>
      </p:sp>
    </p:spTree>
    <p:extLst>
      <p:ext uri="{BB962C8B-B14F-4D97-AF65-F5344CB8AC3E}">
        <p14:creationId xmlns:p14="http://schemas.microsoft.com/office/powerpoint/2010/main" val="37339420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0838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ounded Rectangle 10"/>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ZA" sz="1800" kern="1200" dirty="0">
              <a:solidFill>
                <a:prstClr val="white"/>
              </a:solidFill>
            </a:endParaRPr>
          </a:p>
        </p:txBody>
      </p:sp>
      <p:pic>
        <p:nvPicPr>
          <p:cNvPr id="5" name="Picture 2" descr="C:\Users\Marina\Pictures\logo.png"/>
          <p:cNvPicPr>
            <a:picLocks noChangeAspect="1" noChangeArrowheads="1"/>
          </p:cNvPicPr>
          <p:nvPr userDrawn="1"/>
        </p:nvPicPr>
        <p:blipFill>
          <a:blip r:embed="rId2" cstate="print"/>
          <a:srcRect/>
          <a:stretch>
            <a:fillRect/>
          </a:stretch>
        </p:blipFill>
        <p:spPr bwMode="auto">
          <a:xfrm>
            <a:off x="3454400" y="500063"/>
            <a:ext cx="2197100" cy="1992312"/>
          </a:xfrm>
          <a:prstGeom prst="rect">
            <a:avLst/>
          </a:prstGeom>
          <a:noFill/>
          <a:ln w="9525">
            <a:noFill/>
            <a:miter lim="800000"/>
            <a:headEnd/>
            <a:tailEnd/>
          </a:ln>
        </p:spPr>
      </p:pic>
      <p:cxnSp>
        <p:nvCxnSpPr>
          <p:cNvPr id="6" name="Straight Connector 13"/>
          <p:cNvCxnSpPr/>
          <p:nvPr userDrawn="1"/>
        </p:nvCxnSpPr>
        <p:spPr>
          <a:xfrm>
            <a:off x="323850" y="4868863"/>
            <a:ext cx="8496300" cy="0"/>
          </a:xfrm>
          <a:prstGeom prst="line">
            <a:avLst/>
          </a:prstGeom>
          <a:ln w="25400">
            <a:solidFill>
              <a:srgbClr val="3B71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636912"/>
            <a:ext cx="7772400" cy="1758057"/>
          </a:xfrm>
        </p:spPr>
        <p:txBody>
          <a:bodyPr/>
          <a:lstStyle>
            <a:lvl1pPr>
              <a:defRPr b="0" cap="small" baseline="0">
                <a:solidFill>
                  <a:srgbClr val="366C5B"/>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ZA" dirty="0"/>
          </a:p>
        </p:txBody>
      </p:sp>
      <p:sp>
        <p:nvSpPr>
          <p:cNvPr id="3" name="Subtitle 2"/>
          <p:cNvSpPr>
            <a:spLocks noGrp="1"/>
          </p:cNvSpPr>
          <p:nvPr>
            <p:ph type="subTitle" idx="1"/>
          </p:nvPr>
        </p:nvSpPr>
        <p:spPr>
          <a:xfrm>
            <a:off x="1371600" y="5060776"/>
            <a:ext cx="6400800" cy="1104528"/>
          </a:xfrm>
        </p:spPr>
        <p:txBody>
          <a:bodyPr/>
          <a:lstStyle>
            <a:lvl1pPr marL="0" indent="0" algn="ctr">
              <a:buNone/>
              <a:defRPr cap="small" baseline="0">
                <a:solidFill>
                  <a:schemeClr val="tx1"/>
                </a:solidFill>
                <a:latin typeface="Times New Roman" pitchFamily="18" charset="0"/>
                <a:cs typeface="Times New Roman"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ZA" dirty="0"/>
          </a:p>
        </p:txBody>
      </p:sp>
      <p:sp>
        <p:nvSpPr>
          <p:cNvPr id="7" name="Date Placeholder 3"/>
          <p:cNvSpPr>
            <a:spLocks noGrp="1"/>
          </p:cNvSpPr>
          <p:nvPr>
            <p:ph type="dt" sz="half" idx="10"/>
          </p:nvPr>
        </p:nvSpPr>
        <p:spPr>
          <a:xfrm>
            <a:off x="457200" y="6232525"/>
            <a:ext cx="2133600" cy="365125"/>
          </a:xfrm>
        </p:spPr>
        <p:txBody>
          <a:bodyPr/>
          <a:lstStyle>
            <a:lvl1pPr>
              <a:defRPr>
                <a:latin typeface="Times New Roman" pitchFamily="18" charset="0"/>
                <a:cs typeface="Times New Roman" pitchFamily="18" charset="0"/>
              </a:defRPr>
            </a:lvl1pPr>
          </a:lstStyle>
          <a:p>
            <a:pPr>
              <a:defRPr/>
            </a:pPr>
            <a:endParaRPr lang="en-ZA">
              <a:solidFill>
                <a:prstClr val="black">
                  <a:tint val="75000"/>
                </a:prstClr>
              </a:solidFill>
            </a:endParaRPr>
          </a:p>
        </p:txBody>
      </p:sp>
      <p:sp>
        <p:nvSpPr>
          <p:cNvPr id="9" name="Slide Number Placeholder 5"/>
          <p:cNvSpPr>
            <a:spLocks noGrp="1"/>
          </p:cNvSpPr>
          <p:nvPr>
            <p:ph type="sldNum" sz="quarter" idx="12"/>
          </p:nvPr>
        </p:nvSpPr>
        <p:spPr>
          <a:xfrm>
            <a:off x="6553200" y="6237288"/>
            <a:ext cx="2133600" cy="365125"/>
          </a:xfrm>
        </p:spPr>
        <p:txBody>
          <a:bodyPr/>
          <a:lstStyle>
            <a:lvl1pPr>
              <a:defRPr>
                <a:solidFill>
                  <a:srgbClr val="3B7150"/>
                </a:solidFill>
                <a:latin typeface="Times New Roman" pitchFamily="18" charset="0"/>
                <a:cs typeface="Times New Roman" pitchFamily="18" charset="0"/>
              </a:defRPr>
            </a:lvl1pPr>
          </a:lstStyle>
          <a:p>
            <a:pPr>
              <a:defRPr/>
            </a:pPr>
            <a:fld id="{F5038123-8B37-436F-8CA4-4033D15F1413}" type="slidenum">
              <a:rPr lang="en-ZA"/>
              <a:pPr>
                <a:defRPr/>
              </a:pPr>
              <a:t>‹#›</a:t>
            </a:fld>
            <a:endParaRPr lang="en-ZA" dirty="0"/>
          </a:p>
        </p:txBody>
      </p:sp>
      <p:sp>
        <p:nvSpPr>
          <p:cNvPr id="10" name="Footer Placeholder 4"/>
          <p:cNvSpPr>
            <a:spLocks noGrp="1"/>
          </p:cNvSpPr>
          <p:nvPr>
            <p:ph type="ftr" sz="quarter" idx="11"/>
          </p:nvPr>
        </p:nvSpPr>
        <p:spPr>
          <a:xfrm>
            <a:off x="2699792" y="6237289"/>
            <a:ext cx="3744416" cy="360063"/>
          </a:xfrm>
          <a:prstGeom prst="rect">
            <a:avLst/>
          </a:prstGeom>
        </p:spPr>
        <p:txBody>
          <a:bodyPr/>
          <a:lstStyle>
            <a:lvl1pPr>
              <a:defRPr lang="en-ZA" sz="1100" i="1" cap="none" baseline="0" smtClean="0">
                <a:solidFill>
                  <a:srgbClr val="366C5B"/>
                </a:solidFill>
                <a:effectLst/>
                <a:latin typeface="Times New Roman" pitchFamily="18" charset="0"/>
                <a:cs typeface="Times New Roman" pitchFamily="18" charset="0"/>
              </a:defRPr>
            </a:lvl1pPr>
          </a:lstStyle>
          <a:p>
            <a:pPr algn="ctr">
              <a:defRPr/>
            </a:pPr>
            <a:r>
              <a:t>Briefing on the Annual Submission 2015/16</a:t>
            </a:r>
            <a:endParaRPr dirty="0"/>
          </a:p>
        </p:txBody>
      </p:sp>
    </p:spTree>
    <p:extLst>
      <p:ext uri="{BB962C8B-B14F-4D97-AF65-F5344CB8AC3E}">
        <p14:creationId xmlns:p14="http://schemas.microsoft.com/office/powerpoint/2010/main" val="11649684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C:\Users\Marina\Pictures\logo.png"/>
          <p:cNvPicPr>
            <a:picLocks noChangeAspect="1" noChangeArrowheads="1"/>
          </p:cNvPicPr>
          <p:nvPr userDrawn="1"/>
        </p:nvPicPr>
        <p:blipFill>
          <a:blip r:embed="rId2" cstate="print"/>
          <a:srcRect/>
          <a:stretch>
            <a:fillRect/>
          </a:stretch>
        </p:blipFill>
        <p:spPr bwMode="auto">
          <a:xfrm>
            <a:off x="155575" y="5732463"/>
            <a:ext cx="1031875" cy="936625"/>
          </a:xfrm>
          <a:prstGeom prst="rect">
            <a:avLst/>
          </a:prstGeom>
          <a:noFill/>
          <a:ln w="9525">
            <a:noFill/>
            <a:miter lim="800000"/>
            <a:headEnd/>
            <a:tailEnd/>
          </a:ln>
        </p:spPr>
      </p:pic>
      <p:sp>
        <p:nvSpPr>
          <p:cNvPr id="5" name="Rounded Rectangle 6"/>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ZA" sz="1800" kern="1200" dirty="0">
              <a:solidFill>
                <a:prstClr val="white"/>
              </a:solidFill>
            </a:endParaRPr>
          </a:p>
        </p:txBody>
      </p:sp>
      <p:cxnSp>
        <p:nvCxnSpPr>
          <p:cNvPr id="6" name="Straight Connector 7"/>
          <p:cNvCxnSpPr/>
          <p:nvPr userDrawn="1"/>
        </p:nvCxnSpPr>
        <p:spPr>
          <a:xfrm>
            <a:off x="323850" y="1484313"/>
            <a:ext cx="8496300" cy="0"/>
          </a:xfrm>
          <a:prstGeom prst="line">
            <a:avLst/>
          </a:prstGeom>
          <a:ln w="25400">
            <a:solidFill>
              <a:srgbClr val="3B71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lgn="r">
              <a:defRPr cap="small" baseline="0">
                <a:solidFill>
                  <a:srgbClr val="3B7150"/>
                </a:solidFill>
                <a:effectLst>
                  <a:outerShdw blurRad="38100" dist="38100" dir="2700000" algn="tl">
                    <a:srgbClr val="000000">
                      <a:alpha val="43137"/>
                    </a:srgbClr>
                  </a:outerShdw>
                </a:effectLst>
              </a:defRPr>
            </a:lvl1pPr>
          </a:lstStyle>
          <a:p>
            <a:r>
              <a:rPr lang="en-US" dirty="0" smtClean="0"/>
              <a:t>Click to edit Master title style</a:t>
            </a:r>
            <a:endParaRPr lang="en-ZA"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7" name="Slide Number Placeholder 5"/>
          <p:cNvSpPr>
            <a:spLocks noGrp="1"/>
          </p:cNvSpPr>
          <p:nvPr>
            <p:ph type="sldNum" sz="quarter" idx="10"/>
          </p:nvPr>
        </p:nvSpPr>
        <p:spPr>
          <a:xfrm>
            <a:off x="6553200" y="6237288"/>
            <a:ext cx="2133600" cy="365125"/>
          </a:xfrm>
        </p:spPr>
        <p:txBody>
          <a:bodyPr/>
          <a:lstStyle>
            <a:lvl1pPr>
              <a:defRPr>
                <a:solidFill>
                  <a:srgbClr val="3B7150"/>
                </a:solidFill>
              </a:defRPr>
            </a:lvl1pPr>
          </a:lstStyle>
          <a:p>
            <a:pPr>
              <a:defRPr/>
            </a:pPr>
            <a:fld id="{F1102E04-C8CA-4535-B9A8-E00E6E7F4501}" type="slidenum">
              <a:rPr lang="en-ZA"/>
              <a:pPr>
                <a:defRPr/>
              </a:pPr>
              <a:t>‹#›</a:t>
            </a:fld>
            <a:endParaRPr lang="en-ZA" dirty="0"/>
          </a:p>
        </p:txBody>
      </p:sp>
      <p:sp>
        <p:nvSpPr>
          <p:cNvPr id="9" name="Footer Placeholder 4"/>
          <p:cNvSpPr>
            <a:spLocks noGrp="1"/>
          </p:cNvSpPr>
          <p:nvPr>
            <p:ph type="ftr" sz="quarter" idx="11"/>
          </p:nvPr>
        </p:nvSpPr>
        <p:spPr>
          <a:xfrm>
            <a:off x="2699792" y="6237289"/>
            <a:ext cx="3744416" cy="360063"/>
          </a:xfrm>
        </p:spPr>
        <p:txBody>
          <a:bodyPr/>
          <a:lstStyle>
            <a:lvl1pPr>
              <a:defRPr lang="en-ZA" sz="1100" i="1" cap="none" baseline="0" smtClean="0">
                <a:solidFill>
                  <a:srgbClr val="366C5B"/>
                </a:solidFill>
                <a:effectLst/>
                <a:latin typeface="Times New Roman" pitchFamily="18" charset="0"/>
                <a:cs typeface="Times New Roman" pitchFamily="18" charset="0"/>
              </a:defRPr>
            </a:lvl1pPr>
          </a:lstStyle>
          <a:p>
            <a:pPr algn="ctr">
              <a:defRPr/>
            </a:pPr>
            <a:r>
              <a:t>Briefing on the Annual Submission 2015/16</a:t>
            </a:r>
            <a:endParaRPr dirty="0"/>
          </a:p>
        </p:txBody>
      </p:sp>
    </p:spTree>
    <p:extLst>
      <p:ext uri="{BB962C8B-B14F-4D97-AF65-F5344CB8AC3E}">
        <p14:creationId xmlns:p14="http://schemas.microsoft.com/office/powerpoint/2010/main" val="38219820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ounded Rectangle 6"/>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ZA" sz="1800" kern="1200" dirty="0">
              <a:solidFill>
                <a:prstClr val="white"/>
              </a:solidFill>
            </a:endParaRPr>
          </a:p>
        </p:txBody>
      </p:sp>
      <p:pic>
        <p:nvPicPr>
          <p:cNvPr id="5" name="Picture 2" descr="C:\Users\Marina\Pictures\logo.png"/>
          <p:cNvPicPr>
            <a:picLocks noChangeAspect="1" noChangeArrowheads="1"/>
          </p:cNvPicPr>
          <p:nvPr userDrawn="1"/>
        </p:nvPicPr>
        <p:blipFill>
          <a:blip r:embed="rId2" cstate="print"/>
          <a:srcRect/>
          <a:stretch>
            <a:fillRect/>
          </a:stretch>
        </p:blipFill>
        <p:spPr bwMode="auto">
          <a:xfrm>
            <a:off x="3454400" y="500063"/>
            <a:ext cx="2197100" cy="1992312"/>
          </a:xfrm>
          <a:prstGeom prst="rect">
            <a:avLst/>
          </a:prstGeom>
          <a:noFill/>
          <a:ln w="9525">
            <a:noFill/>
            <a:miter lim="800000"/>
            <a:headEnd/>
            <a:tailEnd/>
          </a:ln>
        </p:spPr>
      </p:pic>
      <p:sp>
        <p:nvSpPr>
          <p:cNvPr id="3" name="Text Placeholder 2"/>
          <p:cNvSpPr>
            <a:spLocks noGrp="1"/>
          </p:cNvSpPr>
          <p:nvPr>
            <p:ph type="body" idx="1"/>
          </p:nvPr>
        </p:nvSpPr>
        <p:spPr>
          <a:xfrm>
            <a:off x="722313" y="3140968"/>
            <a:ext cx="7772400" cy="1152128"/>
          </a:xfrm>
        </p:spPr>
        <p:txBody>
          <a:bodyPr anchor="b">
            <a:normAutofit/>
          </a:bodyPr>
          <a:lstStyle>
            <a:lvl1pPr marL="0" indent="0" algn="ctr">
              <a:buNone/>
              <a:defRPr sz="3600" cap="small" baseline="0">
                <a:solidFill>
                  <a:srgbClr val="3B7150"/>
                </a:solidFill>
                <a:effectLst>
                  <a:outerShdw blurRad="38100" dist="38100" dir="2700000" algn="tl">
                    <a:srgbClr val="000000">
                      <a:alpha val="43137"/>
                    </a:srgbClr>
                  </a:outerShdw>
                </a:effectLst>
                <a:latin typeface="Times New Roman" pitchFamily="18" charset="0"/>
                <a:cs typeface="Times New Roman"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Footer Placeholder 4"/>
          <p:cNvSpPr>
            <a:spLocks noGrp="1"/>
          </p:cNvSpPr>
          <p:nvPr>
            <p:ph type="ftr" sz="quarter" idx="11"/>
          </p:nvPr>
        </p:nvSpPr>
        <p:spPr>
          <a:xfrm>
            <a:off x="2699792" y="6237289"/>
            <a:ext cx="3744416" cy="360063"/>
          </a:xfrm>
        </p:spPr>
        <p:txBody>
          <a:bodyPr/>
          <a:lstStyle>
            <a:lvl1pPr>
              <a:defRPr lang="en-ZA" sz="1100" i="1" cap="none" baseline="0" smtClean="0">
                <a:effectLst/>
              </a:defRPr>
            </a:lvl1pPr>
          </a:lstStyle>
          <a:p>
            <a:pPr algn="ctr">
              <a:defRPr/>
            </a:pPr>
            <a:r>
              <a:t>Briefing on the Annual Submission 2015/16</a:t>
            </a:r>
            <a:endParaRPr dirty="0"/>
          </a:p>
        </p:txBody>
      </p:sp>
    </p:spTree>
    <p:extLst>
      <p:ext uri="{BB962C8B-B14F-4D97-AF65-F5344CB8AC3E}">
        <p14:creationId xmlns:p14="http://schemas.microsoft.com/office/powerpoint/2010/main" val="39823594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21759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26" name="Shape 26"/>
          <p:cNvSpPr>
            <a:spLocks noGrp="1"/>
          </p:cNvSpPr>
          <p:nvPr>
            <p:ph type="title"/>
          </p:nvPr>
        </p:nvSpPr>
        <p:spPr>
          <a:xfrm>
            <a:off x="457200" y="274638"/>
            <a:ext cx="8229600" cy="1204982"/>
          </a:xfrm>
          <a:prstGeom prst="rect">
            <a:avLst/>
          </a:prstGeom>
        </p:spPr>
        <p:txBody>
          <a:bodyPr/>
          <a:lstStyle/>
          <a:p>
            <a:pPr lvl="0">
              <a:defRPr sz="1800">
                <a:solidFill>
                  <a:srgbClr val="000000"/>
                </a:solidFill>
              </a:defRPr>
            </a:pPr>
            <a:r>
              <a:rPr sz="4200">
                <a:solidFill>
                  <a:srgbClr val="006633"/>
                </a:solidFill>
              </a:rPr>
              <a:t>Title Text</a:t>
            </a:r>
          </a:p>
        </p:txBody>
      </p:sp>
      <p:sp>
        <p:nvSpPr>
          <p:cNvPr id="27" name="Shape 27"/>
          <p:cNvSpPr>
            <a:spLocks noGrp="1"/>
          </p:cNvSpPr>
          <p:nvPr>
            <p:ph type="body" idx="1"/>
          </p:nvPr>
        </p:nvSpPr>
        <p:spPr>
          <a:xfrm>
            <a:off x="457200" y="1479615"/>
            <a:ext cx="4040188" cy="695260"/>
          </a:xfrm>
          <a:prstGeom prst="rect">
            <a:avLst/>
          </a:prstGeom>
        </p:spPr>
        <p:txBody>
          <a:bodyPr anchor="b"/>
          <a:lstStyle>
            <a:lvl1pPr marL="0" indent="0">
              <a:spcBef>
                <a:spcPts val="500"/>
              </a:spcBef>
              <a:buClrTx/>
              <a:buSzTx/>
              <a:buFontTx/>
              <a:buNone/>
              <a:defRPr sz="2400" b="1"/>
            </a:lvl1pPr>
            <a:lvl2pPr marL="0" indent="0">
              <a:spcBef>
                <a:spcPts val="500"/>
              </a:spcBef>
              <a:buClrTx/>
              <a:buSzTx/>
              <a:buFontTx/>
              <a:buNone/>
              <a:defRPr sz="2400" b="1"/>
            </a:lvl2pPr>
            <a:lvl3pPr marL="0" indent="0">
              <a:spcBef>
                <a:spcPts val="500"/>
              </a:spcBef>
              <a:buClrTx/>
              <a:buSzTx/>
              <a:buFontTx/>
              <a:buNone/>
              <a:defRPr sz="2400" b="1"/>
            </a:lvl3pPr>
            <a:lvl4pPr marL="0" indent="0">
              <a:spcBef>
                <a:spcPts val="500"/>
              </a:spcBef>
              <a:buClrTx/>
              <a:buSzTx/>
              <a:buFontTx/>
              <a:buNone/>
              <a:defRPr sz="2400" b="1"/>
            </a:lvl4pPr>
            <a:lvl5pPr marL="0" indent="0">
              <a:spcBef>
                <a:spcPts val="500"/>
              </a:spcBef>
              <a:buClrTx/>
              <a:buSzTx/>
              <a:buFontTx/>
              <a:buNone/>
              <a:defRPr sz="2400" b="1"/>
            </a:lvl5pPr>
          </a:lstStyle>
          <a:p>
            <a:pPr lvl="0">
              <a:defRPr sz="1800" b="0"/>
            </a:pPr>
            <a:r>
              <a:rPr sz="2400" b="1"/>
              <a:t>Body Level One</a:t>
            </a:r>
          </a:p>
          <a:p>
            <a:pPr lvl="1">
              <a:defRPr sz="1800" b="0"/>
            </a:pPr>
            <a:r>
              <a:rPr sz="2400" b="1"/>
              <a:t>Body Level Two</a:t>
            </a:r>
          </a:p>
          <a:p>
            <a:pPr lvl="2">
              <a:defRPr sz="1800" b="0"/>
            </a:pPr>
            <a:r>
              <a:rPr sz="2400" b="1"/>
              <a:t>Body Level Three</a:t>
            </a:r>
          </a:p>
          <a:p>
            <a:pPr lvl="3">
              <a:defRPr sz="1800" b="0"/>
            </a:pPr>
            <a:r>
              <a:rPr sz="2400" b="1"/>
              <a:t>Body Level Four</a:t>
            </a:r>
          </a:p>
          <a:p>
            <a:pPr lvl="4">
              <a:defRPr sz="1800" b="0"/>
            </a:pPr>
            <a:r>
              <a:rPr sz="2400" b="1"/>
              <a:t>Body Level Five</a:t>
            </a:r>
          </a:p>
        </p:txBody>
      </p:sp>
      <p:sp>
        <p:nvSpPr>
          <p:cNvPr id="28" name="Shape 28"/>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30" name="Shape 30"/>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32" name="Shape 32"/>
          <p:cNvSpPr>
            <a:spLocks noGrp="1"/>
          </p:cNvSpPr>
          <p:nvPr>
            <p:ph type="title"/>
          </p:nvPr>
        </p:nvSpPr>
        <p:spPr>
          <a:xfrm>
            <a:off x="457200" y="0"/>
            <a:ext cx="3008316" cy="1435100"/>
          </a:xfrm>
          <a:prstGeom prst="rect">
            <a:avLst/>
          </a:prstGeom>
        </p:spPr>
        <p:txBody>
          <a:bodyPr anchor="b"/>
          <a:lstStyle>
            <a:lvl1pPr>
              <a:defRPr sz="2000" b="1"/>
            </a:lvl1pPr>
          </a:lstStyle>
          <a:p>
            <a:pPr lvl="0">
              <a:defRPr sz="1800" b="0">
                <a:solidFill>
                  <a:srgbClr val="000000"/>
                </a:solidFill>
              </a:defRPr>
            </a:pPr>
            <a:r>
              <a:rPr sz="2000" b="1">
                <a:solidFill>
                  <a:srgbClr val="006633"/>
                </a:solidFill>
              </a:rPr>
              <a:t>Title Text</a:t>
            </a:r>
          </a:p>
        </p:txBody>
      </p:sp>
      <p:sp>
        <p:nvSpPr>
          <p:cNvPr id="33" name="Shape 33"/>
          <p:cNvSpPr>
            <a:spLocks noGrp="1"/>
          </p:cNvSpPr>
          <p:nvPr>
            <p:ph type="body" idx="1"/>
          </p:nvPr>
        </p:nvSpPr>
        <p:spPr>
          <a:xfrm>
            <a:off x="3575050" y="273050"/>
            <a:ext cx="5111750" cy="6584950"/>
          </a:xfrm>
          <a:prstGeom prst="rect">
            <a:avLst/>
          </a:prstGeom>
        </p:spPr>
        <p:txBody>
          <a:bodyPr/>
          <a:lstStyle>
            <a:lvl1pPr>
              <a:defRPr sz="3200"/>
            </a:lvl1pPr>
            <a:lvl2pPr marL="716416" indent="-371928">
              <a:defRPr sz="3200"/>
            </a:lvl2pPr>
            <a:lvl3pPr marL="1139294" indent="-467782">
              <a:defRPr sz="3200"/>
            </a:lvl3pPr>
            <a:lvl4pPr marL="1529395" indent="-505460">
              <a:defRPr sz="3200"/>
            </a:lvl4pPr>
            <a:lvl5pPr marL="1884996" indent="-543560">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34" name="Shape 34"/>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36" name="Shape 36"/>
          <p:cNvSpPr>
            <a:spLocks noGrp="1"/>
          </p:cNvSpPr>
          <p:nvPr>
            <p:ph type="title"/>
          </p:nvPr>
        </p:nvSpPr>
        <p:spPr>
          <a:xfrm>
            <a:off x="1792288" y="4800600"/>
            <a:ext cx="5486403" cy="566738"/>
          </a:xfrm>
          <a:prstGeom prst="rect">
            <a:avLst/>
          </a:prstGeom>
        </p:spPr>
        <p:txBody>
          <a:bodyPr anchor="b"/>
          <a:lstStyle>
            <a:lvl1pPr>
              <a:defRPr sz="2000" b="1"/>
            </a:lvl1pPr>
          </a:lstStyle>
          <a:p>
            <a:pPr lvl="0">
              <a:defRPr sz="1800" b="0">
                <a:solidFill>
                  <a:srgbClr val="000000"/>
                </a:solidFill>
              </a:defRPr>
            </a:pPr>
            <a:r>
              <a:rPr sz="2000" b="1">
                <a:solidFill>
                  <a:srgbClr val="006633"/>
                </a:solidFill>
              </a:rPr>
              <a:t>Title Text</a:t>
            </a:r>
          </a:p>
        </p:txBody>
      </p:sp>
      <p:sp>
        <p:nvSpPr>
          <p:cNvPr id="37" name="Shape 37"/>
          <p:cNvSpPr>
            <a:spLocks noGrp="1"/>
          </p:cNvSpPr>
          <p:nvPr>
            <p:ph type="body" idx="1"/>
          </p:nvPr>
        </p:nvSpPr>
        <p:spPr>
          <a:xfrm>
            <a:off x="1792288" y="5367337"/>
            <a:ext cx="5486403" cy="804865"/>
          </a:xfrm>
          <a:prstGeom prst="rect">
            <a:avLst/>
          </a:prstGeom>
        </p:spPr>
        <p:txBody>
          <a:bodyPr/>
          <a:lstStyle>
            <a:lvl1pPr marL="0" indent="0">
              <a:spcBef>
                <a:spcPts val="300"/>
              </a:spcBef>
              <a:buClrTx/>
              <a:buSzTx/>
              <a:buFontTx/>
              <a:buNone/>
              <a:defRPr sz="1400"/>
            </a:lvl1pPr>
            <a:lvl2pPr marL="0" indent="0">
              <a:spcBef>
                <a:spcPts val="300"/>
              </a:spcBef>
              <a:buClrTx/>
              <a:buSzTx/>
              <a:buFontTx/>
              <a:buNone/>
              <a:defRPr sz="1400"/>
            </a:lvl2pPr>
            <a:lvl3pPr marL="0" indent="0">
              <a:spcBef>
                <a:spcPts val="300"/>
              </a:spcBef>
              <a:buClrTx/>
              <a:buSzTx/>
              <a:buFontTx/>
              <a:buNone/>
              <a:defRPr sz="1400"/>
            </a:lvl3pPr>
            <a:lvl4pPr marL="0" indent="0">
              <a:spcBef>
                <a:spcPts val="300"/>
              </a:spcBef>
              <a:buClrTx/>
              <a:buSzTx/>
              <a:buFontTx/>
              <a:buNone/>
              <a:defRPr sz="1400"/>
            </a:lvl4pPr>
            <a:lvl5pPr marL="0" indent="0">
              <a:spcBef>
                <a:spcPts val="300"/>
              </a:spcBef>
              <a:buClrTx/>
              <a:buSzTx/>
              <a:buFontTx/>
              <a:buNone/>
              <a:defRPr sz="1400"/>
            </a:lvl5pPr>
          </a:lstStyle>
          <a:p>
            <a:pPr lvl="0">
              <a:defRPr sz="1800"/>
            </a:pPr>
            <a:r>
              <a:rPr sz="1400"/>
              <a:t>Body Level One</a:t>
            </a:r>
          </a:p>
          <a:p>
            <a:pPr lvl="1">
              <a:defRPr sz="1800"/>
            </a:pPr>
            <a:r>
              <a:rPr sz="1400"/>
              <a:t>Body Level Two</a:t>
            </a:r>
          </a:p>
          <a:p>
            <a:pPr lvl="2">
              <a:defRPr sz="1800"/>
            </a:pPr>
            <a:r>
              <a:rPr sz="1400"/>
              <a:t>Body Level Three</a:t>
            </a:r>
          </a:p>
          <a:p>
            <a:pPr lvl="3">
              <a:defRPr sz="1800"/>
            </a:pPr>
            <a:r>
              <a:rPr sz="1400"/>
              <a:t>Body Level Four</a:t>
            </a:r>
          </a:p>
          <a:p>
            <a:pPr lvl="4">
              <a:defRPr sz="1800"/>
            </a:pPr>
            <a:r>
              <a:rPr sz="1400"/>
              <a:t>Body Level Five</a:t>
            </a:r>
          </a:p>
        </p:txBody>
      </p:sp>
      <p:sp>
        <p:nvSpPr>
          <p:cNvPr id="38" name="Shape 38"/>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40" name="Shape 40"/>
          <p:cNvSpPr>
            <a:spLocks noGrp="1"/>
          </p:cNvSpPr>
          <p:nvPr>
            <p:ph type="title"/>
          </p:nvPr>
        </p:nvSpPr>
        <p:spPr>
          <a:prstGeom prst="rect">
            <a:avLst/>
          </a:prstGeom>
        </p:spPr>
        <p:txBody>
          <a:bodyPr/>
          <a:lstStyle/>
          <a:p>
            <a:pPr lvl="0">
              <a:defRPr sz="1800">
                <a:solidFill>
                  <a:srgbClr val="000000"/>
                </a:solidFill>
              </a:defRPr>
            </a:pPr>
            <a:r>
              <a:rPr sz="4200">
                <a:solidFill>
                  <a:srgbClr val="006633"/>
                </a:solidFill>
              </a:rPr>
              <a:t>Title Text</a:t>
            </a:r>
          </a:p>
        </p:txBody>
      </p:sp>
      <p:sp>
        <p:nvSpPr>
          <p:cNvPr id="41" name="Shape 41"/>
          <p:cNvSpPr>
            <a:spLocks noGrp="1"/>
          </p:cNvSpPr>
          <p:nvPr>
            <p:ph type="body" idx="1"/>
          </p:nvPr>
        </p:nvSpPr>
        <p:spPr>
          <a:prstGeom prst="rect">
            <a:avLst/>
          </a:prstGeom>
        </p:spPr>
        <p:txBody>
          <a:bodyPr/>
          <a:lstStyle/>
          <a:p>
            <a:pPr lvl="0">
              <a:defRPr sz="1800"/>
            </a:pPr>
            <a:r>
              <a:rPr sz="3000"/>
              <a:t>Body Level One</a:t>
            </a:r>
          </a:p>
          <a:p>
            <a:pPr lvl="1">
              <a:defRPr sz="1800"/>
            </a:pPr>
            <a:r>
              <a:rPr sz="3000"/>
              <a:t>Body Level Two</a:t>
            </a:r>
          </a:p>
          <a:p>
            <a:pPr lvl="2">
              <a:defRPr sz="1800"/>
            </a:pPr>
            <a:r>
              <a:rPr sz="3000"/>
              <a:t>Body Level Three</a:t>
            </a:r>
          </a:p>
          <a:p>
            <a:pPr lvl="3">
              <a:defRPr sz="1800"/>
            </a:pPr>
            <a:r>
              <a:rPr sz="3000"/>
              <a:t>Body Level Four</a:t>
            </a:r>
          </a:p>
          <a:p>
            <a:pPr lvl="4">
              <a:defRPr sz="1800"/>
            </a:pPr>
            <a:r>
              <a:rPr sz="3000"/>
              <a:t>Body Level Five</a:t>
            </a:r>
          </a:p>
        </p:txBody>
      </p:sp>
      <p:sp>
        <p:nvSpPr>
          <p:cNvPr id="42" name="Shape 42"/>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44" name="Shape 44"/>
          <p:cNvSpPr>
            <a:spLocks noGrp="1"/>
          </p:cNvSpPr>
          <p:nvPr>
            <p:ph type="title"/>
          </p:nvPr>
        </p:nvSpPr>
        <p:spPr>
          <a:xfrm>
            <a:off x="6629400" y="277813"/>
            <a:ext cx="2057400" cy="6580190"/>
          </a:xfrm>
          <a:prstGeom prst="rect">
            <a:avLst/>
          </a:prstGeom>
        </p:spPr>
        <p:txBody>
          <a:bodyPr/>
          <a:lstStyle/>
          <a:p>
            <a:pPr lvl="0">
              <a:defRPr sz="1800">
                <a:solidFill>
                  <a:srgbClr val="000000"/>
                </a:solidFill>
              </a:defRPr>
            </a:pPr>
            <a:r>
              <a:rPr sz="4200">
                <a:solidFill>
                  <a:srgbClr val="006633"/>
                </a:solidFill>
              </a:rPr>
              <a:t>Title Text</a:t>
            </a:r>
          </a:p>
        </p:txBody>
      </p:sp>
      <p:sp>
        <p:nvSpPr>
          <p:cNvPr id="45" name="Shape 45"/>
          <p:cNvSpPr>
            <a:spLocks noGrp="1"/>
          </p:cNvSpPr>
          <p:nvPr>
            <p:ph type="body" idx="1"/>
          </p:nvPr>
        </p:nvSpPr>
        <p:spPr>
          <a:xfrm>
            <a:off x="457200" y="277813"/>
            <a:ext cx="6019800" cy="6580190"/>
          </a:xfrm>
          <a:prstGeom prst="rect">
            <a:avLst/>
          </a:prstGeom>
        </p:spPr>
        <p:txBody>
          <a:bodyPr/>
          <a:lstStyle/>
          <a:p>
            <a:pPr lvl="0">
              <a:defRPr sz="1800"/>
            </a:pPr>
            <a:r>
              <a:rPr sz="3000"/>
              <a:t>Body Level One</a:t>
            </a:r>
          </a:p>
          <a:p>
            <a:pPr lvl="1">
              <a:defRPr sz="1800"/>
            </a:pPr>
            <a:r>
              <a:rPr sz="3000"/>
              <a:t>Body Level Two</a:t>
            </a:r>
          </a:p>
          <a:p>
            <a:pPr lvl="2">
              <a:defRPr sz="1800"/>
            </a:pPr>
            <a:r>
              <a:rPr sz="3000"/>
              <a:t>Body Level Three</a:t>
            </a:r>
          </a:p>
          <a:p>
            <a:pPr lvl="3">
              <a:defRPr sz="1800"/>
            </a:pPr>
            <a:r>
              <a:rPr sz="3000"/>
              <a:t>Body Level Four</a:t>
            </a:r>
          </a:p>
          <a:p>
            <a:pPr lvl="4">
              <a:defRPr sz="1800"/>
            </a:pPr>
            <a:r>
              <a:rPr sz="3000"/>
              <a:t>Body Level Five</a:t>
            </a:r>
          </a:p>
        </p:txBody>
      </p:sp>
      <p:sp>
        <p:nvSpPr>
          <p:cNvPr id="46" name="Shape 46"/>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48" name="Shape 48"/>
          <p:cNvSpPr/>
          <p:nvPr/>
        </p:nvSpPr>
        <p:spPr>
          <a:xfrm>
            <a:off x="179387" y="188912"/>
            <a:ext cx="8785226" cy="6480177"/>
          </a:xfrm>
          <a:prstGeom prst="roundRect">
            <a:avLst>
              <a:gd name="adj" fmla="val 5506"/>
            </a:avLst>
          </a:prstGeom>
          <a:ln w="25400">
            <a:solidFill>
              <a:srgbClr val="3B7150"/>
            </a:solidFill>
          </a:ln>
          <a:effectLst>
            <a:outerShdw blurRad="50800" dist="38100" dir="2700000" rotWithShape="0">
              <a:srgbClr val="000000">
                <a:alpha val="40000"/>
              </a:srgbClr>
            </a:outerShdw>
          </a:effectLst>
        </p:spPr>
        <p:txBody>
          <a:bodyPr lIns="0" tIns="0" rIns="0" bIns="0" anchor="ctr"/>
          <a:lstStyle/>
          <a:p>
            <a:pPr lvl="0" algn="ctr">
              <a:defRPr sz="1800">
                <a:solidFill>
                  <a:srgbClr val="FFFFFF"/>
                </a:solidFill>
                <a:latin typeface="Calibri"/>
                <a:ea typeface="Calibri"/>
                <a:cs typeface="Calibri"/>
                <a:sym typeface="Calibri"/>
              </a:defRPr>
            </a:pPr>
            <a:endParaRPr/>
          </a:p>
        </p:txBody>
      </p:sp>
      <p:pic>
        <p:nvPicPr>
          <p:cNvPr id="49" name="image1.png" descr="C:\Users\Marina\Pictures\logo.png"/>
          <p:cNvPicPr/>
          <p:nvPr/>
        </p:nvPicPr>
        <p:blipFill>
          <a:blip r:embed="rId2">
            <a:extLst/>
          </a:blip>
          <a:stretch>
            <a:fillRect/>
          </a:stretch>
        </p:blipFill>
        <p:spPr>
          <a:xfrm>
            <a:off x="3454400" y="500062"/>
            <a:ext cx="2197100" cy="1992315"/>
          </a:xfrm>
          <a:prstGeom prst="rect">
            <a:avLst/>
          </a:prstGeom>
          <a:ln w="12700">
            <a:miter lim="400000"/>
          </a:ln>
        </p:spPr>
      </p:pic>
      <p:sp>
        <p:nvSpPr>
          <p:cNvPr id="50" name="Shape 50"/>
          <p:cNvSpPr/>
          <p:nvPr/>
        </p:nvSpPr>
        <p:spPr>
          <a:xfrm>
            <a:off x="323850" y="4868862"/>
            <a:ext cx="8496300" cy="1"/>
          </a:xfrm>
          <a:prstGeom prst="line">
            <a:avLst/>
          </a:prstGeom>
          <a:ln w="25400">
            <a:solidFill>
              <a:srgbClr val="3B7150"/>
            </a:solidFill>
          </a:ln>
          <a:effectLst>
            <a:outerShdw blurRad="50800" dist="38100" dir="2700000" rotWithShape="0">
              <a:srgbClr val="000000">
                <a:alpha val="40000"/>
              </a:srgbClr>
            </a:outerShdw>
          </a:effectLst>
        </p:spPr>
        <p:txBody>
          <a:bodyPr lIns="0" tIns="0" rIns="0" bIns="0"/>
          <a:lstStyle/>
          <a:p>
            <a:pPr lvl="0" defTabSz="457200">
              <a:defRPr sz="1200">
                <a:latin typeface="+mj-lt"/>
                <a:ea typeface="+mj-ea"/>
                <a:cs typeface="+mj-cs"/>
                <a:sym typeface="Helvetica"/>
              </a:defRPr>
            </a:pPr>
            <a:endParaRPr/>
          </a:p>
        </p:txBody>
      </p:sp>
      <p:sp>
        <p:nvSpPr>
          <p:cNvPr id="51" name="Shape 51"/>
          <p:cNvSpPr>
            <a:spLocks noGrp="1"/>
          </p:cNvSpPr>
          <p:nvPr>
            <p:ph type="title"/>
          </p:nvPr>
        </p:nvSpPr>
        <p:spPr>
          <a:xfrm>
            <a:off x="685800" y="1971102"/>
            <a:ext cx="7772400" cy="3089674"/>
          </a:xfrm>
          <a:prstGeom prst="rect">
            <a:avLst/>
          </a:prstGeom>
        </p:spPr>
        <p:txBody>
          <a:bodyPr anchor="ctr">
            <a:normAutofit/>
          </a:bodyPr>
          <a:lstStyle>
            <a:lvl1pPr algn="ctr">
              <a:defRPr sz="4400" cap="small">
                <a:solidFill>
                  <a:srgbClr val="366C5B"/>
                </a:solidFill>
                <a:effectLst>
                  <a:outerShdw blurRad="38100" dist="38100" dir="2700000" rotWithShape="0">
                    <a:srgbClr val="000000">
                      <a:alpha val="43137"/>
                    </a:srgbClr>
                  </a:outerShdw>
                </a:effectLst>
                <a:latin typeface="Times New Roman"/>
                <a:ea typeface="Times New Roman"/>
                <a:cs typeface="Times New Roman"/>
                <a:sym typeface="Times New Roman"/>
              </a:defRPr>
            </a:lvl1pPr>
          </a:lstStyle>
          <a:p>
            <a:pPr lvl="0">
              <a:defRPr sz="1800" cap="none">
                <a:solidFill>
                  <a:srgbClr val="000000"/>
                </a:solidFill>
                <a:effectLst/>
              </a:defRPr>
            </a:pPr>
            <a:r>
              <a:rPr sz="4400" cap="small">
                <a:solidFill>
                  <a:srgbClr val="366C5B"/>
                </a:solidFill>
                <a:effectLst>
                  <a:outerShdw blurRad="38100" dist="38100" dir="2700000" rotWithShape="0">
                    <a:srgbClr val="000000">
                      <a:alpha val="43137"/>
                    </a:srgbClr>
                  </a:outerShdw>
                </a:effectLst>
              </a:rPr>
              <a:t>Title Text</a:t>
            </a:r>
          </a:p>
        </p:txBody>
      </p:sp>
      <p:sp>
        <p:nvSpPr>
          <p:cNvPr id="52" name="Shape 52"/>
          <p:cNvSpPr>
            <a:spLocks noGrp="1"/>
          </p:cNvSpPr>
          <p:nvPr>
            <p:ph type="body" idx="1"/>
          </p:nvPr>
        </p:nvSpPr>
        <p:spPr>
          <a:xfrm>
            <a:off x="1371600" y="5060774"/>
            <a:ext cx="6400800" cy="1797226"/>
          </a:xfrm>
          <a:prstGeom prst="rect">
            <a:avLst/>
          </a:prstGeom>
        </p:spPr>
        <p:txBody>
          <a:bodyPr/>
          <a:lstStyle>
            <a:lvl1pPr marL="0" indent="0" algn="ctr">
              <a:buClrTx/>
              <a:buSzTx/>
              <a:buFontTx/>
              <a:buNone/>
              <a:defRPr sz="3200" cap="small">
                <a:latin typeface="Times New Roman"/>
                <a:ea typeface="Times New Roman"/>
                <a:cs typeface="Times New Roman"/>
                <a:sym typeface="Times New Roman"/>
              </a:defRPr>
            </a:lvl1pPr>
            <a:lvl2pPr marL="0" indent="0" algn="ctr">
              <a:buClrTx/>
              <a:buSzTx/>
              <a:buFontTx/>
              <a:buNone/>
              <a:defRPr sz="3200" cap="small">
                <a:latin typeface="Times New Roman"/>
                <a:ea typeface="Times New Roman"/>
                <a:cs typeface="Times New Roman"/>
                <a:sym typeface="Times New Roman"/>
              </a:defRPr>
            </a:lvl2pPr>
            <a:lvl3pPr marL="0" indent="0" algn="ctr">
              <a:buClrTx/>
              <a:buSzTx/>
              <a:buFontTx/>
              <a:buNone/>
              <a:defRPr sz="3200" cap="small">
                <a:latin typeface="Times New Roman"/>
                <a:ea typeface="Times New Roman"/>
                <a:cs typeface="Times New Roman"/>
                <a:sym typeface="Times New Roman"/>
              </a:defRPr>
            </a:lvl3pPr>
            <a:lvl4pPr marL="0" indent="0" algn="ctr">
              <a:buClrTx/>
              <a:buSzTx/>
              <a:buFontTx/>
              <a:buNone/>
              <a:defRPr sz="3200" cap="small">
                <a:latin typeface="Times New Roman"/>
                <a:ea typeface="Times New Roman"/>
                <a:cs typeface="Times New Roman"/>
                <a:sym typeface="Times New Roman"/>
              </a:defRPr>
            </a:lvl4pPr>
            <a:lvl5pPr marL="0" indent="0" algn="ctr">
              <a:buClrTx/>
              <a:buSzTx/>
              <a:buFontTx/>
              <a:buNone/>
              <a:defRPr sz="3200" cap="small">
                <a:latin typeface="Times New Roman"/>
                <a:ea typeface="Times New Roman"/>
                <a:cs typeface="Times New Roman"/>
                <a:sym typeface="Times New Roman"/>
              </a:defRPr>
            </a:lvl5pPr>
          </a:lstStyle>
          <a:p>
            <a:pPr lvl="0">
              <a:defRPr sz="1800" cap="none"/>
            </a:pPr>
            <a:r>
              <a:rPr sz="3200" cap="small"/>
              <a:t>Body Level One</a:t>
            </a:r>
          </a:p>
          <a:p>
            <a:pPr lvl="1">
              <a:defRPr sz="1800" cap="none"/>
            </a:pPr>
            <a:r>
              <a:rPr sz="3200" cap="small"/>
              <a:t>Body Level Two</a:t>
            </a:r>
          </a:p>
          <a:p>
            <a:pPr lvl="2">
              <a:defRPr sz="1800" cap="none"/>
            </a:pPr>
            <a:r>
              <a:rPr sz="3200" cap="small"/>
              <a:t>Body Level Three</a:t>
            </a:r>
          </a:p>
          <a:p>
            <a:pPr lvl="3">
              <a:defRPr sz="1800" cap="none"/>
            </a:pPr>
            <a:r>
              <a:rPr sz="3200" cap="small"/>
              <a:t>Body Level Four</a:t>
            </a:r>
          </a:p>
          <a:p>
            <a:pPr lvl="4">
              <a:defRPr sz="1800" cap="none"/>
            </a:pPr>
            <a:r>
              <a:rPr sz="3200" cap="small"/>
              <a:t>Body Level Five</a:t>
            </a:r>
          </a:p>
        </p:txBody>
      </p:sp>
      <p:sp>
        <p:nvSpPr>
          <p:cNvPr id="53" name="Shape 53"/>
          <p:cNvSpPr>
            <a:spLocks noGrp="1"/>
          </p:cNvSpPr>
          <p:nvPr>
            <p:ph type="sldNum" sz="quarter" idx="2"/>
          </p:nvPr>
        </p:nvSpPr>
        <p:spPr>
          <a:xfrm>
            <a:off x="6553200" y="6282116"/>
            <a:ext cx="2133600" cy="275463"/>
          </a:xfrm>
          <a:prstGeom prst="rect">
            <a:avLst/>
          </a:prstGeom>
        </p:spPr>
        <p:txBody>
          <a:bodyPr anchor="ctr"/>
          <a:lstStyle>
            <a:lvl1pPr>
              <a:defRPr>
                <a:solidFill>
                  <a:srgbClr val="3B7150"/>
                </a:solidFill>
                <a:latin typeface="Times New Roman"/>
                <a:ea typeface="Times New Roman"/>
                <a:cs typeface="Times New Roman"/>
                <a:sym typeface="Times New Roman"/>
              </a:defRPr>
            </a:lvl1pPr>
          </a:lstStyle>
          <a:p>
            <a:pPr lvl="0"/>
            <a:fld id="{86CB4B4D-7CA3-9044-876B-883B54F8677D}" type="slidenum">
              <a:t>‹#›</a:t>
            </a:fld>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pic>
        <p:nvPicPr>
          <p:cNvPr id="55" name="image1.png" descr="C:\Users\Marina\Pictures\logo.png"/>
          <p:cNvPicPr/>
          <p:nvPr/>
        </p:nvPicPr>
        <p:blipFill>
          <a:blip r:embed="rId2">
            <a:extLst/>
          </a:blip>
          <a:stretch>
            <a:fillRect/>
          </a:stretch>
        </p:blipFill>
        <p:spPr>
          <a:xfrm>
            <a:off x="155575" y="5732462"/>
            <a:ext cx="1031875" cy="936628"/>
          </a:xfrm>
          <a:prstGeom prst="rect">
            <a:avLst/>
          </a:prstGeom>
          <a:ln w="12700">
            <a:miter lim="400000"/>
          </a:ln>
        </p:spPr>
      </p:pic>
      <p:sp>
        <p:nvSpPr>
          <p:cNvPr id="56" name="Shape 56"/>
          <p:cNvSpPr/>
          <p:nvPr/>
        </p:nvSpPr>
        <p:spPr>
          <a:xfrm>
            <a:off x="179387" y="188912"/>
            <a:ext cx="8785226" cy="6480177"/>
          </a:xfrm>
          <a:prstGeom prst="roundRect">
            <a:avLst>
              <a:gd name="adj" fmla="val 5506"/>
            </a:avLst>
          </a:prstGeom>
          <a:ln w="25400">
            <a:solidFill>
              <a:srgbClr val="3B7150"/>
            </a:solidFill>
          </a:ln>
          <a:effectLst>
            <a:outerShdw blurRad="50800" dist="38100" dir="2700000" rotWithShape="0">
              <a:srgbClr val="000000">
                <a:alpha val="40000"/>
              </a:srgbClr>
            </a:outerShdw>
          </a:effectLst>
        </p:spPr>
        <p:txBody>
          <a:bodyPr lIns="0" tIns="0" rIns="0" bIns="0" anchor="ctr"/>
          <a:lstStyle/>
          <a:p>
            <a:pPr lvl="0" algn="ctr">
              <a:defRPr sz="1800">
                <a:solidFill>
                  <a:srgbClr val="FFFFFF"/>
                </a:solidFill>
                <a:latin typeface="Calibri"/>
                <a:ea typeface="Calibri"/>
                <a:cs typeface="Calibri"/>
                <a:sym typeface="Calibri"/>
              </a:defRPr>
            </a:pPr>
            <a:endParaRPr/>
          </a:p>
        </p:txBody>
      </p:sp>
      <p:sp>
        <p:nvSpPr>
          <p:cNvPr id="57" name="Shape 57"/>
          <p:cNvSpPr/>
          <p:nvPr/>
        </p:nvSpPr>
        <p:spPr>
          <a:xfrm>
            <a:off x="323850" y="1484312"/>
            <a:ext cx="8496300" cy="1"/>
          </a:xfrm>
          <a:prstGeom prst="line">
            <a:avLst/>
          </a:prstGeom>
          <a:ln w="25400">
            <a:solidFill>
              <a:srgbClr val="3B7150"/>
            </a:solidFill>
          </a:ln>
          <a:effectLst>
            <a:outerShdw blurRad="50800" dist="38100" dir="2700000" rotWithShape="0">
              <a:srgbClr val="000000">
                <a:alpha val="40000"/>
              </a:srgbClr>
            </a:outerShdw>
          </a:effectLst>
        </p:spPr>
        <p:txBody>
          <a:bodyPr lIns="0" tIns="0" rIns="0" bIns="0"/>
          <a:lstStyle/>
          <a:p>
            <a:pPr lvl="0" defTabSz="457200">
              <a:defRPr sz="1200">
                <a:latin typeface="+mj-lt"/>
                <a:ea typeface="+mj-ea"/>
                <a:cs typeface="+mj-cs"/>
                <a:sym typeface="Helvetica"/>
              </a:defRPr>
            </a:pPr>
            <a:endParaRPr/>
          </a:p>
        </p:txBody>
      </p:sp>
      <p:sp>
        <p:nvSpPr>
          <p:cNvPr id="58" name="Shape 58"/>
          <p:cNvSpPr>
            <a:spLocks noGrp="1"/>
          </p:cNvSpPr>
          <p:nvPr>
            <p:ph type="title"/>
          </p:nvPr>
        </p:nvSpPr>
        <p:spPr>
          <a:xfrm>
            <a:off x="457200" y="92075"/>
            <a:ext cx="8229600" cy="1508126"/>
          </a:xfrm>
          <a:prstGeom prst="rect">
            <a:avLst/>
          </a:prstGeom>
        </p:spPr>
        <p:txBody>
          <a:bodyPr anchor="ctr">
            <a:normAutofit/>
          </a:bodyPr>
          <a:lstStyle>
            <a:lvl1pPr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1pPr>
          </a:lstStyle>
          <a:p>
            <a:pPr lvl="0">
              <a:defRPr sz="1800" cap="none">
                <a:solidFill>
                  <a:srgbClr val="000000"/>
                </a:solidFill>
                <a:effectLst/>
              </a:defRPr>
            </a:pPr>
            <a:r>
              <a:rPr sz="4400" cap="small">
                <a:solidFill>
                  <a:srgbClr val="3B7150"/>
                </a:solidFill>
                <a:effectLst>
                  <a:outerShdw blurRad="38100" dist="38100" dir="2700000" rotWithShape="0">
                    <a:srgbClr val="000000">
                      <a:alpha val="43137"/>
                    </a:srgbClr>
                  </a:outerShdw>
                </a:effectLst>
              </a:rPr>
              <a:t>Title Text</a:t>
            </a:r>
          </a:p>
        </p:txBody>
      </p:sp>
      <p:sp>
        <p:nvSpPr>
          <p:cNvPr id="59" name="Shape 59"/>
          <p:cNvSpPr>
            <a:spLocks noGrp="1"/>
          </p:cNvSpPr>
          <p:nvPr>
            <p:ph type="body" idx="1"/>
          </p:nvPr>
        </p:nvSpPr>
        <p:spPr>
          <a:prstGeom prst="rect">
            <a:avLst/>
          </a:prstGeom>
        </p:spPr>
        <p:txBody>
          <a:bodyPr/>
          <a:lstStyle>
            <a:lvl1pPr>
              <a:buClrTx/>
              <a:buSzPct val="100000"/>
              <a:buFont typeface="Arial"/>
              <a:buChar char="•"/>
              <a:defRPr sz="3200">
                <a:latin typeface="Times New Roman"/>
                <a:ea typeface="Times New Roman"/>
                <a:cs typeface="Times New Roman"/>
                <a:sym typeface="Times New Roman"/>
              </a:defRPr>
            </a:lvl1pPr>
            <a:lvl2pPr marL="783771" indent="-326571">
              <a:buClrTx/>
              <a:buSzPct val="100000"/>
              <a:buFont typeface="Arial"/>
              <a:buChar char="–"/>
              <a:defRPr sz="3200">
                <a:latin typeface="Times New Roman"/>
                <a:ea typeface="Times New Roman"/>
                <a:cs typeface="Times New Roman"/>
                <a:sym typeface="Times New Roman"/>
              </a:defRPr>
            </a:lvl2pPr>
            <a:lvl3pPr marL="1219200" indent="-304800">
              <a:buClrTx/>
              <a:buSzPct val="100000"/>
              <a:buFont typeface="Arial"/>
              <a:buChar char="•"/>
              <a:defRPr sz="3200">
                <a:latin typeface="Times New Roman"/>
                <a:ea typeface="Times New Roman"/>
                <a:cs typeface="Times New Roman"/>
                <a:sym typeface="Times New Roman"/>
              </a:defRPr>
            </a:lvl3pPr>
            <a:lvl4pPr marL="1737360" indent="-365760">
              <a:buClrTx/>
              <a:buSzPct val="100000"/>
              <a:buFont typeface="Arial"/>
              <a:buChar char="–"/>
              <a:defRPr sz="3200">
                <a:latin typeface="Times New Roman"/>
                <a:ea typeface="Times New Roman"/>
                <a:cs typeface="Times New Roman"/>
                <a:sym typeface="Times New Roman"/>
              </a:defRPr>
            </a:lvl4pPr>
            <a:lvl5pPr marL="2194560" indent="-365760">
              <a:buClrTx/>
              <a:buSzPct val="100000"/>
              <a:buFont typeface="Arial"/>
              <a:buChar char="»"/>
              <a:defRPr sz="3200">
                <a:latin typeface="Times New Roman"/>
                <a:ea typeface="Times New Roman"/>
                <a:cs typeface="Times New Roman"/>
                <a:sym typeface="Times New Roman"/>
              </a:defRPr>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60" name="Shape 60"/>
          <p:cNvSpPr>
            <a:spLocks noGrp="1"/>
          </p:cNvSpPr>
          <p:nvPr>
            <p:ph type="sldNum" sz="quarter" idx="2"/>
          </p:nvPr>
        </p:nvSpPr>
        <p:spPr>
          <a:xfrm>
            <a:off x="6553200" y="6282116"/>
            <a:ext cx="2133600" cy="275463"/>
          </a:xfrm>
          <a:prstGeom prst="rect">
            <a:avLst/>
          </a:prstGeom>
        </p:spPr>
        <p:txBody>
          <a:bodyPr anchor="ctr"/>
          <a:lstStyle>
            <a:lvl1pPr>
              <a:defRPr>
                <a:solidFill>
                  <a:srgbClr val="3B7150"/>
                </a:solidFill>
                <a:latin typeface="Times New Roman"/>
                <a:ea typeface="Times New Roman"/>
                <a:cs typeface="Times New Roman"/>
                <a:sym typeface="Times New Roman"/>
              </a:defRPr>
            </a:lvl1pPr>
          </a:lstStyle>
          <a:p>
            <a:pPr lvl="0"/>
            <a:fld id="{86CB4B4D-7CA3-9044-876B-883B54F8677D}" type="slidenum">
              <a:t>‹#›</a:t>
            </a:fld>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5" Type="http://schemas.openxmlformats.org/officeDocument/2006/relationships/theme" Target="../theme/theme3.xml"/><Relationship Id="rId4"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380998" y="228599"/>
            <a:ext cx="8229604" cy="60960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21600" y="0"/>
                </a:lnTo>
              </a:path>
            </a:pathLst>
          </a:custGeom>
          <a:ln w="19050">
            <a:solidFill>
              <a:srgbClr val="CC9900"/>
            </a:solidFill>
            <a:miter/>
          </a:ln>
        </p:spPr>
        <p:txBody>
          <a:bodyPr lIns="0" tIns="0" rIns="0" bIns="0"/>
          <a:lstStyle/>
          <a:p>
            <a:pPr lvl="0">
              <a:defRPr>
                <a:latin typeface="Century Gothic"/>
                <a:ea typeface="Century Gothic"/>
                <a:cs typeface="Century Gothic"/>
                <a:sym typeface="Century Gothic"/>
              </a:defRPr>
            </a:pPr>
            <a:endParaRPr/>
          </a:p>
        </p:txBody>
      </p:sp>
      <p:sp>
        <p:nvSpPr>
          <p:cNvPr id="3" name="Shape 3"/>
          <p:cNvSpPr/>
          <p:nvPr/>
        </p:nvSpPr>
        <p:spPr>
          <a:xfrm>
            <a:off x="457200" y="6172200"/>
            <a:ext cx="8229600" cy="0"/>
          </a:xfrm>
          <a:prstGeom prst="line">
            <a:avLst/>
          </a:prstGeom>
          <a:ln w="19050">
            <a:solidFill>
              <a:srgbClr val="CC9900"/>
            </a:solidFill>
            <a:round/>
          </a:ln>
        </p:spPr>
        <p:txBody>
          <a:bodyPr lIns="0" tIns="0" rIns="0" bIns="0"/>
          <a:lstStyle/>
          <a:p>
            <a:pPr lvl="0" defTabSz="457200">
              <a:defRPr sz="1200">
                <a:latin typeface="+mj-lt"/>
                <a:ea typeface="+mj-ea"/>
                <a:cs typeface="+mj-cs"/>
                <a:sym typeface="Helvetica"/>
              </a:defRPr>
            </a:pPr>
            <a:endParaRPr/>
          </a:p>
        </p:txBody>
      </p:sp>
      <p:sp>
        <p:nvSpPr>
          <p:cNvPr id="4" name="Shape 4"/>
          <p:cNvSpPr>
            <a:spLocks noGrp="1"/>
          </p:cNvSpPr>
          <p:nvPr>
            <p:ph type="title"/>
          </p:nvPr>
        </p:nvSpPr>
        <p:spPr>
          <a:xfrm>
            <a:off x="457200" y="277813"/>
            <a:ext cx="8229600" cy="1322388"/>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lstStyle/>
          <a:p>
            <a:pPr lvl="0">
              <a:defRPr sz="1800">
                <a:solidFill>
                  <a:srgbClr val="000000"/>
                </a:solidFill>
              </a:defRPr>
            </a:pPr>
            <a:r>
              <a:rPr sz="4200">
                <a:solidFill>
                  <a:srgbClr val="006633"/>
                </a:solidFill>
              </a:rPr>
              <a:t>Title Text</a:t>
            </a:r>
          </a:p>
        </p:txBody>
      </p:sp>
      <p:sp>
        <p:nvSpPr>
          <p:cNvPr id="5" name="Shape 5"/>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lstStyle/>
          <a:p>
            <a:pPr lvl="0">
              <a:defRPr sz="1800"/>
            </a:pPr>
            <a:r>
              <a:rPr sz="3000"/>
              <a:t>Body Level One</a:t>
            </a:r>
          </a:p>
          <a:p>
            <a:pPr lvl="1">
              <a:defRPr sz="1800"/>
            </a:pPr>
            <a:r>
              <a:rPr sz="3000"/>
              <a:t>Body Level Two</a:t>
            </a:r>
          </a:p>
          <a:p>
            <a:pPr lvl="2">
              <a:defRPr sz="1800"/>
            </a:pPr>
            <a:r>
              <a:rPr sz="3000"/>
              <a:t>Body Level Three</a:t>
            </a:r>
          </a:p>
          <a:p>
            <a:pPr lvl="3">
              <a:defRPr sz="1800"/>
            </a:pPr>
            <a:r>
              <a:rPr sz="3000"/>
              <a:t>Body Level Four</a:t>
            </a:r>
          </a:p>
          <a:p>
            <a:pPr lvl="4">
              <a:defRPr sz="1800"/>
            </a:pPr>
            <a:r>
              <a:rPr sz="3000"/>
              <a:t>Body Level Five</a:t>
            </a:r>
          </a:p>
        </p:txBody>
      </p:sp>
      <p:sp>
        <p:nvSpPr>
          <p:cNvPr id="6" name="Shape 6"/>
          <p:cNvSpPr>
            <a:spLocks noGrp="1"/>
          </p:cNvSpPr>
          <p:nvPr>
            <p:ph type="sldNum" sz="quarter" idx="2"/>
          </p:nvPr>
        </p:nvSpPr>
        <p:spPr>
          <a:xfrm>
            <a:off x="6553200" y="6444296"/>
            <a:ext cx="2133600" cy="256537"/>
          </a:xfrm>
          <a:prstGeom prst="rect">
            <a:avLst/>
          </a:prstGeom>
          <a:ln w="12700">
            <a:miter lim="400000"/>
          </a:ln>
        </p:spPr>
        <p:txBody>
          <a:bodyPr lIns="45718" tIns="45718" rIns="45718" bIns="45718" anchor="b">
            <a:spAutoFit/>
          </a:bodyPr>
          <a:lstStyle>
            <a:lvl1pPr algn="r">
              <a:defRPr sz="1200">
                <a:latin typeface="Garamond"/>
                <a:ea typeface="Garamond"/>
                <a:cs typeface="Garamond"/>
                <a:sym typeface="Garamond"/>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xStyles>
    <p:titleStyle>
      <a:lvl1pPr>
        <a:defRPr sz="4200">
          <a:solidFill>
            <a:srgbClr val="006633"/>
          </a:solidFill>
          <a:latin typeface="Garamond"/>
          <a:ea typeface="Garamond"/>
          <a:cs typeface="Garamond"/>
          <a:sym typeface="Garamond"/>
        </a:defRPr>
      </a:lvl1pPr>
      <a:lvl2pPr>
        <a:defRPr sz="4200">
          <a:solidFill>
            <a:srgbClr val="006633"/>
          </a:solidFill>
          <a:latin typeface="Garamond"/>
          <a:ea typeface="Garamond"/>
          <a:cs typeface="Garamond"/>
          <a:sym typeface="Garamond"/>
        </a:defRPr>
      </a:lvl2pPr>
      <a:lvl3pPr>
        <a:defRPr sz="4200">
          <a:solidFill>
            <a:srgbClr val="006633"/>
          </a:solidFill>
          <a:latin typeface="Garamond"/>
          <a:ea typeface="Garamond"/>
          <a:cs typeface="Garamond"/>
          <a:sym typeface="Garamond"/>
        </a:defRPr>
      </a:lvl3pPr>
      <a:lvl4pPr>
        <a:defRPr sz="4200">
          <a:solidFill>
            <a:srgbClr val="006633"/>
          </a:solidFill>
          <a:latin typeface="Garamond"/>
          <a:ea typeface="Garamond"/>
          <a:cs typeface="Garamond"/>
          <a:sym typeface="Garamond"/>
        </a:defRPr>
      </a:lvl4pPr>
      <a:lvl5pPr>
        <a:defRPr sz="4200">
          <a:solidFill>
            <a:srgbClr val="006633"/>
          </a:solidFill>
          <a:latin typeface="Garamond"/>
          <a:ea typeface="Garamond"/>
          <a:cs typeface="Garamond"/>
          <a:sym typeface="Garamond"/>
        </a:defRPr>
      </a:lvl5pPr>
      <a:lvl6pPr>
        <a:defRPr sz="4200">
          <a:solidFill>
            <a:srgbClr val="006633"/>
          </a:solidFill>
          <a:latin typeface="Garamond"/>
          <a:ea typeface="Garamond"/>
          <a:cs typeface="Garamond"/>
          <a:sym typeface="Garamond"/>
        </a:defRPr>
      </a:lvl6pPr>
      <a:lvl7pPr>
        <a:defRPr sz="4200">
          <a:solidFill>
            <a:srgbClr val="006633"/>
          </a:solidFill>
          <a:latin typeface="Garamond"/>
          <a:ea typeface="Garamond"/>
          <a:cs typeface="Garamond"/>
          <a:sym typeface="Garamond"/>
        </a:defRPr>
      </a:lvl7pPr>
      <a:lvl8pPr>
        <a:defRPr sz="4200">
          <a:solidFill>
            <a:srgbClr val="006633"/>
          </a:solidFill>
          <a:latin typeface="Garamond"/>
          <a:ea typeface="Garamond"/>
          <a:cs typeface="Garamond"/>
          <a:sym typeface="Garamond"/>
        </a:defRPr>
      </a:lvl8pPr>
      <a:lvl9pPr>
        <a:defRPr sz="4200">
          <a:solidFill>
            <a:srgbClr val="006633"/>
          </a:solidFill>
          <a:latin typeface="Garamond"/>
          <a:ea typeface="Garamond"/>
          <a:cs typeface="Garamond"/>
          <a:sym typeface="Garamond"/>
        </a:defRPr>
      </a:lvl9pPr>
    </p:titleStyle>
    <p:bodyStyle>
      <a:lvl1pPr marL="342900" indent="-342900">
        <a:spcBef>
          <a:spcPts val="700"/>
        </a:spcBef>
        <a:buClr>
          <a:srgbClr val="CC9900"/>
        </a:buClr>
        <a:buSzPct val="65000"/>
        <a:buFont typeface="Helvetica"/>
        <a:buChar char="■"/>
        <a:defRPr sz="3000">
          <a:latin typeface="Arial"/>
          <a:ea typeface="Arial"/>
          <a:cs typeface="Arial"/>
          <a:sym typeface="Arial"/>
        </a:defRPr>
      </a:lvl1pPr>
      <a:lvl2pPr marL="719992" indent="-375505">
        <a:spcBef>
          <a:spcPts val="700"/>
        </a:spcBef>
        <a:buClr>
          <a:srgbClr val="CC9900"/>
        </a:buClr>
        <a:buSzPct val="60000"/>
        <a:buFont typeface="Helvetica"/>
        <a:buChar char="❑"/>
        <a:defRPr sz="3000">
          <a:latin typeface="Arial"/>
          <a:ea typeface="Arial"/>
          <a:cs typeface="Arial"/>
          <a:sym typeface="Arial"/>
        </a:defRPr>
      </a:lvl2pPr>
      <a:lvl3pPr marL="1149926" indent="-478414">
        <a:spcBef>
          <a:spcPts val="700"/>
        </a:spcBef>
        <a:buClr>
          <a:srgbClr val="CC9900"/>
        </a:buClr>
        <a:buSzPct val="65000"/>
        <a:buFont typeface="Helvetica"/>
        <a:buChar char="■"/>
        <a:defRPr sz="3000">
          <a:latin typeface="Arial"/>
          <a:ea typeface="Arial"/>
          <a:cs typeface="Arial"/>
          <a:sym typeface="Arial"/>
        </a:defRPr>
      </a:lvl3pPr>
      <a:lvl4pPr marL="1497804" indent="-473869">
        <a:spcBef>
          <a:spcPts val="700"/>
        </a:spcBef>
        <a:buClr>
          <a:srgbClr val="CC9900"/>
        </a:buClr>
        <a:buSzPct val="70000"/>
        <a:buFont typeface="Helvetica"/>
        <a:buChar char="❑"/>
        <a:defRPr sz="3000">
          <a:latin typeface="Arial"/>
          <a:ea typeface="Arial"/>
          <a:cs typeface="Arial"/>
          <a:sym typeface="Arial"/>
        </a:defRPr>
      </a:lvl4pPr>
      <a:lvl5pPr marL="1851025" indent="-509587">
        <a:spcBef>
          <a:spcPts val="700"/>
        </a:spcBef>
        <a:buClr>
          <a:srgbClr val="CC9900"/>
        </a:buClr>
        <a:buSzPct val="75000"/>
        <a:buFont typeface="Helvetica"/>
        <a:buChar char="▪"/>
        <a:defRPr sz="3000">
          <a:latin typeface="Arial"/>
          <a:ea typeface="Arial"/>
          <a:cs typeface="Arial"/>
          <a:sym typeface="Arial"/>
        </a:defRPr>
      </a:lvl5pPr>
      <a:lvl6pPr marL="2308225" indent="-509587">
        <a:spcBef>
          <a:spcPts val="700"/>
        </a:spcBef>
        <a:buClr>
          <a:srgbClr val="CC9900"/>
        </a:buClr>
        <a:buSzPct val="75000"/>
        <a:buFont typeface="Helvetica"/>
        <a:buChar char="▪"/>
        <a:defRPr sz="3000">
          <a:latin typeface="Arial"/>
          <a:ea typeface="Arial"/>
          <a:cs typeface="Arial"/>
          <a:sym typeface="Arial"/>
        </a:defRPr>
      </a:lvl6pPr>
      <a:lvl7pPr marL="2765425" indent="-509587">
        <a:spcBef>
          <a:spcPts val="700"/>
        </a:spcBef>
        <a:buClr>
          <a:srgbClr val="CC9900"/>
        </a:buClr>
        <a:buSzPct val="75000"/>
        <a:buFont typeface="Helvetica"/>
        <a:buChar char="▪"/>
        <a:defRPr sz="3000">
          <a:latin typeface="Arial"/>
          <a:ea typeface="Arial"/>
          <a:cs typeface="Arial"/>
          <a:sym typeface="Arial"/>
        </a:defRPr>
      </a:lvl7pPr>
      <a:lvl8pPr marL="3222625" indent="-509587">
        <a:spcBef>
          <a:spcPts val="700"/>
        </a:spcBef>
        <a:buClr>
          <a:srgbClr val="CC9900"/>
        </a:buClr>
        <a:buSzPct val="75000"/>
        <a:buFont typeface="Helvetica"/>
        <a:buChar char="▪"/>
        <a:defRPr sz="3000">
          <a:latin typeface="Arial"/>
          <a:ea typeface="Arial"/>
          <a:cs typeface="Arial"/>
          <a:sym typeface="Arial"/>
        </a:defRPr>
      </a:lvl8pPr>
      <a:lvl9pPr marL="3679825" indent="-509587">
        <a:spcBef>
          <a:spcPts val="700"/>
        </a:spcBef>
        <a:buClr>
          <a:srgbClr val="CC9900"/>
        </a:buClr>
        <a:buSzPct val="75000"/>
        <a:buFont typeface="Helvetica"/>
        <a:buChar char="▪"/>
        <a:defRPr sz="3000">
          <a:latin typeface="Arial"/>
          <a:ea typeface="Arial"/>
          <a:cs typeface="Arial"/>
          <a:sym typeface="Arial"/>
        </a:defRPr>
      </a:lvl9pPr>
    </p:bodyStyle>
    <p:otherStyle>
      <a:lvl1pPr algn="r">
        <a:defRPr sz="1200">
          <a:solidFill>
            <a:schemeClr val="tx1"/>
          </a:solidFill>
          <a:latin typeface="+mn-lt"/>
          <a:ea typeface="+mn-ea"/>
          <a:cs typeface="+mn-cs"/>
          <a:sym typeface="Garamond"/>
        </a:defRPr>
      </a:lvl1pPr>
      <a:lvl2pPr algn="r">
        <a:defRPr sz="1200">
          <a:solidFill>
            <a:schemeClr val="tx1"/>
          </a:solidFill>
          <a:latin typeface="+mn-lt"/>
          <a:ea typeface="+mn-ea"/>
          <a:cs typeface="+mn-cs"/>
          <a:sym typeface="Garamond"/>
        </a:defRPr>
      </a:lvl2pPr>
      <a:lvl3pPr algn="r">
        <a:defRPr sz="1200">
          <a:solidFill>
            <a:schemeClr val="tx1"/>
          </a:solidFill>
          <a:latin typeface="+mn-lt"/>
          <a:ea typeface="+mn-ea"/>
          <a:cs typeface="+mn-cs"/>
          <a:sym typeface="Garamond"/>
        </a:defRPr>
      </a:lvl3pPr>
      <a:lvl4pPr algn="r">
        <a:defRPr sz="1200">
          <a:solidFill>
            <a:schemeClr val="tx1"/>
          </a:solidFill>
          <a:latin typeface="+mn-lt"/>
          <a:ea typeface="+mn-ea"/>
          <a:cs typeface="+mn-cs"/>
          <a:sym typeface="Garamond"/>
        </a:defRPr>
      </a:lvl4pPr>
      <a:lvl5pPr algn="r">
        <a:defRPr sz="1200">
          <a:solidFill>
            <a:schemeClr val="tx1"/>
          </a:solidFill>
          <a:latin typeface="+mn-lt"/>
          <a:ea typeface="+mn-ea"/>
          <a:cs typeface="+mn-cs"/>
          <a:sym typeface="Garamond"/>
        </a:defRPr>
      </a:lvl5pPr>
      <a:lvl6pPr algn="r">
        <a:defRPr sz="1200">
          <a:solidFill>
            <a:schemeClr val="tx1"/>
          </a:solidFill>
          <a:latin typeface="+mn-lt"/>
          <a:ea typeface="+mn-ea"/>
          <a:cs typeface="+mn-cs"/>
          <a:sym typeface="Garamond"/>
        </a:defRPr>
      </a:lvl6pPr>
      <a:lvl7pPr algn="r">
        <a:defRPr sz="1200">
          <a:solidFill>
            <a:schemeClr val="tx1"/>
          </a:solidFill>
          <a:latin typeface="+mn-lt"/>
          <a:ea typeface="+mn-ea"/>
          <a:cs typeface="+mn-cs"/>
          <a:sym typeface="Garamond"/>
        </a:defRPr>
      </a:lvl7pPr>
      <a:lvl8pPr algn="r">
        <a:defRPr sz="1200">
          <a:solidFill>
            <a:schemeClr val="tx1"/>
          </a:solidFill>
          <a:latin typeface="+mn-lt"/>
          <a:ea typeface="+mn-ea"/>
          <a:cs typeface="+mn-cs"/>
          <a:sym typeface="Garamond"/>
        </a:defRPr>
      </a:lvl8pPr>
      <a:lvl9pPr algn="r">
        <a:defRPr sz="1200">
          <a:solidFill>
            <a:schemeClr val="tx1"/>
          </a:solidFill>
          <a:latin typeface="+mn-lt"/>
          <a:ea typeface="+mn-ea"/>
          <a:cs typeface="+mn-cs"/>
          <a:sym typeface="Garamond"/>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ZA" dirty="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Times New Roman" pitchFamily="18" charset="0"/>
                <a:cs typeface="Times New Roman" pitchFamily="18" charset="0"/>
              </a:defRPr>
            </a:lvl1pPr>
          </a:lstStyle>
          <a:p>
            <a:pPr rtl="0">
              <a:defRPr/>
            </a:pPr>
            <a:endParaRPr lang="en-ZA" kern="1200">
              <a:solidFill>
                <a:prstClr val="black">
                  <a:tint val="75000"/>
                </a:prstClr>
              </a:solidFill>
              <a:ea typeface="+mn-ea"/>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Times New Roman" pitchFamily="18" charset="0"/>
                <a:cs typeface="Times New Roman" pitchFamily="18" charset="0"/>
              </a:defRPr>
            </a:lvl1pPr>
          </a:lstStyle>
          <a:p>
            <a:pPr rtl="0">
              <a:defRPr/>
            </a:pPr>
            <a:fld id="{5F84B9C5-5F88-47F1-8C4A-E6B15934C5D1}" type="slidenum">
              <a:rPr lang="en-ZA" kern="1200">
                <a:solidFill>
                  <a:prstClr val="black">
                    <a:tint val="75000"/>
                  </a:prstClr>
                </a:solidFill>
                <a:ea typeface="+mn-ea"/>
              </a:rPr>
              <a:pPr rtl="0">
                <a:defRPr/>
              </a:pPr>
              <a:t>‹#›</a:t>
            </a:fld>
            <a:endParaRPr lang="en-ZA" kern="1200" dirty="0">
              <a:solidFill>
                <a:prstClr val="black">
                  <a:tint val="75000"/>
                </a:prstClr>
              </a:solidFill>
              <a:ea typeface="+mn-ea"/>
            </a:endParaRPr>
          </a:p>
        </p:txBody>
      </p:sp>
      <p:sp>
        <p:nvSpPr>
          <p:cNvPr id="7" name="Footer Placeholder 4"/>
          <p:cNvSpPr>
            <a:spLocks noGrp="1"/>
          </p:cNvSpPr>
          <p:nvPr>
            <p:ph type="ftr" sz="quarter" idx="3"/>
          </p:nvPr>
        </p:nvSpPr>
        <p:spPr>
          <a:xfrm>
            <a:off x="2699792" y="6381305"/>
            <a:ext cx="3744416" cy="360063"/>
          </a:xfrm>
          <a:prstGeom prst="rect">
            <a:avLst/>
          </a:prstGeom>
        </p:spPr>
        <p:txBody>
          <a:bodyPr/>
          <a:lstStyle>
            <a:lvl1pPr>
              <a:defRPr lang="en-ZA" sz="1100" i="1" cap="none" baseline="0" smtClean="0">
                <a:solidFill>
                  <a:srgbClr val="366C5B"/>
                </a:solidFill>
                <a:effectLst/>
                <a:latin typeface="Times New Roman" pitchFamily="18" charset="0"/>
                <a:cs typeface="Times New Roman" pitchFamily="18" charset="0"/>
              </a:defRPr>
            </a:lvl1pPr>
          </a:lstStyle>
          <a:p>
            <a:pPr algn="ctr" rtl="0" fontAlgn="base">
              <a:spcBef>
                <a:spcPct val="0"/>
              </a:spcBef>
              <a:spcAft>
                <a:spcPct val="0"/>
              </a:spcAft>
              <a:defRPr/>
            </a:pPr>
            <a:r>
              <a:rPr kern="1200">
                <a:ea typeface="+mn-ea"/>
              </a:rPr>
              <a:t>Briefing on the Annual Submission 2015/16</a:t>
            </a:r>
            <a:endParaRPr kern="1200" dirty="0">
              <a:ea typeface="+mn-ea"/>
            </a:endParaRPr>
          </a:p>
        </p:txBody>
      </p:sp>
    </p:spTree>
    <p:extLst>
      <p:ext uri="{BB962C8B-B14F-4D97-AF65-F5344CB8AC3E}">
        <p14:creationId xmlns:p14="http://schemas.microsoft.com/office/powerpoint/2010/main" val="302803000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hf hdr="0" dt="0"/>
  <p:txStyles>
    <p:titleStyle>
      <a:lvl1pPr algn="ctr" rtl="0" eaLnBrk="0" fontAlgn="base" hangingPunct="0">
        <a:spcBef>
          <a:spcPct val="0"/>
        </a:spcBef>
        <a:spcAft>
          <a:spcPct val="0"/>
        </a:spcAft>
        <a:defRPr sz="4400" kern="1200" cap="small">
          <a:solidFill>
            <a:schemeClr val="tx1"/>
          </a:solidFill>
          <a:latin typeface="Times New Roman" pitchFamily="18" charset="0"/>
          <a:ea typeface="+mj-ea"/>
          <a:cs typeface="Times New Roman" pitchFamily="18" charset="0"/>
        </a:defRPr>
      </a:lvl1pPr>
      <a:lvl2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2pPr>
      <a:lvl3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3pPr>
      <a:lvl4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4pPr>
      <a:lvl5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1"/>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1"/>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1"/>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1"/>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Times New Roman" pitchFamily="18" charset="0"/>
          <a:ea typeface="+mn-ea"/>
          <a:cs typeface="Times New Roman" pitchFamily="18"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Times New Roman" pitchFamily="18"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ZA" dirty="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Times New Roman" pitchFamily="18" charset="0"/>
                <a:cs typeface="Times New Roman" pitchFamily="18" charset="0"/>
              </a:defRPr>
            </a:lvl1pPr>
          </a:lstStyle>
          <a:p>
            <a:pPr rtl="0">
              <a:defRPr/>
            </a:pPr>
            <a:endParaRPr lang="en-ZA" kern="1200">
              <a:solidFill>
                <a:prstClr val="black">
                  <a:tint val="75000"/>
                </a:prstClr>
              </a:solidFill>
              <a:ea typeface="+mn-ea"/>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Times New Roman" pitchFamily="18" charset="0"/>
                <a:cs typeface="Times New Roman" pitchFamily="18" charset="0"/>
              </a:defRPr>
            </a:lvl1pPr>
          </a:lstStyle>
          <a:p>
            <a:pPr rtl="0">
              <a:defRPr/>
            </a:pPr>
            <a:fld id="{5F84B9C5-5F88-47F1-8C4A-E6B15934C5D1}" type="slidenum">
              <a:rPr lang="en-ZA" kern="1200">
                <a:solidFill>
                  <a:prstClr val="black">
                    <a:tint val="75000"/>
                  </a:prstClr>
                </a:solidFill>
                <a:ea typeface="+mn-ea"/>
              </a:rPr>
              <a:pPr rtl="0">
                <a:defRPr/>
              </a:pPr>
              <a:t>‹#›</a:t>
            </a:fld>
            <a:endParaRPr lang="en-ZA" kern="1200" dirty="0">
              <a:solidFill>
                <a:prstClr val="black">
                  <a:tint val="75000"/>
                </a:prstClr>
              </a:solidFill>
              <a:ea typeface="+mn-ea"/>
            </a:endParaRPr>
          </a:p>
        </p:txBody>
      </p:sp>
      <p:sp>
        <p:nvSpPr>
          <p:cNvPr id="7" name="Footer Placeholder 4"/>
          <p:cNvSpPr>
            <a:spLocks noGrp="1"/>
          </p:cNvSpPr>
          <p:nvPr>
            <p:ph type="ftr" sz="quarter" idx="3"/>
          </p:nvPr>
        </p:nvSpPr>
        <p:spPr>
          <a:xfrm>
            <a:off x="2699792" y="6381305"/>
            <a:ext cx="3744416" cy="360063"/>
          </a:xfrm>
          <a:prstGeom prst="rect">
            <a:avLst/>
          </a:prstGeom>
        </p:spPr>
        <p:txBody>
          <a:bodyPr/>
          <a:lstStyle>
            <a:lvl1pPr>
              <a:defRPr lang="en-ZA" sz="1100" i="1" cap="none" baseline="0" smtClean="0">
                <a:solidFill>
                  <a:srgbClr val="366C5B"/>
                </a:solidFill>
                <a:effectLst/>
                <a:latin typeface="Times New Roman" pitchFamily="18" charset="0"/>
                <a:cs typeface="Times New Roman" pitchFamily="18" charset="0"/>
              </a:defRPr>
            </a:lvl1pPr>
          </a:lstStyle>
          <a:p>
            <a:pPr algn="ctr" rtl="0" fontAlgn="base">
              <a:spcBef>
                <a:spcPct val="0"/>
              </a:spcBef>
              <a:spcAft>
                <a:spcPct val="0"/>
              </a:spcAft>
              <a:defRPr/>
            </a:pPr>
            <a:r>
              <a:rPr kern="1200">
                <a:ea typeface="+mn-ea"/>
              </a:rPr>
              <a:t>Briefing on the Annual Submission 2015/16</a:t>
            </a:r>
            <a:endParaRPr kern="1200" dirty="0">
              <a:ea typeface="+mn-ea"/>
            </a:endParaRPr>
          </a:p>
        </p:txBody>
      </p:sp>
    </p:spTree>
    <p:extLst>
      <p:ext uri="{BB962C8B-B14F-4D97-AF65-F5344CB8AC3E}">
        <p14:creationId xmlns:p14="http://schemas.microsoft.com/office/powerpoint/2010/main" val="373210631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hf hdr="0" dt="0"/>
  <p:txStyles>
    <p:titleStyle>
      <a:lvl1pPr algn="ctr" rtl="0" eaLnBrk="0" fontAlgn="base" hangingPunct="0">
        <a:spcBef>
          <a:spcPct val="0"/>
        </a:spcBef>
        <a:spcAft>
          <a:spcPct val="0"/>
        </a:spcAft>
        <a:defRPr sz="4400" kern="1200" cap="small">
          <a:solidFill>
            <a:schemeClr val="tx1"/>
          </a:solidFill>
          <a:latin typeface="Times New Roman" pitchFamily="18" charset="0"/>
          <a:ea typeface="+mj-ea"/>
          <a:cs typeface="Times New Roman" pitchFamily="18" charset="0"/>
        </a:defRPr>
      </a:lvl1pPr>
      <a:lvl2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2pPr>
      <a:lvl3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3pPr>
      <a:lvl4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4pPr>
      <a:lvl5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1"/>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1"/>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1"/>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1"/>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Times New Roman" pitchFamily="18" charset="0"/>
          <a:ea typeface="+mn-ea"/>
          <a:cs typeface="Times New Roman" pitchFamily="18"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Times New Roman" pitchFamily="18"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1800" y="1916832"/>
            <a:ext cx="7956624" cy="2810588"/>
          </a:xfrm>
        </p:spPr>
        <p:txBody>
          <a:bodyPr wrap="square" numCol="1" anchorCtr="0" compatLnSpc="1">
            <a:prstTxWarp prst="textNoShape">
              <a:avLst/>
            </a:prstTxWarp>
            <a:noAutofit/>
          </a:bodyPr>
          <a:lstStyle/>
          <a:p>
            <a:pPr eaLnBrk="1" hangingPunct="1">
              <a:defRPr/>
            </a:pPr>
            <a:r>
              <a:rPr lang="en-ZA" sz="3600" dirty="0" smtClean="0">
                <a:effectLst/>
              </a:rPr>
              <a:t>Financial and Fiscal Commission Amendment Bill 2015</a:t>
            </a:r>
            <a:br>
              <a:rPr lang="en-ZA" sz="3600" dirty="0" smtClean="0">
                <a:effectLst/>
              </a:rPr>
            </a:br>
            <a:r>
              <a:rPr lang="en-ZA" sz="4000" dirty="0" smtClean="0">
                <a:effectLst/>
              </a:rPr>
              <a:t> </a:t>
            </a:r>
            <a:r>
              <a:rPr lang="en-ZA" sz="2800" i="1" dirty="0" smtClean="0">
                <a:effectLst/>
              </a:rPr>
              <a:t>Presentation to Western Cape Provincial </a:t>
            </a:r>
            <a:r>
              <a:rPr lang="en-ZA" sz="2800" i="1" dirty="0" smtClean="0">
                <a:effectLst/>
              </a:rPr>
              <a:t>Legislature</a:t>
            </a:r>
            <a:endParaRPr lang="en-ZA" sz="4000" i="1" dirty="0" smtClean="0">
              <a:effectLst/>
            </a:endParaRPr>
          </a:p>
        </p:txBody>
      </p:sp>
      <p:sp>
        <p:nvSpPr>
          <p:cNvPr id="8194" name="Subtitle 2"/>
          <p:cNvSpPr>
            <a:spLocks noGrp="1"/>
          </p:cNvSpPr>
          <p:nvPr>
            <p:ph type="subTitle" idx="1"/>
          </p:nvPr>
        </p:nvSpPr>
        <p:spPr>
          <a:xfrm>
            <a:off x="1371600" y="6092825"/>
            <a:ext cx="6400800" cy="504825"/>
          </a:xfrm>
        </p:spPr>
        <p:txBody>
          <a:bodyPr/>
          <a:lstStyle/>
          <a:p>
            <a:pPr eaLnBrk="1" hangingPunct="1">
              <a:defRPr/>
            </a:pPr>
            <a:r>
              <a:rPr lang="en-ZA" sz="1800" i="1" cap="none" smtClean="0">
                <a:solidFill>
                  <a:srgbClr val="366C5B"/>
                </a:solidFill>
                <a:effectLst>
                  <a:outerShdw blurRad="38100" dist="38100" dir="2700000" algn="tl">
                    <a:srgbClr val="C0C0C0"/>
                  </a:outerShdw>
                </a:effectLst>
              </a:rPr>
              <a:t>For an Equitable Sharing of National Revenue</a:t>
            </a:r>
            <a:endParaRPr lang="en-ZA" sz="1800" i="1" cap="none" dirty="0" smtClean="0">
              <a:solidFill>
                <a:srgbClr val="366C5B"/>
              </a:solidFill>
              <a:effectLst>
                <a:outerShdw blurRad="38100" dist="38100" dir="2700000" algn="tl">
                  <a:srgbClr val="C0C0C0"/>
                </a:outerShdw>
              </a:effectLst>
            </a:endParaRPr>
          </a:p>
        </p:txBody>
      </p:sp>
      <p:sp>
        <p:nvSpPr>
          <p:cNvPr id="8195" name="Subtitle 2"/>
          <p:cNvSpPr txBox="1">
            <a:spLocks/>
          </p:cNvSpPr>
          <p:nvPr/>
        </p:nvSpPr>
        <p:spPr bwMode="auto">
          <a:xfrm>
            <a:off x="1524000" y="5084763"/>
            <a:ext cx="6400800" cy="647700"/>
          </a:xfrm>
          <a:prstGeom prst="rect">
            <a:avLst/>
          </a:prstGeom>
          <a:noFill/>
          <a:ln w="9525">
            <a:noFill/>
            <a:miter lim="800000"/>
            <a:headEnd/>
            <a:tailEnd/>
          </a:ln>
        </p:spPr>
        <p:txBody>
          <a:bodyPr/>
          <a:lstStyle/>
          <a:p>
            <a:pPr algn="ctr" rtl="0" fontAlgn="base">
              <a:spcBef>
                <a:spcPct val="20000"/>
              </a:spcBef>
              <a:spcAft>
                <a:spcPct val="0"/>
              </a:spcAft>
              <a:buFont typeface="Arial" charset="0"/>
              <a:buNone/>
            </a:pPr>
            <a:r>
              <a:rPr lang="en-ZA" sz="2800" kern="1200" dirty="0" smtClean="0">
                <a:solidFill>
                  <a:prstClr val="black"/>
                </a:solidFill>
                <a:latin typeface="Times New Roman" pitchFamily="18" charset="0"/>
                <a:ea typeface="+mn-ea"/>
                <a:cs typeface="Times New Roman" pitchFamily="18" charset="0"/>
              </a:rPr>
              <a:t>26 May 2015</a:t>
            </a:r>
            <a:endParaRPr lang="en-ZA" sz="2800" kern="1200" dirty="0">
              <a:solidFill>
                <a:prstClr val="black"/>
              </a:solidFill>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7084910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A" sz="3600" dirty="0" smtClean="0"/>
              <a:t>Proposed amendments</a:t>
            </a:r>
            <a:endParaRPr lang="en-ZA"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32630427"/>
              </p:ext>
            </p:extLst>
          </p:nvPr>
        </p:nvGraphicFramePr>
        <p:xfrm>
          <a:off x="457200" y="1600200"/>
          <a:ext cx="8046720" cy="4881880"/>
        </p:xfrm>
        <a:graphic>
          <a:graphicData uri="http://schemas.openxmlformats.org/drawingml/2006/table">
            <a:tbl>
              <a:tblPr firstRow="1" bandRow="1">
                <a:tableStyleId>{5940675A-B579-460E-94D1-54222C63F5DA}</a:tableStyleId>
              </a:tblPr>
              <a:tblGrid>
                <a:gridCol w="1371600"/>
                <a:gridCol w="2743200"/>
                <a:gridCol w="3931920"/>
              </a:tblGrid>
              <a:tr h="370840">
                <a:tc>
                  <a:txBody>
                    <a:bodyPr/>
                    <a:lstStyle/>
                    <a:p>
                      <a:r>
                        <a:rPr lang="en-ZA" sz="1400" b="1" dirty="0" smtClean="0"/>
                        <a:t>Section</a:t>
                      </a:r>
                      <a:endParaRPr lang="en-ZA" sz="1400" b="1" dirty="0"/>
                    </a:p>
                  </a:txBody>
                  <a:tcPr/>
                </a:tc>
                <a:tc>
                  <a:txBody>
                    <a:bodyPr/>
                    <a:lstStyle/>
                    <a:p>
                      <a:r>
                        <a:rPr lang="en-ZA" sz="1400" b="1" dirty="0" smtClean="0"/>
                        <a:t>Heading</a:t>
                      </a:r>
                      <a:endParaRPr lang="en-ZA" sz="1400" b="1" dirty="0"/>
                    </a:p>
                  </a:txBody>
                  <a:tcPr/>
                </a:tc>
                <a:tc>
                  <a:txBody>
                    <a:bodyPr/>
                    <a:lstStyle/>
                    <a:p>
                      <a:r>
                        <a:rPr lang="en-ZA" sz="1400" b="1" dirty="0" smtClean="0"/>
                        <a:t>Explanation</a:t>
                      </a:r>
                      <a:endParaRPr lang="en-ZA" sz="1400" b="1" dirty="0"/>
                    </a:p>
                  </a:txBody>
                  <a:tcPr/>
                </a:tc>
              </a:tr>
              <a:tr h="370840">
                <a:tc>
                  <a:txBody>
                    <a:bodyPr/>
                    <a:lstStyle/>
                    <a:p>
                      <a:r>
                        <a:rPr lang="en-ZA" sz="1400" dirty="0" smtClean="0"/>
                        <a:t>19</a:t>
                      </a:r>
                      <a:endParaRPr lang="en-ZA" sz="1400" dirty="0"/>
                    </a:p>
                  </a:txBody>
                  <a:tcPr/>
                </a:tc>
                <a:tc>
                  <a:txBody>
                    <a:bodyPr/>
                    <a:lstStyle/>
                    <a:p>
                      <a:r>
                        <a:rPr lang="en-ZA" sz="1400" dirty="0" smtClean="0"/>
                        <a:t>Administrative responsibilities of chairperson</a:t>
                      </a:r>
                      <a:endParaRPr lang="en-ZA" sz="1400" dirty="0"/>
                    </a:p>
                  </a:txBody>
                  <a:tcPr/>
                </a:tc>
                <a:tc>
                  <a:txBody>
                    <a:bodyPr/>
                    <a:lstStyle/>
                    <a:p>
                      <a:r>
                        <a:rPr lang="en-ZA" sz="1400" dirty="0" smtClean="0"/>
                        <a:t>The appointment, functions,</a:t>
                      </a:r>
                      <a:r>
                        <a:rPr lang="en-ZA" sz="1400" baseline="0" dirty="0" smtClean="0"/>
                        <a:t> </a:t>
                      </a:r>
                      <a:r>
                        <a:rPr lang="en-ZA" sz="1400" dirty="0" smtClean="0"/>
                        <a:t>responsibilities and duties of the chief Executive officer are</a:t>
                      </a:r>
                      <a:r>
                        <a:rPr lang="en-ZA" sz="1400" baseline="0" dirty="0" smtClean="0"/>
                        <a:t> set out in this clause. The Chief Executive Officer is the Accounting Officer and Secretary to the Commission. Distinct separation from the Chairperson of the Commission</a:t>
                      </a:r>
                      <a:endParaRPr lang="en-ZA" sz="1400" dirty="0" smtClean="0"/>
                    </a:p>
                    <a:p>
                      <a:endParaRPr lang="en-ZA" sz="1400" dirty="0"/>
                    </a:p>
                  </a:txBody>
                  <a:tcPr/>
                </a:tc>
              </a:tr>
              <a:tr h="370840">
                <a:tc>
                  <a:txBody>
                    <a:bodyPr/>
                    <a:lstStyle/>
                    <a:p>
                      <a:r>
                        <a:rPr lang="en-ZA" sz="1400" dirty="0" smtClean="0"/>
                        <a:t>20</a:t>
                      </a:r>
                      <a:endParaRPr lang="en-ZA" sz="1400" dirty="0"/>
                    </a:p>
                  </a:txBody>
                  <a:tcPr/>
                </a:tc>
                <a:tc>
                  <a:txBody>
                    <a:bodyPr/>
                    <a:lstStyle/>
                    <a:p>
                      <a:r>
                        <a:rPr lang="en-ZA" sz="1400" dirty="0" smtClean="0"/>
                        <a:t>Terms and conditions of employment</a:t>
                      </a:r>
                      <a:endParaRPr lang="en-ZA" sz="1400" dirty="0"/>
                    </a:p>
                  </a:txBody>
                  <a:tcPr/>
                </a:tc>
                <a:tc>
                  <a:txBody>
                    <a:bodyPr/>
                    <a:lstStyle/>
                    <a:p>
                      <a:r>
                        <a:rPr lang="en-ZA" sz="1400" dirty="0" smtClean="0"/>
                        <a:t>Employees and persons in the public</a:t>
                      </a:r>
                      <a:r>
                        <a:rPr lang="en-ZA" sz="1400" baseline="0" dirty="0" smtClean="0"/>
                        <a:t> service that are seconded to the Commission </a:t>
                      </a:r>
                      <a:r>
                        <a:rPr lang="en-ZA" sz="1400" dirty="0" smtClean="0"/>
                        <a:t>are subject to the control and discipline of the CEO</a:t>
                      </a:r>
                    </a:p>
                    <a:p>
                      <a:endParaRPr lang="en-ZA" sz="1400" dirty="0"/>
                    </a:p>
                  </a:txBody>
                  <a:tcPr/>
                </a:tc>
              </a:tr>
              <a:tr h="370840">
                <a:tc>
                  <a:txBody>
                    <a:bodyPr/>
                    <a:lstStyle/>
                    <a:p>
                      <a:r>
                        <a:rPr lang="en-ZA" sz="1400" dirty="0" smtClean="0"/>
                        <a:t>21</a:t>
                      </a:r>
                      <a:endParaRPr lang="en-ZA" sz="1400" dirty="0"/>
                    </a:p>
                  </a:txBody>
                  <a:tcPr/>
                </a:tc>
                <a:tc>
                  <a:txBody>
                    <a:bodyPr/>
                    <a:lstStyle/>
                    <a:p>
                      <a:r>
                        <a:rPr lang="en-ZA" sz="1400" dirty="0" smtClean="0"/>
                        <a:t>Pension</a:t>
                      </a:r>
                      <a:r>
                        <a:rPr lang="en-ZA" sz="1400" baseline="0" dirty="0" smtClean="0"/>
                        <a:t> benefits</a:t>
                      </a:r>
                      <a:endParaRPr lang="en-ZA" sz="1400" dirty="0"/>
                    </a:p>
                  </a:txBody>
                  <a:tcPr/>
                </a:tc>
                <a:tc>
                  <a:txBody>
                    <a:bodyPr/>
                    <a:lstStyle/>
                    <a:p>
                      <a:r>
                        <a:rPr lang="en-ZA" sz="1400" dirty="0" smtClean="0"/>
                        <a:t>Alignment to the Public Service Act</a:t>
                      </a:r>
                    </a:p>
                    <a:p>
                      <a:endParaRPr lang="en-ZA" sz="1400" dirty="0" smtClean="0"/>
                    </a:p>
                  </a:txBody>
                  <a:tcPr/>
                </a:tc>
              </a:tr>
              <a:tr h="370840">
                <a:tc>
                  <a:txBody>
                    <a:bodyPr/>
                    <a:lstStyle/>
                    <a:p>
                      <a:r>
                        <a:rPr lang="en-ZA" sz="1400" dirty="0" smtClean="0"/>
                        <a:t>24</a:t>
                      </a:r>
                      <a:endParaRPr lang="en-ZA" sz="1400" dirty="0"/>
                    </a:p>
                  </a:txBody>
                  <a:tcPr/>
                </a:tc>
                <a:tc>
                  <a:txBody>
                    <a:bodyPr/>
                    <a:lstStyle/>
                    <a:p>
                      <a:r>
                        <a:rPr lang="en-ZA" sz="1400" dirty="0" smtClean="0"/>
                        <a:t>Accountability</a:t>
                      </a:r>
                      <a:endParaRPr lang="en-ZA" sz="1400" dirty="0"/>
                    </a:p>
                  </a:txBody>
                  <a:tcPr/>
                </a:tc>
                <a:tc>
                  <a:txBody>
                    <a:bodyPr/>
                    <a:lstStyle/>
                    <a:p>
                      <a:r>
                        <a:rPr lang="en-ZA" sz="1400" dirty="0" smtClean="0"/>
                        <a:t>The CEO is the accounting officer.</a:t>
                      </a:r>
                      <a:r>
                        <a:rPr lang="en-ZA" sz="1400" baseline="0" dirty="0" smtClean="0"/>
                        <a:t> Alignment to the Public Finance Management Act, 1999</a:t>
                      </a:r>
                      <a:endParaRPr lang="en-ZA" sz="1400" dirty="0" smtClean="0"/>
                    </a:p>
                    <a:p>
                      <a:endParaRPr lang="en-ZA" sz="1400" dirty="0" smtClean="0"/>
                    </a:p>
                  </a:txBody>
                  <a:tcPr/>
                </a:tc>
              </a:tr>
              <a:tr h="370840">
                <a:tc>
                  <a:txBody>
                    <a:bodyPr/>
                    <a:lstStyle/>
                    <a:p>
                      <a:r>
                        <a:rPr lang="en-ZA" sz="1400" dirty="0" smtClean="0"/>
                        <a:t>26</a:t>
                      </a:r>
                      <a:endParaRPr lang="en-ZA" sz="1400" dirty="0"/>
                    </a:p>
                  </a:txBody>
                  <a:tcPr/>
                </a:tc>
                <a:tc>
                  <a:txBody>
                    <a:bodyPr/>
                    <a:lstStyle/>
                    <a:p>
                      <a:r>
                        <a:rPr lang="en-ZA" sz="1400" dirty="0" smtClean="0"/>
                        <a:t>Annual Report</a:t>
                      </a:r>
                      <a:endParaRPr lang="en-ZA" sz="1400" dirty="0"/>
                    </a:p>
                  </a:txBody>
                  <a:tcPr/>
                </a:tc>
                <a:tc>
                  <a:txBody>
                    <a:bodyPr/>
                    <a:lstStyle/>
                    <a:p>
                      <a:r>
                        <a:rPr lang="en-ZA" sz="1400" dirty="0" smtClean="0"/>
                        <a:t>The date for submission of the annual report is aligned to the Public Finance Management Act</a:t>
                      </a:r>
                    </a:p>
                    <a:p>
                      <a:endParaRPr lang="en-ZA" sz="1400" dirty="0" smtClean="0"/>
                    </a:p>
                  </a:txBody>
                  <a:tcPr/>
                </a:tc>
              </a:tr>
            </a:tbl>
          </a:graphicData>
        </a:graphic>
      </p:graphicFrame>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10</a:t>
            </a:fld>
            <a:endParaRPr lang="en-ZA" dirty="0"/>
          </a:p>
        </p:txBody>
      </p:sp>
      <p:sp>
        <p:nvSpPr>
          <p:cNvPr id="5" name="Footer Placeholder 4"/>
          <p:cNvSpPr>
            <a:spLocks noGrp="1"/>
          </p:cNvSpPr>
          <p:nvPr>
            <p:ph type="ftr" sz="quarter" idx="11"/>
          </p:nvPr>
        </p:nvSpPr>
        <p:spPr/>
        <p:txBody>
          <a:bodyPr/>
          <a:lstStyle/>
          <a:p>
            <a:pPr algn="ctr">
              <a:defRPr/>
            </a:pPr>
            <a:r>
              <a:rPr lang="en-ZA" dirty="0"/>
              <a:t>Financial and Fiscal </a:t>
            </a:r>
            <a:r>
              <a:rPr lang="en-ZA" dirty="0" smtClean="0"/>
              <a:t>Commission Amendment </a:t>
            </a:r>
            <a:r>
              <a:rPr lang="en-ZA" dirty="0"/>
              <a:t>Bill</a:t>
            </a:r>
          </a:p>
        </p:txBody>
      </p:sp>
    </p:spTree>
    <p:extLst>
      <p:ext uri="{BB962C8B-B14F-4D97-AF65-F5344CB8AC3E}">
        <p14:creationId xmlns:p14="http://schemas.microsoft.com/office/powerpoint/2010/main" val="25652541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A" sz="3600" dirty="0" smtClean="0"/>
              <a:t>Proposed amendments</a:t>
            </a:r>
            <a:endParaRPr lang="en-ZA"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97733846"/>
              </p:ext>
            </p:extLst>
          </p:nvPr>
        </p:nvGraphicFramePr>
        <p:xfrm>
          <a:off x="457200" y="1600200"/>
          <a:ext cx="8046720" cy="3479800"/>
        </p:xfrm>
        <a:graphic>
          <a:graphicData uri="http://schemas.openxmlformats.org/drawingml/2006/table">
            <a:tbl>
              <a:tblPr firstRow="1" bandRow="1">
                <a:tableStyleId>{5940675A-B579-460E-94D1-54222C63F5DA}</a:tableStyleId>
              </a:tblPr>
              <a:tblGrid>
                <a:gridCol w="1371600"/>
                <a:gridCol w="2743200"/>
                <a:gridCol w="3931920"/>
              </a:tblGrid>
              <a:tr h="370840">
                <a:tc>
                  <a:txBody>
                    <a:bodyPr/>
                    <a:lstStyle/>
                    <a:p>
                      <a:r>
                        <a:rPr lang="en-ZA" sz="1600" b="1" dirty="0" smtClean="0"/>
                        <a:t>Section</a:t>
                      </a:r>
                      <a:endParaRPr lang="en-ZA" sz="1600" b="1" dirty="0"/>
                    </a:p>
                  </a:txBody>
                  <a:tcPr/>
                </a:tc>
                <a:tc>
                  <a:txBody>
                    <a:bodyPr/>
                    <a:lstStyle/>
                    <a:p>
                      <a:r>
                        <a:rPr lang="en-ZA" sz="1600" b="1" dirty="0" smtClean="0"/>
                        <a:t>Heading</a:t>
                      </a:r>
                      <a:endParaRPr lang="en-ZA" sz="1600" b="1" dirty="0"/>
                    </a:p>
                  </a:txBody>
                  <a:tcPr/>
                </a:tc>
                <a:tc>
                  <a:txBody>
                    <a:bodyPr/>
                    <a:lstStyle/>
                    <a:p>
                      <a:r>
                        <a:rPr lang="en-ZA" sz="1600" b="1" dirty="0" smtClean="0"/>
                        <a:t>Explanation</a:t>
                      </a:r>
                      <a:endParaRPr lang="en-ZA" sz="1600" b="1" dirty="0"/>
                    </a:p>
                  </a:txBody>
                  <a:tcPr/>
                </a:tc>
              </a:tr>
              <a:tr h="370840">
                <a:tc>
                  <a:txBody>
                    <a:bodyPr/>
                    <a:lstStyle/>
                    <a:p>
                      <a:r>
                        <a:rPr lang="en-ZA" sz="1600" dirty="0" smtClean="0"/>
                        <a:t>27</a:t>
                      </a:r>
                      <a:endParaRPr lang="en-ZA" sz="1600" dirty="0"/>
                    </a:p>
                  </a:txBody>
                  <a:tcPr/>
                </a:tc>
                <a:tc>
                  <a:txBody>
                    <a:bodyPr/>
                    <a:lstStyle/>
                    <a:p>
                      <a:r>
                        <a:rPr lang="en-ZA" sz="1600" dirty="0" smtClean="0"/>
                        <a:t>Information required by Commission</a:t>
                      </a:r>
                      <a:endParaRPr lang="en-ZA" sz="1600" dirty="0"/>
                    </a:p>
                  </a:txBody>
                  <a:tcPr/>
                </a:tc>
                <a:tc>
                  <a:txBody>
                    <a:bodyPr/>
                    <a:lstStyle/>
                    <a:p>
                      <a:r>
                        <a:rPr lang="en-ZA" sz="1600" dirty="0" smtClean="0"/>
                        <a:t>This</a:t>
                      </a:r>
                      <a:r>
                        <a:rPr lang="en-ZA" sz="1600" baseline="0" dirty="0" smtClean="0"/>
                        <a:t> section enables the Commission to obtain information from any organ of state or person required for performance of its functions</a:t>
                      </a:r>
                    </a:p>
                    <a:p>
                      <a:endParaRPr lang="en-ZA" sz="1600" dirty="0" smtClean="0"/>
                    </a:p>
                    <a:p>
                      <a:endParaRPr lang="en-ZA" sz="1600" dirty="0"/>
                    </a:p>
                  </a:txBody>
                  <a:tcPr/>
                </a:tc>
              </a:tr>
              <a:tr h="370840">
                <a:tc>
                  <a:txBody>
                    <a:bodyPr/>
                    <a:lstStyle/>
                    <a:p>
                      <a:r>
                        <a:rPr lang="en-ZA" sz="1600" dirty="0" smtClean="0"/>
                        <a:t>Sections 30, 31, 32, 33 </a:t>
                      </a:r>
                    </a:p>
                    <a:p>
                      <a:endParaRPr lang="en-ZA" sz="1600" dirty="0"/>
                    </a:p>
                  </a:txBody>
                  <a:tcPr/>
                </a:tc>
                <a:tc>
                  <a:txBody>
                    <a:bodyPr/>
                    <a:lstStyle/>
                    <a:p>
                      <a:r>
                        <a:rPr lang="en-ZA" sz="1600" dirty="0" smtClean="0"/>
                        <a:t>Regulations,</a:t>
                      </a:r>
                      <a:r>
                        <a:rPr lang="en-ZA" sz="1600" baseline="0" dirty="0" smtClean="0"/>
                        <a:t> (Transitional arrangements) Definitions, members of previous commission, transfer of assets, liabilities, staff etc, financial and administrative records</a:t>
                      </a:r>
                      <a:endParaRPr lang="en-ZA" sz="1600" dirty="0"/>
                    </a:p>
                  </a:txBody>
                  <a:tcPr/>
                </a:tc>
                <a:tc>
                  <a:txBody>
                    <a:bodyPr/>
                    <a:lstStyle/>
                    <a:p>
                      <a:r>
                        <a:rPr lang="en-ZA" sz="1600" dirty="0" smtClean="0"/>
                        <a:t>Repealed</a:t>
                      </a:r>
                    </a:p>
                  </a:txBody>
                  <a:tcPr/>
                </a:tc>
              </a:tr>
            </a:tbl>
          </a:graphicData>
        </a:graphic>
      </p:graphicFrame>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11</a:t>
            </a:fld>
            <a:endParaRPr lang="en-ZA" dirty="0"/>
          </a:p>
        </p:txBody>
      </p:sp>
      <p:sp>
        <p:nvSpPr>
          <p:cNvPr id="5" name="Footer Placeholder 4"/>
          <p:cNvSpPr>
            <a:spLocks noGrp="1"/>
          </p:cNvSpPr>
          <p:nvPr>
            <p:ph type="ftr" sz="quarter" idx="11"/>
          </p:nvPr>
        </p:nvSpPr>
        <p:spPr/>
        <p:txBody>
          <a:bodyPr/>
          <a:lstStyle/>
          <a:p>
            <a:pPr algn="ctr">
              <a:defRPr/>
            </a:pPr>
            <a:r>
              <a:rPr lang="en-ZA" dirty="0"/>
              <a:t>Financial and Fiscal </a:t>
            </a:r>
            <a:r>
              <a:rPr lang="en-ZA" dirty="0" smtClean="0"/>
              <a:t>Commission Amendment </a:t>
            </a:r>
            <a:r>
              <a:rPr lang="en-ZA" dirty="0"/>
              <a:t>Bill</a:t>
            </a:r>
          </a:p>
        </p:txBody>
      </p:sp>
    </p:spTree>
    <p:extLst>
      <p:ext uri="{BB962C8B-B14F-4D97-AF65-F5344CB8AC3E}">
        <p14:creationId xmlns:p14="http://schemas.microsoft.com/office/powerpoint/2010/main" val="7964520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ZA" dirty="0"/>
              <a:t/>
            </a:r>
            <a:br>
              <a:rPr lang="en-ZA" dirty="0"/>
            </a:br>
            <a:r>
              <a:rPr lang="en-ZA" dirty="0" smtClean="0"/>
              <a:t>The Process</a:t>
            </a:r>
            <a:r>
              <a:rPr lang="en-ZA" dirty="0"/>
              <a:t/>
            </a:r>
            <a:br>
              <a:rPr lang="en-ZA" dirty="0"/>
            </a:br>
            <a:endParaRPr lang="en-ZA" dirty="0"/>
          </a:p>
        </p:txBody>
      </p:sp>
      <p:sp>
        <p:nvSpPr>
          <p:cNvPr id="3" name="Content Placeholder 2"/>
          <p:cNvSpPr>
            <a:spLocks noGrp="1"/>
          </p:cNvSpPr>
          <p:nvPr>
            <p:ph idx="1"/>
          </p:nvPr>
        </p:nvSpPr>
        <p:spPr>
          <a:xfrm>
            <a:off x="457200" y="1508760"/>
            <a:ext cx="8229600" cy="4617403"/>
          </a:xfrm>
        </p:spPr>
        <p:txBody>
          <a:bodyPr/>
          <a:lstStyle/>
          <a:p>
            <a:r>
              <a:rPr lang="en-ZA" sz="1600" dirty="0" smtClean="0"/>
              <a:t>The Commission has been in consultation with the Minister through out the drafting of the Bill until the stage when the Bill was tabled in Cabinet in late 2014</a:t>
            </a:r>
            <a:endParaRPr lang="en-ZA" sz="1600" dirty="0"/>
          </a:p>
          <a:p>
            <a:r>
              <a:rPr lang="en-ZA" sz="1600" dirty="0" smtClean="0"/>
              <a:t>The Bill enhances the good </a:t>
            </a:r>
            <a:r>
              <a:rPr lang="en-ZA" sz="1600" dirty="0"/>
              <a:t>governance principles</a:t>
            </a:r>
          </a:p>
          <a:p>
            <a:pPr lvl="2"/>
            <a:r>
              <a:rPr lang="en-ZA" sz="1600" dirty="0" smtClean="0"/>
              <a:t>The CEO </a:t>
            </a:r>
            <a:r>
              <a:rPr lang="en-ZA" sz="1600" dirty="0"/>
              <a:t>to fulfil the roles of accounting officer and secretary to the commission </a:t>
            </a:r>
            <a:r>
              <a:rPr lang="en-ZA" sz="1600" dirty="0" smtClean="0"/>
              <a:t> responsible </a:t>
            </a:r>
            <a:r>
              <a:rPr lang="en-ZA" sz="1600" dirty="0"/>
              <a:t>for operational  and administrative responsibilities</a:t>
            </a:r>
          </a:p>
          <a:p>
            <a:pPr lvl="2"/>
            <a:r>
              <a:rPr lang="en-ZA" sz="1600" dirty="0" smtClean="0"/>
              <a:t>There is now a distinct </a:t>
            </a:r>
            <a:r>
              <a:rPr lang="en-ZA" sz="1600" dirty="0"/>
              <a:t>accountability and responsibility functions</a:t>
            </a:r>
          </a:p>
          <a:p>
            <a:r>
              <a:rPr lang="en-ZA" sz="1600" dirty="0"/>
              <a:t>T</a:t>
            </a:r>
            <a:r>
              <a:rPr lang="en-ZA" sz="1600" dirty="0" smtClean="0"/>
              <a:t>he </a:t>
            </a:r>
            <a:r>
              <a:rPr lang="en-ZA" sz="1600" dirty="0"/>
              <a:t>profile of the Commission </a:t>
            </a:r>
            <a:r>
              <a:rPr lang="en-ZA" sz="1600" dirty="0" smtClean="0"/>
              <a:t>is raised amongst </a:t>
            </a:r>
            <a:r>
              <a:rPr lang="en-ZA" sz="1600" dirty="0"/>
              <a:t>its stakeholders</a:t>
            </a:r>
          </a:p>
          <a:p>
            <a:r>
              <a:rPr lang="en-ZA" sz="1600" dirty="0" smtClean="0"/>
              <a:t>Appointment of Chairperson in a full time capacity. </a:t>
            </a:r>
          </a:p>
          <a:p>
            <a:r>
              <a:rPr lang="en-ZA" sz="1600" dirty="0" smtClean="0"/>
              <a:t>The </a:t>
            </a:r>
            <a:r>
              <a:rPr lang="en-ZA" sz="1600" dirty="0"/>
              <a:t>initial </a:t>
            </a:r>
            <a:r>
              <a:rPr lang="en-ZA" sz="1600" dirty="0" smtClean="0"/>
              <a:t>Draft as tabled in Parliament </a:t>
            </a:r>
            <a:r>
              <a:rPr lang="en-ZA" sz="1600" dirty="0"/>
              <a:t>had sought the appointment of </a:t>
            </a:r>
            <a:r>
              <a:rPr lang="en-ZA" sz="1600" dirty="0" smtClean="0"/>
              <a:t>all the Commissioners including the Chairperson </a:t>
            </a:r>
            <a:r>
              <a:rPr lang="en-ZA" sz="1600" dirty="0"/>
              <a:t>to be part-time. </a:t>
            </a:r>
            <a:endParaRPr lang="en-ZA" sz="1600" dirty="0" smtClean="0"/>
          </a:p>
          <a:p>
            <a:r>
              <a:rPr lang="en-ZA" sz="1600" dirty="0" smtClean="0"/>
              <a:t>The current practice is that the Chairperson and the Deputy Chairperson are both fulltime (although the situation is that there has been a vacancy for Chairperson since September 2010)</a:t>
            </a:r>
          </a:p>
          <a:p>
            <a:pPr lvl="1"/>
            <a:r>
              <a:rPr lang="en-ZA" sz="1600" dirty="0" smtClean="0"/>
              <a:t>The </a:t>
            </a:r>
            <a:r>
              <a:rPr lang="en-ZA" sz="1600" dirty="0"/>
              <a:t>Commission furnished various written and oral submissions in favour of the appointment of the Chairperson to be in a full time </a:t>
            </a:r>
            <a:r>
              <a:rPr lang="en-ZA" sz="1600" dirty="0" smtClean="0"/>
              <a:t>capacity. Bill </a:t>
            </a:r>
            <a:r>
              <a:rPr lang="en-ZA" sz="1600" dirty="0"/>
              <a:t>now provides for the appointment of the Chairperson to be full time</a:t>
            </a:r>
          </a:p>
          <a:p>
            <a:endParaRPr lang="en-ZA" sz="1600" dirty="0"/>
          </a:p>
        </p:txBody>
      </p:sp>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12</a:t>
            </a:fld>
            <a:endParaRPr lang="en-ZA" dirty="0"/>
          </a:p>
        </p:txBody>
      </p:sp>
      <p:sp>
        <p:nvSpPr>
          <p:cNvPr id="5" name="Footer Placeholder 4"/>
          <p:cNvSpPr>
            <a:spLocks noGrp="1"/>
          </p:cNvSpPr>
          <p:nvPr>
            <p:ph type="ftr" sz="quarter" idx="11"/>
          </p:nvPr>
        </p:nvSpPr>
        <p:spPr/>
        <p:txBody>
          <a:bodyPr/>
          <a:lstStyle/>
          <a:p>
            <a:pPr algn="ctr">
              <a:defRPr/>
            </a:pPr>
            <a:r>
              <a:rPr lang="en-ZA" dirty="0" smtClean="0"/>
              <a:t>Financial and Fiscal Commission Amendment Bill</a:t>
            </a:r>
            <a:endParaRPr lang="en-ZA" dirty="0"/>
          </a:p>
        </p:txBody>
      </p:sp>
    </p:spTree>
    <p:extLst>
      <p:ext uri="{BB962C8B-B14F-4D97-AF65-F5344CB8AC3E}">
        <p14:creationId xmlns:p14="http://schemas.microsoft.com/office/powerpoint/2010/main" val="29129752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smtClean="0"/>
              <a:t>Conclusion</a:t>
            </a:r>
            <a:endParaRPr lang="en-ZA" dirty="0"/>
          </a:p>
        </p:txBody>
      </p:sp>
      <p:sp>
        <p:nvSpPr>
          <p:cNvPr id="3" name="Content Placeholder 2"/>
          <p:cNvSpPr>
            <a:spLocks noGrp="1"/>
          </p:cNvSpPr>
          <p:nvPr>
            <p:ph idx="1"/>
          </p:nvPr>
        </p:nvSpPr>
        <p:spPr>
          <a:xfrm>
            <a:off x="457200" y="1581912"/>
            <a:ext cx="8293608" cy="4655376"/>
          </a:xfrm>
        </p:spPr>
        <p:txBody>
          <a:bodyPr/>
          <a:lstStyle/>
          <a:p>
            <a:r>
              <a:rPr lang="en-ZA" sz="2000" dirty="0" smtClean="0"/>
              <a:t>The Commission is of the view that the Bill has addressed the concerns around the governance challenges</a:t>
            </a:r>
          </a:p>
          <a:p>
            <a:r>
              <a:rPr lang="en-ZA" sz="2000" dirty="0" smtClean="0"/>
              <a:t>The Commission welcomes the changes in the institutional arrangements when it comes to determining how it engages with organs of state in implementing its mandate</a:t>
            </a:r>
          </a:p>
          <a:p>
            <a:r>
              <a:rPr lang="en-ZA" sz="2000" dirty="0" smtClean="0"/>
              <a:t>The Commission also welcomes the Bill in as far as it puts limits in terms of the manner in which vacancies must be </a:t>
            </a:r>
            <a:r>
              <a:rPr lang="en-ZA" sz="2000" dirty="0" smtClean="0"/>
              <a:t>filled and remuneration of Commissioners determined</a:t>
            </a:r>
            <a:endParaRPr lang="en-ZA" sz="2000" dirty="0" smtClean="0"/>
          </a:p>
          <a:p>
            <a:r>
              <a:rPr lang="en-ZA" sz="2000" dirty="0" smtClean="0"/>
              <a:t>The Commission is of the view that the amendments will not </a:t>
            </a:r>
            <a:r>
              <a:rPr lang="en-ZA" sz="2000" dirty="0" smtClean="0"/>
              <a:t>have any significant </a:t>
            </a:r>
            <a:r>
              <a:rPr lang="en-ZA" sz="2000" dirty="0" smtClean="0"/>
              <a:t>extra </a:t>
            </a:r>
            <a:r>
              <a:rPr lang="en-ZA" sz="2000" dirty="0" smtClean="0"/>
              <a:t>costs </a:t>
            </a:r>
            <a:r>
              <a:rPr lang="en-ZA" sz="2000" dirty="0" smtClean="0"/>
              <a:t>to the fiscus </a:t>
            </a:r>
            <a:endParaRPr lang="en-ZA" sz="2000" dirty="0" smtClean="0"/>
          </a:p>
          <a:p>
            <a:pPr lvl="1"/>
            <a:r>
              <a:rPr lang="en-ZA" sz="1800" dirty="0" smtClean="0"/>
              <a:t>What </a:t>
            </a:r>
            <a:r>
              <a:rPr lang="en-ZA" sz="1800" dirty="0" smtClean="0"/>
              <a:t>has happened is that the position of full time Deputy Chairperson has literally been replaced by that of a CEO who is not a Commissioner but an official employed by the Commission.</a:t>
            </a:r>
            <a:endParaRPr lang="en-ZA" sz="1800" dirty="0"/>
          </a:p>
        </p:txBody>
      </p:sp>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13</a:t>
            </a:fld>
            <a:endParaRPr lang="en-ZA" dirty="0"/>
          </a:p>
        </p:txBody>
      </p:sp>
      <p:sp>
        <p:nvSpPr>
          <p:cNvPr id="5" name="Footer Placeholder 4"/>
          <p:cNvSpPr>
            <a:spLocks noGrp="1"/>
          </p:cNvSpPr>
          <p:nvPr>
            <p:ph type="ftr" sz="quarter" idx="11"/>
          </p:nvPr>
        </p:nvSpPr>
        <p:spPr/>
        <p:txBody>
          <a:bodyPr/>
          <a:lstStyle/>
          <a:p>
            <a:pPr algn="ctr">
              <a:defRPr/>
            </a:pPr>
            <a:r>
              <a:rPr lang="en-ZA" dirty="0" smtClean="0"/>
              <a:t>Financial and Fiscal Commission Amendment Bill</a:t>
            </a:r>
            <a:endParaRPr lang="en-ZA" dirty="0"/>
          </a:p>
        </p:txBody>
      </p:sp>
    </p:spTree>
    <p:extLst>
      <p:ext uri="{BB962C8B-B14F-4D97-AF65-F5344CB8AC3E}">
        <p14:creationId xmlns:p14="http://schemas.microsoft.com/office/powerpoint/2010/main" val="38882810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Shape 103"/>
          <p:cNvSpPr>
            <a:spLocks noGrp="1"/>
          </p:cNvSpPr>
          <p:nvPr>
            <p:ph type="body" idx="1"/>
          </p:nvPr>
        </p:nvSpPr>
        <p:spPr>
          <a:xfrm>
            <a:off x="722312" y="2349500"/>
            <a:ext cx="7772401" cy="1150938"/>
          </a:xfrm>
          <a:prstGeom prst="rect">
            <a:avLst/>
          </a:prstGeom>
        </p:spPr>
        <p:txBody>
          <a:bodyPr/>
          <a:lstStyle/>
          <a:p>
            <a:pPr lvl="0">
              <a:defRPr sz="1800" cap="none">
                <a:solidFill>
                  <a:srgbClr val="000000"/>
                </a:solidFill>
                <a:effectLst/>
              </a:defRPr>
            </a:pPr>
            <a:r>
              <a:rPr sz="3600" cap="small">
                <a:solidFill>
                  <a:srgbClr val="3B7150"/>
                </a:solidFill>
                <a:effectLst>
                  <a:outerShdw blurRad="38100" dist="38100" dir="2700000" rotWithShape="0">
                    <a:srgbClr val="000000">
                      <a:alpha val="43137"/>
                    </a:srgbClr>
                  </a:outerShdw>
                </a:effectLst>
              </a:rPr>
              <a:t>Thank You.</a:t>
            </a:r>
          </a:p>
        </p:txBody>
      </p:sp>
      <p:sp>
        <p:nvSpPr>
          <p:cNvPr id="104" name="Shape 104"/>
          <p:cNvSpPr/>
          <p:nvPr/>
        </p:nvSpPr>
        <p:spPr>
          <a:xfrm>
            <a:off x="2555875" y="4619625"/>
            <a:ext cx="4032250" cy="1683004"/>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lvl="0" algn="ctr">
              <a:defRPr sz="1800"/>
            </a:pPr>
            <a:r>
              <a:rPr sz="1600" i="1">
                <a:solidFill>
                  <a:srgbClr val="366C5B"/>
                </a:solidFill>
                <a:latin typeface="Times New Roman"/>
                <a:ea typeface="Times New Roman"/>
                <a:cs typeface="Times New Roman"/>
                <a:sym typeface="Times New Roman"/>
              </a:rPr>
              <a:t>Financial and Fiscal Commission</a:t>
            </a:r>
            <a:endParaRPr>
              <a:latin typeface="Century Gothic"/>
              <a:ea typeface="Century Gothic"/>
              <a:cs typeface="Century Gothic"/>
              <a:sym typeface="Century Gothic"/>
            </a:endParaRPr>
          </a:p>
          <a:p>
            <a:pPr lvl="0" algn="ctr">
              <a:defRPr sz="1800"/>
            </a:pPr>
            <a:r>
              <a:rPr sz="1600" i="1">
                <a:solidFill>
                  <a:srgbClr val="366C5B"/>
                </a:solidFill>
                <a:latin typeface="Times New Roman"/>
                <a:ea typeface="Times New Roman"/>
                <a:cs typeface="Times New Roman"/>
                <a:sym typeface="Times New Roman"/>
              </a:rPr>
              <a:t>Montrose Place (2</a:t>
            </a:r>
            <a:r>
              <a:rPr sz="1600" i="1" baseline="30000">
                <a:solidFill>
                  <a:srgbClr val="366C5B"/>
                </a:solidFill>
                <a:latin typeface="Times New Roman"/>
                <a:ea typeface="Times New Roman"/>
                <a:cs typeface="Times New Roman"/>
                <a:sym typeface="Times New Roman"/>
              </a:rPr>
              <a:t>nd</a:t>
            </a:r>
            <a:r>
              <a:rPr sz="1600" i="1">
                <a:solidFill>
                  <a:srgbClr val="366C5B"/>
                </a:solidFill>
                <a:latin typeface="Times New Roman"/>
                <a:ea typeface="Times New Roman"/>
                <a:cs typeface="Times New Roman"/>
                <a:sym typeface="Times New Roman"/>
              </a:rPr>
              <a:t> Floor), Bekker Street,</a:t>
            </a:r>
            <a:endParaRPr>
              <a:latin typeface="Century Gothic"/>
              <a:ea typeface="Century Gothic"/>
              <a:cs typeface="Century Gothic"/>
              <a:sym typeface="Century Gothic"/>
            </a:endParaRPr>
          </a:p>
          <a:p>
            <a:pPr lvl="0" algn="ctr">
              <a:defRPr sz="1800"/>
            </a:pPr>
            <a:r>
              <a:rPr sz="1600" i="1">
                <a:solidFill>
                  <a:srgbClr val="366C5B"/>
                </a:solidFill>
                <a:latin typeface="Times New Roman"/>
                <a:ea typeface="Times New Roman"/>
                <a:cs typeface="Times New Roman"/>
                <a:sym typeface="Times New Roman"/>
              </a:rPr>
              <a:t>Waterfall Park, Vorna Valley, Midrand,</a:t>
            </a:r>
            <a:endParaRPr>
              <a:latin typeface="Century Gothic"/>
              <a:ea typeface="Century Gothic"/>
              <a:cs typeface="Century Gothic"/>
              <a:sym typeface="Century Gothic"/>
            </a:endParaRPr>
          </a:p>
          <a:p>
            <a:pPr lvl="0" algn="ctr">
              <a:defRPr sz="1800"/>
            </a:pPr>
            <a:r>
              <a:rPr sz="1600" i="1">
                <a:solidFill>
                  <a:srgbClr val="366C5B"/>
                </a:solidFill>
                <a:latin typeface="Times New Roman"/>
                <a:ea typeface="Times New Roman"/>
                <a:cs typeface="Times New Roman"/>
                <a:sym typeface="Times New Roman"/>
              </a:rPr>
              <a:t>Private Bag X69, Halfway House 1685</a:t>
            </a:r>
            <a:endParaRPr>
              <a:latin typeface="Century Gothic"/>
              <a:ea typeface="Century Gothic"/>
              <a:cs typeface="Century Gothic"/>
              <a:sym typeface="Century Gothic"/>
            </a:endParaRPr>
          </a:p>
          <a:p>
            <a:pPr lvl="0" algn="ctr">
              <a:defRPr sz="1800"/>
            </a:pPr>
            <a:r>
              <a:rPr sz="1600" i="1">
                <a:solidFill>
                  <a:srgbClr val="366C5B"/>
                </a:solidFill>
                <a:latin typeface="Times New Roman"/>
                <a:ea typeface="Times New Roman"/>
                <a:cs typeface="Times New Roman"/>
                <a:sym typeface="Times New Roman"/>
              </a:rPr>
              <a:t>www.ffc.co.za</a:t>
            </a:r>
            <a:endParaRPr>
              <a:latin typeface="Century Gothic"/>
              <a:ea typeface="Century Gothic"/>
              <a:cs typeface="Century Gothic"/>
              <a:sym typeface="Century Gothic"/>
            </a:endParaRPr>
          </a:p>
          <a:p>
            <a:pPr lvl="0" algn="ctr">
              <a:defRPr sz="1800"/>
            </a:pPr>
            <a:r>
              <a:rPr sz="1600" i="1">
                <a:solidFill>
                  <a:srgbClr val="366C5B"/>
                </a:solidFill>
                <a:latin typeface="Times New Roman"/>
                <a:ea typeface="Times New Roman"/>
                <a:cs typeface="Times New Roman"/>
                <a:sym typeface="Times New Roman"/>
              </a:rPr>
              <a:t>Tel: +27 11 207 2300</a:t>
            </a:r>
            <a:endParaRPr>
              <a:latin typeface="Century Gothic"/>
              <a:ea typeface="Century Gothic"/>
              <a:cs typeface="Century Gothic"/>
              <a:sym typeface="Century Gothic"/>
            </a:endParaRPr>
          </a:p>
          <a:p>
            <a:pPr lvl="0" algn="ctr">
              <a:defRPr sz="1800"/>
            </a:pPr>
            <a:r>
              <a:rPr sz="1600" i="1">
                <a:solidFill>
                  <a:srgbClr val="366C5B"/>
                </a:solidFill>
                <a:latin typeface="Times New Roman"/>
                <a:ea typeface="Times New Roman"/>
                <a:cs typeface="Times New Roman"/>
                <a:sym typeface="Times New Roman"/>
              </a:rPr>
              <a:t>Fax: +27 86 589 1038</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A" sz="4000" dirty="0"/>
              <a:t>CONTENT</a:t>
            </a:r>
          </a:p>
        </p:txBody>
      </p:sp>
      <p:sp>
        <p:nvSpPr>
          <p:cNvPr id="3" name="Content Placeholder 2"/>
          <p:cNvSpPr>
            <a:spLocks noGrp="1"/>
          </p:cNvSpPr>
          <p:nvPr>
            <p:ph idx="1"/>
          </p:nvPr>
        </p:nvSpPr>
        <p:spPr/>
        <p:txBody>
          <a:bodyPr/>
          <a:lstStyle/>
          <a:p>
            <a:r>
              <a:rPr lang="en-ZA" sz="2400" dirty="0"/>
              <a:t>Introduction</a:t>
            </a:r>
          </a:p>
          <a:p>
            <a:endParaRPr lang="en-ZA" sz="2400" dirty="0"/>
          </a:p>
          <a:p>
            <a:r>
              <a:rPr lang="en-ZA" sz="2400" dirty="0"/>
              <a:t>Aim of the Bill</a:t>
            </a:r>
          </a:p>
          <a:p>
            <a:endParaRPr lang="en-ZA" sz="2400" dirty="0"/>
          </a:p>
          <a:p>
            <a:r>
              <a:rPr lang="en-ZA" sz="2400" dirty="0" smtClean="0"/>
              <a:t>Proposed amendments</a:t>
            </a:r>
          </a:p>
          <a:p>
            <a:endParaRPr lang="en-ZA" sz="2400" dirty="0" smtClean="0"/>
          </a:p>
          <a:p>
            <a:r>
              <a:rPr lang="en-ZA" sz="2400" dirty="0" smtClean="0"/>
              <a:t>Views </a:t>
            </a:r>
            <a:r>
              <a:rPr lang="en-ZA" sz="2400" dirty="0"/>
              <a:t>of the </a:t>
            </a:r>
            <a:r>
              <a:rPr lang="en-ZA" sz="2400" dirty="0" smtClean="0"/>
              <a:t>Financial and Fiscal Commission </a:t>
            </a:r>
            <a:r>
              <a:rPr lang="en-ZA" sz="2400" dirty="0"/>
              <a:t>on the Bill</a:t>
            </a:r>
          </a:p>
          <a:p>
            <a:pPr marL="0" indent="0">
              <a:buNone/>
            </a:pPr>
            <a:endParaRPr lang="en-ZA" sz="2400" dirty="0"/>
          </a:p>
          <a:p>
            <a:r>
              <a:rPr lang="en-ZA" sz="2400" dirty="0"/>
              <a:t>Conclusion</a:t>
            </a:r>
          </a:p>
          <a:p>
            <a:pPr marL="0" indent="0">
              <a:buNone/>
            </a:pPr>
            <a:endParaRPr lang="en-ZA" sz="2400" dirty="0"/>
          </a:p>
          <a:p>
            <a:endParaRPr lang="en-ZA" dirty="0"/>
          </a:p>
        </p:txBody>
      </p:sp>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2</a:t>
            </a:fld>
            <a:endParaRPr lang="en-ZA" dirty="0"/>
          </a:p>
        </p:txBody>
      </p:sp>
      <p:sp>
        <p:nvSpPr>
          <p:cNvPr id="5" name="Footer Placeholder 4"/>
          <p:cNvSpPr>
            <a:spLocks noGrp="1"/>
          </p:cNvSpPr>
          <p:nvPr>
            <p:ph type="ftr" sz="quarter" idx="11"/>
          </p:nvPr>
        </p:nvSpPr>
        <p:spPr/>
        <p:txBody>
          <a:bodyPr/>
          <a:lstStyle/>
          <a:p>
            <a:pPr algn="ctr">
              <a:defRPr/>
            </a:pPr>
            <a:r>
              <a:rPr lang="en-ZA" dirty="0" smtClean="0"/>
              <a:t>Financial and Fiscal Commission Amendment Bill</a:t>
            </a:r>
            <a:endParaRPr lang="en-ZA" dirty="0"/>
          </a:p>
        </p:txBody>
      </p:sp>
    </p:spTree>
    <p:extLst>
      <p:ext uri="{BB962C8B-B14F-4D97-AF65-F5344CB8AC3E}">
        <p14:creationId xmlns:p14="http://schemas.microsoft.com/office/powerpoint/2010/main" val="30513652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ZA" sz="3600" dirty="0" smtClean="0">
                <a:effectLst/>
              </a:rPr>
              <a:t/>
            </a:r>
            <a:br>
              <a:rPr lang="en-ZA" sz="3600" dirty="0" smtClean="0">
                <a:effectLst/>
              </a:rPr>
            </a:br>
            <a:r>
              <a:rPr lang="en-ZA" sz="3600" dirty="0" smtClean="0">
                <a:effectLst/>
              </a:rPr>
              <a:t>Background</a:t>
            </a:r>
            <a:endParaRPr lang="en-ZA" sz="3600" dirty="0">
              <a:effectLst/>
            </a:endParaRPr>
          </a:p>
        </p:txBody>
      </p:sp>
      <p:sp>
        <p:nvSpPr>
          <p:cNvPr id="3" name="Content Placeholder 2"/>
          <p:cNvSpPr>
            <a:spLocks noGrp="1"/>
          </p:cNvSpPr>
          <p:nvPr>
            <p:ph idx="1"/>
          </p:nvPr>
        </p:nvSpPr>
        <p:spPr>
          <a:xfrm>
            <a:off x="251520" y="1556792"/>
            <a:ext cx="8712968" cy="4453955"/>
          </a:xfrm>
        </p:spPr>
        <p:txBody>
          <a:bodyPr/>
          <a:lstStyle/>
          <a:p>
            <a:pPr lvl="1">
              <a:buFont typeface="Wingdings" panose="05000000000000000000" pitchFamily="2" charset="2"/>
              <a:buChar char="Ø"/>
            </a:pPr>
            <a:r>
              <a:rPr lang="en-ZA" sz="1600" dirty="0"/>
              <a:t>The Financial and Fiscal Commission </a:t>
            </a:r>
            <a:r>
              <a:rPr lang="en-ZA" sz="1600" dirty="0" smtClean="0"/>
              <a:t>(Commission) </a:t>
            </a:r>
            <a:r>
              <a:rPr lang="en-ZA" sz="1600" dirty="0"/>
              <a:t>was </a:t>
            </a:r>
            <a:r>
              <a:rPr lang="en-ZA" sz="1600" dirty="0" smtClean="0"/>
              <a:t>established in terms of Chapter 13, Section 220 of the Constitution although it was also provided for in the Interim Constitution</a:t>
            </a:r>
          </a:p>
          <a:p>
            <a:pPr lvl="2">
              <a:buFont typeface="Wingdings" panose="05000000000000000000" pitchFamily="2" charset="2"/>
              <a:buChar char="Ø"/>
            </a:pPr>
            <a:r>
              <a:rPr lang="en-ZA" sz="1600" i="1" dirty="0" smtClean="0"/>
              <a:t>“There </a:t>
            </a:r>
            <a:r>
              <a:rPr lang="en-ZA" sz="1600" i="1" dirty="0"/>
              <a:t>is a Financial and Fiscal Commission for the Republic which makes </a:t>
            </a:r>
            <a:r>
              <a:rPr lang="en-ZA" sz="1600" i="1" dirty="0" smtClean="0"/>
              <a:t>recommendations </a:t>
            </a:r>
            <a:r>
              <a:rPr lang="en-ZA" sz="1600" i="1" dirty="0"/>
              <a:t>envisaged in this Chapter, or in national legislation, to Parliament, </a:t>
            </a:r>
            <a:r>
              <a:rPr lang="en-ZA" sz="1600" i="1" dirty="0" smtClean="0"/>
              <a:t>provincial </a:t>
            </a:r>
            <a:r>
              <a:rPr lang="en-ZA" sz="1600" i="1" dirty="0"/>
              <a:t>legislatures and any other authorities determined by national legislation</a:t>
            </a:r>
            <a:r>
              <a:rPr lang="en-ZA" sz="1600" i="1" dirty="0" smtClean="0"/>
              <a:t>.</a:t>
            </a:r>
          </a:p>
          <a:p>
            <a:pPr lvl="1">
              <a:buFont typeface="Wingdings" panose="05000000000000000000" pitchFamily="2" charset="2"/>
              <a:buChar char="Ø"/>
            </a:pPr>
            <a:r>
              <a:rPr lang="en-ZA" sz="1600" dirty="0" smtClean="0"/>
              <a:t>The enabling legislation under which the Commission functions currently is the Financial and Fiscal Commission Act, 1997 as amended in 2003</a:t>
            </a:r>
          </a:p>
          <a:p>
            <a:pPr lvl="1">
              <a:buFont typeface="Wingdings" panose="05000000000000000000" pitchFamily="2" charset="2"/>
              <a:buChar char="Ø"/>
            </a:pPr>
            <a:r>
              <a:rPr lang="en-ZA" sz="1600" dirty="0" smtClean="0"/>
              <a:t>The Ad Hoc Parliamentary Committee on the review of Chapter 9 and Associated Constitutional Institutions (2007) made some findings and recommendations on the governance model of the FFC among others</a:t>
            </a:r>
          </a:p>
          <a:p>
            <a:pPr lvl="2">
              <a:buFont typeface="Wingdings" panose="05000000000000000000" pitchFamily="2" charset="2"/>
              <a:buChar char="Ø"/>
            </a:pPr>
            <a:r>
              <a:rPr lang="en-ZA" sz="1600" dirty="0" smtClean="0"/>
              <a:t>The Act provided for a Chairperson who was also the Accounting Officer and Chief Executive of the Commission (conflict with governance principles and PFMA) </a:t>
            </a:r>
          </a:p>
          <a:p>
            <a:pPr lvl="1">
              <a:buFont typeface="Wingdings" panose="05000000000000000000" pitchFamily="2" charset="2"/>
              <a:buChar char="Ø"/>
            </a:pPr>
            <a:r>
              <a:rPr lang="en-ZA" sz="1600" dirty="0" smtClean="0"/>
              <a:t>The Commission then started an engagement with the Minister of Finance on the need to rectify the situation and address other issues raised by the Ad Hoc Committee</a:t>
            </a:r>
          </a:p>
          <a:p>
            <a:pPr marL="457200" lvl="1" indent="0">
              <a:buNone/>
            </a:pPr>
            <a:endParaRPr lang="en-ZA" sz="1400" i="1" dirty="0"/>
          </a:p>
          <a:p>
            <a:pPr marL="457200" lvl="1" indent="0">
              <a:buNone/>
            </a:pPr>
            <a:r>
              <a:rPr lang="en-ZA" sz="1400" i="1" dirty="0" smtClean="0"/>
              <a:t>	</a:t>
            </a:r>
            <a:endParaRPr lang="en-ZA" sz="1800" i="1" dirty="0"/>
          </a:p>
        </p:txBody>
      </p:sp>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3</a:t>
            </a:fld>
            <a:endParaRPr lang="en-ZA" dirty="0"/>
          </a:p>
        </p:txBody>
      </p:sp>
      <p:sp>
        <p:nvSpPr>
          <p:cNvPr id="5" name="Footer Placeholder 4"/>
          <p:cNvSpPr>
            <a:spLocks noGrp="1"/>
          </p:cNvSpPr>
          <p:nvPr>
            <p:ph type="ftr" sz="quarter" idx="11"/>
          </p:nvPr>
        </p:nvSpPr>
        <p:spPr>
          <a:xfrm>
            <a:off x="2699792" y="6237289"/>
            <a:ext cx="3744416" cy="360063"/>
          </a:xfrm>
        </p:spPr>
        <p:txBody>
          <a:bodyPr/>
          <a:lstStyle/>
          <a:p>
            <a:pPr algn="ctr">
              <a:defRPr/>
            </a:pPr>
            <a:r>
              <a:rPr dirty="0"/>
              <a:t>Financial and Fiscal </a:t>
            </a:r>
            <a:r>
              <a:rPr dirty="0" smtClean="0"/>
              <a:t>Commission Amendment Bill</a:t>
            </a:r>
            <a:endParaRPr dirty="0"/>
          </a:p>
        </p:txBody>
      </p:sp>
    </p:spTree>
    <p:extLst>
      <p:ext uri="{BB962C8B-B14F-4D97-AF65-F5344CB8AC3E}">
        <p14:creationId xmlns:p14="http://schemas.microsoft.com/office/powerpoint/2010/main" val="10034647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ZA" dirty="0" smtClean="0"/>
              <a:t/>
            </a:r>
            <a:br>
              <a:rPr lang="en-ZA" dirty="0" smtClean="0"/>
            </a:br>
            <a:r>
              <a:rPr lang="en-ZA" dirty="0" smtClean="0"/>
              <a:t>Background</a:t>
            </a:r>
            <a:r>
              <a:rPr lang="en-ZA" sz="4000" dirty="0"/>
              <a:t/>
            </a:r>
            <a:br>
              <a:rPr lang="en-ZA" sz="4000" dirty="0"/>
            </a:br>
            <a:endParaRPr lang="en-ZA" sz="4000" dirty="0"/>
          </a:p>
        </p:txBody>
      </p:sp>
      <p:sp>
        <p:nvSpPr>
          <p:cNvPr id="3" name="Content Placeholder 2"/>
          <p:cNvSpPr>
            <a:spLocks noGrp="1"/>
          </p:cNvSpPr>
          <p:nvPr>
            <p:ph idx="1"/>
          </p:nvPr>
        </p:nvSpPr>
        <p:spPr/>
        <p:txBody>
          <a:bodyPr/>
          <a:lstStyle/>
          <a:p>
            <a:pPr marL="0" indent="0">
              <a:buNone/>
            </a:pPr>
            <a:r>
              <a:rPr lang="en-ZA" sz="1400" i="1" dirty="0" smtClean="0"/>
              <a:t>	</a:t>
            </a:r>
            <a:endParaRPr lang="en-ZA" sz="2000" dirty="0"/>
          </a:p>
          <a:p>
            <a:pPr>
              <a:buFont typeface="Arial" panose="020B0604020202020204" pitchFamily="34" charset="0"/>
              <a:buChar char="•"/>
            </a:pPr>
            <a:r>
              <a:rPr lang="en-ZA" sz="1800" dirty="0" smtClean="0"/>
              <a:t>The Commission’s own interrogation of its mandate also led to discussions with the Minister on the need to tighten the role in as far as it relates to unfunded mandates through the amendment of Section 3 of the Act and also allowing the Commission latitude in determining how it deals with organs of state in the implementation of its broader mandate.</a:t>
            </a:r>
          </a:p>
          <a:p>
            <a:pPr>
              <a:buFont typeface="Arial" panose="020B0604020202020204" pitchFamily="34" charset="0"/>
              <a:buChar char="•"/>
            </a:pPr>
            <a:r>
              <a:rPr lang="en-ZA" sz="1800" dirty="0" smtClean="0"/>
              <a:t>There were also issues relating to the remuneration of Commissioners which was supposed to be determined by the President in consultation with the Minister of Finance and taking account of the recommendations of the Commission on the Remuneration of Public Office Bearers</a:t>
            </a:r>
          </a:p>
          <a:p>
            <a:pPr lvl="1">
              <a:buFont typeface="Arial" panose="020B0604020202020204" pitchFamily="34" charset="0"/>
              <a:buChar char="•"/>
            </a:pPr>
            <a:r>
              <a:rPr lang="en-ZA" sz="1800" dirty="0" smtClean="0"/>
              <a:t>This is dealt with through the Amendment of the relevant Act</a:t>
            </a:r>
          </a:p>
          <a:p>
            <a:pPr>
              <a:buFont typeface="Arial" panose="020B0604020202020204" pitchFamily="34" charset="0"/>
              <a:buChar char="•"/>
            </a:pPr>
            <a:endParaRPr lang="en-ZA" sz="2000" dirty="0"/>
          </a:p>
          <a:p>
            <a:pPr marL="0" indent="0">
              <a:buNone/>
            </a:pPr>
            <a:endParaRPr lang="en-ZA" sz="2800" dirty="0"/>
          </a:p>
        </p:txBody>
      </p:sp>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4</a:t>
            </a:fld>
            <a:endParaRPr lang="en-ZA" dirty="0"/>
          </a:p>
        </p:txBody>
      </p:sp>
      <p:sp>
        <p:nvSpPr>
          <p:cNvPr id="5" name="Footer Placeholder 4"/>
          <p:cNvSpPr>
            <a:spLocks noGrp="1"/>
          </p:cNvSpPr>
          <p:nvPr>
            <p:ph type="ftr" sz="quarter" idx="11"/>
          </p:nvPr>
        </p:nvSpPr>
        <p:spPr/>
        <p:txBody>
          <a:bodyPr/>
          <a:lstStyle/>
          <a:p>
            <a:pPr algn="ctr">
              <a:defRPr/>
            </a:pPr>
            <a:r>
              <a:rPr lang="en-ZA" dirty="0" smtClean="0"/>
              <a:t>Financial and Fiscal Commission Amendment Bill</a:t>
            </a:r>
            <a:endParaRPr lang="en-ZA" dirty="0"/>
          </a:p>
        </p:txBody>
      </p:sp>
    </p:spTree>
    <p:extLst>
      <p:ext uri="{BB962C8B-B14F-4D97-AF65-F5344CB8AC3E}">
        <p14:creationId xmlns:p14="http://schemas.microsoft.com/office/powerpoint/2010/main" val="25894716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ZA" dirty="0" smtClean="0"/>
              <a:t/>
            </a:r>
            <a:br>
              <a:rPr lang="en-ZA" dirty="0" smtClean="0"/>
            </a:br>
            <a:r>
              <a:rPr lang="en-ZA" dirty="0" smtClean="0"/>
              <a:t>AIM OF THE BILL</a:t>
            </a:r>
            <a:r>
              <a:rPr lang="en-ZA" dirty="0"/>
              <a:t/>
            </a:r>
            <a:br>
              <a:rPr lang="en-ZA" dirty="0"/>
            </a:br>
            <a:endParaRPr lang="en-ZA" dirty="0"/>
          </a:p>
        </p:txBody>
      </p:sp>
      <p:sp>
        <p:nvSpPr>
          <p:cNvPr id="3" name="Content Placeholder 2"/>
          <p:cNvSpPr>
            <a:spLocks noGrp="1"/>
          </p:cNvSpPr>
          <p:nvPr>
            <p:ph idx="1"/>
          </p:nvPr>
        </p:nvSpPr>
        <p:spPr/>
        <p:txBody>
          <a:bodyPr/>
          <a:lstStyle/>
          <a:p>
            <a:pPr>
              <a:buFont typeface="Arial" panose="020B0604020202020204" pitchFamily="34" charset="0"/>
              <a:buChar char="•"/>
            </a:pPr>
            <a:r>
              <a:rPr lang="en-ZA" sz="2000" dirty="0" smtClean="0"/>
              <a:t>The main aim of the Bill is to propose amendments to the principal Act to enhance the institutional and other governance arrangements and functioning of the Commission and to fully align the principal Act to the Constitution, 1996 and the Public Finance Management Act, 1999</a:t>
            </a:r>
          </a:p>
          <a:p>
            <a:pPr marL="0" indent="0">
              <a:buNone/>
            </a:pPr>
            <a:endParaRPr lang="en-ZA" sz="2000" dirty="0" smtClean="0"/>
          </a:p>
          <a:p>
            <a:pPr>
              <a:buFont typeface="Arial" panose="020B0604020202020204" pitchFamily="34" charset="0"/>
              <a:buChar char="•"/>
            </a:pPr>
            <a:r>
              <a:rPr lang="en-ZA" sz="2000" dirty="0" smtClean="0"/>
              <a:t>The ancillary objects of the Bill are to propose amendments to the principal Act, update obsolete terminology, refer to the Constitutional mandate of the Commission, repeal repetitive provisions and obsolete transitional arrangements</a:t>
            </a:r>
          </a:p>
          <a:p>
            <a:pPr marL="0" indent="0">
              <a:buNone/>
            </a:pPr>
            <a:endParaRPr lang="en-ZA" sz="2000" dirty="0" smtClean="0"/>
          </a:p>
          <a:p>
            <a:pPr>
              <a:buFont typeface="Arial" panose="020B0604020202020204" pitchFamily="34" charset="0"/>
              <a:buChar char="•"/>
            </a:pPr>
            <a:r>
              <a:rPr lang="en-ZA" sz="2000" dirty="0" smtClean="0"/>
              <a:t>The Commission is in concurrence with and supports the </a:t>
            </a:r>
            <a:r>
              <a:rPr lang="en-ZA" sz="2000" smtClean="0"/>
              <a:t>proposed amendments</a:t>
            </a:r>
            <a:endParaRPr lang="en-ZA" sz="2000" dirty="0" smtClean="0"/>
          </a:p>
          <a:p>
            <a:pPr marL="0" indent="0">
              <a:buNone/>
            </a:pPr>
            <a:endParaRPr lang="en-ZA" sz="2000" dirty="0"/>
          </a:p>
          <a:p>
            <a:pPr lvl="1">
              <a:buFont typeface="Wingdings" panose="05000000000000000000" pitchFamily="2" charset="2"/>
              <a:buChar char="Ø"/>
            </a:pPr>
            <a:endParaRPr lang="en-ZA" sz="1800" dirty="0"/>
          </a:p>
          <a:p>
            <a:endParaRPr lang="en-ZA" sz="1800" dirty="0"/>
          </a:p>
          <a:p>
            <a:endParaRPr lang="en-ZA" sz="1800" dirty="0"/>
          </a:p>
          <a:p>
            <a:endParaRPr lang="en-ZA" sz="1800" dirty="0"/>
          </a:p>
          <a:p>
            <a:endParaRPr lang="en-ZA" sz="1800" dirty="0"/>
          </a:p>
        </p:txBody>
      </p:sp>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5</a:t>
            </a:fld>
            <a:endParaRPr lang="en-ZA" dirty="0"/>
          </a:p>
        </p:txBody>
      </p:sp>
      <p:sp>
        <p:nvSpPr>
          <p:cNvPr id="5" name="Footer Placeholder 4"/>
          <p:cNvSpPr>
            <a:spLocks noGrp="1"/>
          </p:cNvSpPr>
          <p:nvPr>
            <p:ph type="ftr" sz="quarter" idx="11"/>
          </p:nvPr>
        </p:nvSpPr>
        <p:spPr/>
        <p:txBody>
          <a:bodyPr/>
          <a:lstStyle/>
          <a:p>
            <a:pPr algn="ctr">
              <a:defRPr/>
            </a:pPr>
            <a:r>
              <a:rPr lang="en-ZA" dirty="0" smtClean="0"/>
              <a:t>Financial and Fiscal Commission Amendment Bill</a:t>
            </a:r>
            <a:endParaRPr lang="en-ZA" dirty="0"/>
          </a:p>
        </p:txBody>
      </p:sp>
    </p:spTree>
    <p:extLst>
      <p:ext uri="{BB962C8B-B14F-4D97-AF65-F5344CB8AC3E}">
        <p14:creationId xmlns:p14="http://schemas.microsoft.com/office/powerpoint/2010/main" val="19464700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A" sz="3600" dirty="0" smtClean="0"/>
              <a:t>Proposed amendments</a:t>
            </a:r>
            <a:endParaRPr lang="en-ZA"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17427513"/>
              </p:ext>
            </p:extLst>
          </p:nvPr>
        </p:nvGraphicFramePr>
        <p:xfrm>
          <a:off x="457200" y="1600200"/>
          <a:ext cx="8046720" cy="4455160"/>
        </p:xfrm>
        <a:graphic>
          <a:graphicData uri="http://schemas.openxmlformats.org/drawingml/2006/table">
            <a:tbl>
              <a:tblPr firstRow="1" bandRow="1">
                <a:tableStyleId>{5940675A-B579-460E-94D1-54222C63F5DA}</a:tableStyleId>
              </a:tblPr>
              <a:tblGrid>
                <a:gridCol w="1371600"/>
                <a:gridCol w="2029968"/>
                <a:gridCol w="4645152"/>
              </a:tblGrid>
              <a:tr h="370840">
                <a:tc>
                  <a:txBody>
                    <a:bodyPr/>
                    <a:lstStyle/>
                    <a:p>
                      <a:r>
                        <a:rPr lang="en-ZA" b="1" dirty="0" smtClean="0"/>
                        <a:t>Section</a:t>
                      </a:r>
                      <a:endParaRPr lang="en-ZA" b="1" dirty="0"/>
                    </a:p>
                  </a:txBody>
                  <a:tcPr/>
                </a:tc>
                <a:tc>
                  <a:txBody>
                    <a:bodyPr/>
                    <a:lstStyle/>
                    <a:p>
                      <a:r>
                        <a:rPr lang="en-ZA" b="1" dirty="0" smtClean="0"/>
                        <a:t>Heading</a:t>
                      </a:r>
                      <a:endParaRPr lang="en-ZA" b="1" dirty="0"/>
                    </a:p>
                  </a:txBody>
                  <a:tcPr/>
                </a:tc>
                <a:tc>
                  <a:txBody>
                    <a:bodyPr/>
                    <a:lstStyle/>
                    <a:p>
                      <a:r>
                        <a:rPr lang="en-ZA" b="1" dirty="0" smtClean="0"/>
                        <a:t>Explanation</a:t>
                      </a:r>
                      <a:endParaRPr lang="en-ZA" b="1" dirty="0"/>
                    </a:p>
                  </a:txBody>
                  <a:tcPr/>
                </a:tc>
              </a:tr>
              <a:tr h="370840">
                <a:tc>
                  <a:txBody>
                    <a:bodyPr/>
                    <a:lstStyle/>
                    <a:p>
                      <a:r>
                        <a:rPr lang="en-ZA" sz="1600" dirty="0" smtClean="0"/>
                        <a:t>1</a:t>
                      </a:r>
                      <a:endParaRPr lang="en-ZA" sz="1600" dirty="0"/>
                    </a:p>
                  </a:txBody>
                  <a:tcPr/>
                </a:tc>
                <a:tc>
                  <a:txBody>
                    <a:bodyPr/>
                    <a:lstStyle/>
                    <a:p>
                      <a:r>
                        <a:rPr lang="en-ZA" sz="1600" dirty="0" smtClean="0"/>
                        <a:t>Definitions</a:t>
                      </a:r>
                      <a:endParaRPr lang="en-ZA" sz="1600" dirty="0"/>
                    </a:p>
                  </a:txBody>
                  <a:tcPr/>
                </a:tc>
                <a:tc>
                  <a:txBody>
                    <a:bodyPr/>
                    <a:lstStyle/>
                    <a:p>
                      <a:r>
                        <a:rPr lang="en-ZA" sz="1600" dirty="0" smtClean="0"/>
                        <a:t>-terminology was deleted, clarified and new terms inserted</a:t>
                      </a:r>
                    </a:p>
                    <a:p>
                      <a:r>
                        <a:rPr lang="en-ZA" sz="1600" dirty="0" smtClean="0"/>
                        <a:t>-insertion</a:t>
                      </a:r>
                      <a:r>
                        <a:rPr lang="en-ZA" sz="1600" baseline="0" dirty="0" smtClean="0"/>
                        <a:t> of the definition for “chief executive officer”, “ independent commission” and “Public Finance Management Act”</a:t>
                      </a:r>
                    </a:p>
                    <a:p>
                      <a:r>
                        <a:rPr lang="en-ZA" sz="1600" baseline="0" dirty="0" smtClean="0"/>
                        <a:t>-substitution for the definition of “financial year”</a:t>
                      </a:r>
                    </a:p>
                    <a:p>
                      <a:r>
                        <a:rPr lang="en-ZA" sz="1600" baseline="0" dirty="0" smtClean="0"/>
                        <a:t>-deletion of the definition for “state department” and “this Act”</a:t>
                      </a:r>
                      <a:endParaRPr lang="en-ZA" sz="1600" dirty="0" smtClean="0"/>
                    </a:p>
                  </a:txBody>
                  <a:tcPr/>
                </a:tc>
              </a:tr>
              <a:tr h="370840">
                <a:tc>
                  <a:txBody>
                    <a:bodyPr/>
                    <a:lstStyle/>
                    <a:p>
                      <a:r>
                        <a:rPr lang="en-ZA" sz="1600" dirty="0" smtClean="0"/>
                        <a:t>3</a:t>
                      </a:r>
                      <a:endParaRPr lang="en-ZA" sz="1600" dirty="0"/>
                    </a:p>
                  </a:txBody>
                  <a:tcPr/>
                </a:tc>
                <a:tc>
                  <a:txBody>
                    <a:bodyPr/>
                    <a:lstStyle/>
                    <a:p>
                      <a:r>
                        <a:rPr lang="en-ZA" sz="1600" dirty="0" smtClean="0"/>
                        <a:t>Functions </a:t>
                      </a:r>
                      <a:endParaRPr lang="en-ZA" sz="1600" dirty="0"/>
                    </a:p>
                  </a:txBody>
                  <a:tcPr/>
                </a:tc>
                <a:tc>
                  <a:txBody>
                    <a:bodyPr/>
                    <a:lstStyle/>
                    <a:p>
                      <a:r>
                        <a:rPr lang="en-ZA" sz="1600" dirty="0" smtClean="0"/>
                        <a:t>This section is amended to align</a:t>
                      </a:r>
                      <a:r>
                        <a:rPr lang="en-ZA" sz="1600" baseline="0" dirty="0" smtClean="0"/>
                        <a:t> it</a:t>
                      </a:r>
                      <a:r>
                        <a:rPr lang="en-ZA" sz="1600" dirty="0" smtClean="0"/>
                        <a:t> to the Constitution,</a:t>
                      </a:r>
                      <a:r>
                        <a:rPr lang="en-ZA" sz="1600" baseline="0" dirty="0" smtClean="0"/>
                        <a:t> </a:t>
                      </a:r>
                      <a:r>
                        <a:rPr lang="en-ZA" sz="1600" dirty="0" smtClean="0"/>
                        <a:t>1996 and other legislation and to strengthen the requirements for organs of state concerning the Commission’s recommendations on the assignment of a power or function by an organ of state in one sphere of government to an organ of state in another sphere of government</a:t>
                      </a:r>
                    </a:p>
                    <a:p>
                      <a:endParaRPr lang="en-ZA" sz="1600" dirty="0"/>
                    </a:p>
                  </a:txBody>
                  <a:tcPr/>
                </a:tc>
              </a:tr>
            </a:tbl>
          </a:graphicData>
        </a:graphic>
      </p:graphicFrame>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6</a:t>
            </a:fld>
            <a:endParaRPr lang="en-ZA" dirty="0"/>
          </a:p>
        </p:txBody>
      </p:sp>
      <p:sp>
        <p:nvSpPr>
          <p:cNvPr id="5" name="Footer Placeholder 4"/>
          <p:cNvSpPr>
            <a:spLocks noGrp="1"/>
          </p:cNvSpPr>
          <p:nvPr>
            <p:ph type="ftr" sz="quarter" idx="11"/>
          </p:nvPr>
        </p:nvSpPr>
        <p:spPr/>
        <p:txBody>
          <a:bodyPr/>
          <a:lstStyle/>
          <a:p>
            <a:pPr algn="ctr">
              <a:defRPr/>
            </a:pPr>
            <a:r>
              <a:rPr lang="en-ZA" dirty="0"/>
              <a:t>Financial and Fiscal </a:t>
            </a:r>
            <a:r>
              <a:rPr lang="en-ZA" dirty="0" smtClean="0"/>
              <a:t>Commission Amendment </a:t>
            </a:r>
            <a:r>
              <a:rPr lang="en-ZA" dirty="0"/>
              <a:t>Bill</a:t>
            </a:r>
          </a:p>
        </p:txBody>
      </p:sp>
    </p:spTree>
    <p:extLst>
      <p:ext uri="{BB962C8B-B14F-4D97-AF65-F5344CB8AC3E}">
        <p14:creationId xmlns:p14="http://schemas.microsoft.com/office/powerpoint/2010/main" val="26132143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A" sz="3600" dirty="0" smtClean="0"/>
              <a:t>Proposed amendments</a:t>
            </a:r>
            <a:endParaRPr lang="en-ZA"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23894359"/>
              </p:ext>
            </p:extLst>
          </p:nvPr>
        </p:nvGraphicFramePr>
        <p:xfrm>
          <a:off x="457200" y="1600200"/>
          <a:ext cx="8046720" cy="4485640"/>
        </p:xfrm>
        <a:graphic>
          <a:graphicData uri="http://schemas.openxmlformats.org/drawingml/2006/table">
            <a:tbl>
              <a:tblPr firstRow="1" bandRow="1">
                <a:tableStyleId>{5940675A-B579-460E-94D1-54222C63F5DA}</a:tableStyleId>
              </a:tblPr>
              <a:tblGrid>
                <a:gridCol w="1371600"/>
                <a:gridCol w="2743200"/>
                <a:gridCol w="3931920"/>
              </a:tblGrid>
              <a:tr h="370840">
                <a:tc>
                  <a:txBody>
                    <a:bodyPr/>
                    <a:lstStyle/>
                    <a:p>
                      <a:r>
                        <a:rPr lang="en-ZA" b="1" dirty="0" smtClean="0"/>
                        <a:t>Section</a:t>
                      </a:r>
                      <a:endParaRPr lang="en-ZA" b="1" dirty="0"/>
                    </a:p>
                  </a:txBody>
                  <a:tcPr/>
                </a:tc>
                <a:tc>
                  <a:txBody>
                    <a:bodyPr/>
                    <a:lstStyle/>
                    <a:p>
                      <a:r>
                        <a:rPr lang="en-ZA" b="1" dirty="0" smtClean="0"/>
                        <a:t>Heading</a:t>
                      </a:r>
                      <a:endParaRPr lang="en-ZA" b="1" dirty="0"/>
                    </a:p>
                  </a:txBody>
                  <a:tcPr/>
                </a:tc>
                <a:tc>
                  <a:txBody>
                    <a:bodyPr/>
                    <a:lstStyle/>
                    <a:p>
                      <a:r>
                        <a:rPr lang="en-ZA" b="1" dirty="0" smtClean="0"/>
                        <a:t>Explanation</a:t>
                      </a:r>
                      <a:endParaRPr lang="en-ZA" b="1" dirty="0"/>
                    </a:p>
                  </a:txBody>
                  <a:tcPr/>
                </a:tc>
              </a:tr>
              <a:tr h="370840">
                <a:tc>
                  <a:txBody>
                    <a:bodyPr/>
                    <a:lstStyle/>
                    <a:p>
                      <a:r>
                        <a:rPr lang="en-ZA" dirty="0" smtClean="0"/>
                        <a:t>4</a:t>
                      </a:r>
                      <a:endParaRPr lang="en-ZA" dirty="0"/>
                    </a:p>
                  </a:txBody>
                  <a:tcPr/>
                </a:tc>
                <a:tc>
                  <a:txBody>
                    <a:bodyPr/>
                    <a:lstStyle/>
                    <a:p>
                      <a:r>
                        <a:rPr lang="en-ZA" dirty="0" smtClean="0"/>
                        <a:t>Powers</a:t>
                      </a:r>
                      <a:endParaRPr lang="en-ZA" dirty="0"/>
                    </a:p>
                  </a:txBody>
                  <a:tcPr/>
                </a:tc>
                <a:tc>
                  <a:txBody>
                    <a:bodyPr/>
                    <a:lstStyle/>
                    <a:p>
                      <a:r>
                        <a:rPr lang="en-ZA" dirty="0" smtClean="0"/>
                        <a:t>The governance role of the Commission is described-to determine and oversee the strategic direction and operational policy of the Commission</a:t>
                      </a:r>
                    </a:p>
                    <a:p>
                      <a:endParaRPr lang="en-ZA" dirty="0"/>
                    </a:p>
                  </a:txBody>
                  <a:tcPr/>
                </a:tc>
              </a:tr>
              <a:tr h="370840">
                <a:tc>
                  <a:txBody>
                    <a:bodyPr/>
                    <a:lstStyle/>
                    <a:p>
                      <a:r>
                        <a:rPr lang="en-ZA" dirty="0" smtClean="0"/>
                        <a:t>5</a:t>
                      </a:r>
                      <a:endParaRPr lang="en-ZA" dirty="0"/>
                    </a:p>
                  </a:txBody>
                  <a:tcPr/>
                </a:tc>
                <a:tc>
                  <a:txBody>
                    <a:bodyPr/>
                    <a:lstStyle/>
                    <a:p>
                      <a:r>
                        <a:rPr lang="en-ZA" dirty="0" smtClean="0"/>
                        <a:t>Composition</a:t>
                      </a:r>
                      <a:endParaRPr lang="en-ZA" dirty="0"/>
                    </a:p>
                  </a:txBody>
                  <a:tcPr/>
                </a:tc>
                <a:tc>
                  <a:txBody>
                    <a:bodyPr/>
                    <a:lstStyle/>
                    <a:p>
                      <a:r>
                        <a:rPr lang="en-ZA" dirty="0" smtClean="0"/>
                        <a:t>To clarify the time frame regarding the filling of posts in the event that a vacancy arises</a:t>
                      </a:r>
                    </a:p>
                    <a:p>
                      <a:endParaRPr lang="en-ZA" dirty="0"/>
                    </a:p>
                  </a:txBody>
                  <a:tcPr/>
                </a:tc>
              </a:tr>
              <a:tr h="370840">
                <a:tc>
                  <a:txBody>
                    <a:bodyPr/>
                    <a:lstStyle/>
                    <a:p>
                      <a:r>
                        <a:rPr lang="en-ZA" dirty="0" smtClean="0"/>
                        <a:t>6</a:t>
                      </a:r>
                      <a:endParaRPr lang="en-ZA" dirty="0"/>
                    </a:p>
                  </a:txBody>
                  <a:tcPr/>
                </a:tc>
                <a:tc>
                  <a:txBody>
                    <a:bodyPr/>
                    <a:lstStyle/>
                    <a:p>
                      <a:r>
                        <a:rPr lang="en-ZA" dirty="0" smtClean="0"/>
                        <a:t>Chairpersons</a:t>
                      </a:r>
                      <a:endParaRPr lang="en-ZA" dirty="0"/>
                    </a:p>
                  </a:txBody>
                  <a:tcPr/>
                </a:tc>
                <a:tc>
                  <a:txBody>
                    <a:bodyPr/>
                    <a:lstStyle/>
                    <a:p>
                      <a:r>
                        <a:rPr lang="en-ZA" dirty="0" smtClean="0"/>
                        <a:t>The</a:t>
                      </a:r>
                      <a:r>
                        <a:rPr lang="en-ZA" baseline="0" dirty="0" smtClean="0"/>
                        <a:t> appointment of the Chairperson and Deputy Chairperson is </a:t>
                      </a:r>
                      <a:r>
                        <a:rPr lang="en-ZA" dirty="0" smtClean="0"/>
                        <a:t>repealed as</a:t>
                      </a:r>
                      <a:r>
                        <a:rPr lang="en-ZA" baseline="0" dirty="0" smtClean="0"/>
                        <a:t> it is already covered in the Constitution, 1996</a:t>
                      </a:r>
                      <a:endParaRPr lang="en-ZA" dirty="0" smtClean="0"/>
                    </a:p>
                    <a:p>
                      <a:endParaRPr lang="en-ZA" dirty="0"/>
                    </a:p>
                  </a:txBody>
                  <a:tcPr/>
                </a:tc>
              </a:tr>
            </a:tbl>
          </a:graphicData>
        </a:graphic>
      </p:graphicFrame>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7</a:t>
            </a:fld>
            <a:endParaRPr lang="en-ZA" dirty="0"/>
          </a:p>
        </p:txBody>
      </p:sp>
      <p:sp>
        <p:nvSpPr>
          <p:cNvPr id="5" name="Footer Placeholder 4"/>
          <p:cNvSpPr>
            <a:spLocks noGrp="1"/>
          </p:cNvSpPr>
          <p:nvPr>
            <p:ph type="ftr" sz="quarter" idx="11"/>
          </p:nvPr>
        </p:nvSpPr>
        <p:spPr/>
        <p:txBody>
          <a:bodyPr/>
          <a:lstStyle/>
          <a:p>
            <a:pPr algn="ctr">
              <a:defRPr/>
            </a:pPr>
            <a:r>
              <a:rPr lang="en-ZA" dirty="0"/>
              <a:t>Financial and Fiscal </a:t>
            </a:r>
            <a:r>
              <a:rPr lang="en-ZA" dirty="0" smtClean="0"/>
              <a:t>Commission Amendment </a:t>
            </a:r>
            <a:r>
              <a:rPr lang="en-ZA" dirty="0"/>
              <a:t>Bill</a:t>
            </a:r>
          </a:p>
        </p:txBody>
      </p:sp>
    </p:spTree>
    <p:extLst>
      <p:ext uri="{BB962C8B-B14F-4D97-AF65-F5344CB8AC3E}">
        <p14:creationId xmlns:p14="http://schemas.microsoft.com/office/powerpoint/2010/main" val="5886015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A" sz="3600" dirty="0" smtClean="0"/>
              <a:t>Proposed amendments</a:t>
            </a:r>
            <a:endParaRPr lang="en-ZA"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61255431"/>
              </p:ext>
            </p:extLst>
          </p:nvPr>
        </p:nvGraphicFramePr>
        <p:xfrm>
          <a:off x="457200" y="1600200"/>
          <a:ext cx="8046720" cy="4058920"/>
        </p:xfrm>
        <a:graphic>
          <a:graphicData uri="http://schemas.openxmlformats.org/drawingml/2006/table">
            <a:tbl>
              <a:tblPr firstRow="1" bandRow="1">
                <a:tableStyleId>{5940675A-B579-460E-94D1-54222C63F5DA}</a:tableStyleId>
              </a:tblPr>
              <a:tblGrid>
                <a:gridCol w="1371600"/>
                <a:gridCol w="2743200"/>
                <a:gridCol w="3931920"/>
              </a:tblGrid>
              <a:tr h="370840">
                <a:tc>
                  <a:txBody>
                    <a:bodyPr/>
                    <a:lstStyle/>
                    <a:p>
                      <a:r>
                        <a:rPr lang="en-ZA" sz="1400" b="1" dirty="0" smtClean="0"/>
                        <a:t>Section</a:t>
                      </a:r>
                      <a:endParaRPr lang="en-ZA" sz="1400" b="1" dirty="0"/>
                    </a:p>
                  </a:txBody>
                  <a:tcPr/>
                </a:tc>
                <a:tc>
                  <a:txBody>
                    <a:bodyPr/>
                    <a:lstStyle/>
                    <a:p>
                      <a:r>
                        <a:rPr lang="en-ZA" sz="1400" b="1" dirty="0" smtClean="0"/>
                        <a:t>Heading</a:t>
                      </a:r>
                      <a:endParaRPr lang="en-ZA" sz="1400" b="1" dirty="0"/>
                    </a:p>
                  </a:txBody>
                  <a:tcPr/>
                </a:tc>
                <a:tc>
                  <a:txBody>
                    <a:bodyPr/>
                    <a:lstStyle/>
                    <a:p>
                      <a:r>
                        <a:rPr lang="en-ZA" sz="1400" b="1" dirty="0" smtClean="0"/>
                        <a:t>Explanation</a:t>
                      </a:r>
                      <a:endParaRPr lang="en-ZA" sz="1400" b="1" dirty="0"/>
                    </a:p>
                  </a:txBody>
                  <a:tcPr/>
                </a:tc>
              </a:tr>
              <a:tr h="370840">
                <a:tc>
                  <a:txBody>
                    <a:bodyPr/>
                    <a:lstStyle/>
                    <a:p>
                      <a:r>
                        <a:rPr lang="en-ZA" sz="1400" dirty="0" smtClean="0"/>
                        <a:t>8</a:t>
                      </a:r>
                      <a:endParaRPr lang="en-ZA" sz="1400" dirty="0"/>
                    </a:p>
                  </a:txBody>
                  <a:tcPr/>
                </a:tc>
                <a:tc>
                  <a:txBody>
                    <a:bodyPr/>
                    <a:lstStyle/>
                    <a:p>
                      <a:r>
                        <a:rPr lang="en-ZA" sz="1400" dirty="0" smtClean="0"/>
                        <a:t>Terms</a:t>
                      </a:r>
                      <a:r>
                        <a:rPr lang="en-ZA" sz="1400" baseline="0" dirty="0" smtClean="0"/>
                        <a:t> of Office</a:t>
                      </a:r>
                      <a:endParaRPr lang="en-ZA" sz="1400" dirty="0"/>
                    </a:p>
                  </a:txBody>
                  <a:tcPr/>
                </a:tc>
                <a:tc>
                  <a:txBody>
                    <a:bodyPr/>
                    <a:lstStyle/>
                    <a:p>
                      <a:r>
                        <a:rPr lang="en-ZA" sz="1400" dirty="0" smtClean="0"/>
                        <a:t>The terms of office to members of the Commission are clarified. The Chairperson is appointed full time and other members of the Commission are appointed part-time. Members that are appointed full time will continue until</a:t>
                      </a:r>
                      <a:r>
                        <a:rPr lang="en-ZA" sz="1400" baseline="0" dirty="0" smtClean="0"/>
                        <a:t> the expiry of the term</a:t>
                      </a:r>
                      <a:endParaRPr lang="en-ZA" sz="1400" dirty="0" smtClean="0"/>
                    </a:p>
                    <a:p>
                      <a:endParaRPr lang="en-ZA" sz="1400" dirty="0"/>
                    </a:p>
                  </a:txBody>
                  <a:tcPr/>
                </a:tc>
              </a:tr>
              <a:tr h="370840">
                <a:tc>
                  <a:txBody>
                    <a:bodyPr/>
                    <a:lstStyle/>
                    <a:p>
                      <a:r>
                        <a:rPr lang="en-ZA" sz="1400" dirty="0" smtClean="0"/>
                        <a:t>9</a:t>
                      </a:r>
                      <a:endParaRPr lang="en-ZA" sz="1400" dirty="0"/>
                    </a:p>
                  </a:txBody>
                  <a:tcPr/>
                </a:tc>
                <a:tc>
                  <a:txBody>
                    <a:bodyPr/>
                    <a:lstStyle/>
                    <a:p>
                      <a:r>
                        <a:rPr lang="en-ZA" sz="1400" dirty="0" smtClean="0"/>
                        <a:t>Remuneration, allowances and benefits</a:t>
                      </a:r>
                      <a:endParaRPr lang="en-ZA" sz="1400" dirty="0"/>
                    </a:p>
                  </a:txBody>
                  <a:tcPr/>
                </a:tc>
                <a:tc>
                  <a:txBody>
                    <a:bodyPr/>
                    <a:lstStyle/>
                    <a:p>
                      <a:r>
                        <a:rPr lang="en-ZA" sz="1400" dirty="0" smtClean="0"/>
                        <a:t>This</a:t>
                      </a:r>
                      <a:r>
                        <a:rPr lang="en-ZA" sz="1400" baseline="0" dirty="0" smtClean="0"/>
                        <a:t> section gives </a:t>
                      </a:r>
                      <a:r>
                        <a:rPr lang="en-ZA" sz="1400" dirty="0" smtClean="0"/>
                        <a:t>effect to section 219(5) of the Constitution by introducing measures for the determination of the remuneration, allowance and other service benefits of the members of the Commission similar to the other constitutional institutions </a:t>
                      </a:r>
                    </a:p>
                    <a:p>
                      <a:endParaRPr lang="en-ZA" sz="1400" dirty="0"/>
                    </a:p>
                  </a:txBody>
                  <a:tcPr/>
                </a:tc>
              </a:tr>
              <a:tr h="370840">
                <a:tc>
                  <a:txBody>
                    <a:bodyPr/>
                    <a:lstStyle/>
                    <a:p>
                      <a:r>
                        <a:rPr lang="en-ZA" sz="1400" dirty="0" smtClean="0"/>
                        <a:t>12</a:t>
                      </a:r>
                      <a:endParaRPr lang="en-ZA" sz="1400" dirty="0"/>
                    </a:p>
                  </a:txBody>
                  <a:tcPr/>
                </a:tc>
                <a:tc>
                  <a:txBody>
                    <a:bodyPr/>
                    <a:lstStyle/>
                    <a:p>
                      <a:r>
                        <a:rPr lang="en-ZA" sz="1400" dirty="0" smtClean="0"/>
                        <a:t>Vacancies</a:t>
                      </a:r>
                      <a:endParaRPr lang="en-ZA" sz="1400" dirty="0"/>
                    </a:p>
                  </a:txBody>
                  <a:tcPr/>
                </a:tc>
                <a:tc>
                  <a:txBody>
                    <a:bodyPr/>
                    <a:lstStyle/>
                    <a:p>
                      <a:r>
                        <a:rPr lang="en-ZA" sz="1400" dirty="0" smtClean="0"/>
                        <a:t>This section is repealed in the principal Act as it has been covered under section 5</a:t>
                      </a:r>
                    </a:p>
                    <a:p>
                      <a:endParaRPr lang="en-ZA" sz="1400" dirty="0"/>
                    </a:p>
                  </a:txBody>
                  <a:tcPr/>
                </a:tc>
              </a:tr>
            </a:tbl>
          </a:graphicData>
        </a:graphic>
      </p:graphicFrame>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8</a:t>
            </a:fld>
            <a:endParaRPr lang="en-ZA" dirty="0"/>
          </a:p>
        </p:txBody>
      </p:sp>
      <p:sp>
        <p:nvSpPr>
          <p:cNvPr id="5" name="Footer Placeholder 4"/>
          <p:cNvSpPr>
            <a:spLocks noGrp="1"/>
          </p:cNvSpPr>
          <p:nvPr>
            <p:ph type="ftr" sz="quarter" idx="11"/>
          </p:nvPr>
        </p:nvSpPr>
        <p:spPr/>
        <p:txBody>
          <a:bodyPr/>
          <a:lstStyle/>
          <a:p>
            <a:pPr algn="ctr">
              <a:defRPr/>
            </a:pPr>
            <a:r>
              <a:rPr lang="en-ZA" dirty="0"/>
              <a:t>Financial and Fiscal </a:t>
            </a:r>
            <a:r>
              <a:rPr lang="en-ZA" dirty="0" smtClean="0"/>
              <a:t>Commission Amendment </a:t>
            </a:r>
            <a:r>
              <a:rPr lang="en-ZA" dirty="0"/>
              <a:t>Bill</a:t>
            </a:r>
          </a:p>
        </p:txBody>
      </p:sp>
    </p:spTree>
    <p:extLst>
      <p:ext uri="{BB962C8B-B14F-4D97-AF65-F5344CB8AC3E}">
        <p14:creationId xmlns:p14="http://schemas.microsoft.com/office/powerpoint/2010/main" val="28185768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A" sz="3600" dirty="0" smtClean="0"/>
              <a:t>Proposed amendments</a:t>
            </a:r>
            <a:endParaRPr lang="en-ZA"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68456439"/>
              </p:ext>
            </p:extLst>
          </p:nvPr>
        </p:nvGraphicFramePr>
        <p:xfrm>
          <a:off x="457200" y="1600200"/>
          <a:ext cx="8046720" cy="4546600"/>
        </p:xfrm>
        <a:graphic>
          <a:graphicData uri="http://schemas.openxmlformats.org/drawingml/2006/table">
            <a:tbl>
              <a:tblPr firstRow="1" bandRow="1">
                <a:tableStyleId>{5940675A-B579-460E-94D1-54222C63F5DA}</a:tableStyleId>
              </a:tblPr>
              <a:tblGrid>
                <a:gridCol w="1371600"/>
                <a:gridCol w="2743200"/>
                <a:gridCol w="3931920"/>
              </a:tblGrid>
              <a:tr h="370840">
                <a:tc>
                  <a:txBody>
                    <a:bodyPr/>
                    <a:lstStyle/>
                    <a:p>
                      <a:r>
                        <a:rPr lang="en-ZA" sz="1600" b="1" dirty="0" smtClean="0"/>
                        <a:t>Section</a:t>
                      </a:r>
                      <a:endParaRPr lang="en-ZA" sz="1600" b="1" dirty="0"/>
                    </a:p>
                  </a:txBody>
                  <a:tcPr/>
                </a:tc>
                <a:tc>
                  <a:txBody>
                    <a:bodyPr/>
                    <a:lstStyle/>
                    <a:p>
                      <a:r>
                        <a:rPr lang="en-ZA" sz="1600" b="1" dirty="0" smtClean="0"/>
                        <a:t>Heading</a:t>
                      </a:r>
                      <a:endParaRPr lang="en-ZA" sz="1600" b="1" dirty="0"/>
                    </a:p>
                  </a:txBody>
                  <a:tcPr/>
                </a:tc>
                <a:tc>
                  <a:txBody>
                    <a:bodyPr/>
                    <a:lstStyle/>
                    <a:p>
                      <a:r>
                        <a:rPr lang="en-ZA" sz="1600" b="1" dirty="0" smtClean="0"/>
                        <a:t>Explanation</a:t>
                      </a:r>
                      <a:endParaRPr lang="en-ZA" sz="1600" b="1" dirty="0"/>
                    </a:p>
                  </a:txBody>
                  <a:tcPr/>
                </a:tc>
              </a:tr>
              <a:tr h="370840">
                <a:tc>
                  <a:txBody>
                    <a:bodyPr/>
                    <a:lstStyle/>
                    <a:p>
                      <a:r>
                        <a:rPr lang="en-ZA" sz="1600" dirty="0" smtClean="0"/>
                        <a:t>14</a:t>
                      </a:r>
                      <a:endParaRPr lang="en-ZA" sz="1600" dirty="0"/>
                    </a:p>
                  </a:txBody>
                  <a:tcPr/>
                </a:tc>
                <a:tc>
                  <a:txBody>
                    <a:bodyPr/>
                    <a:lstStyle/>
                    <a:p>
                      <a:r>
                        <a:rPr lang="en-ZA" sz="1600" dirty="0" smtClean="0"/>
                        <a:t>Meetings</a:t>
                      </a:r>
                      <a:endParaRPr lang="en-ZA" sz="1600" dirty="0"/>
                    </a:p>
                  </a:txBody>
                  <a:tcPr/>
                </a:tc>
                <a:tc>
                  <a:txBody>
                    <a:bodyPr/>
                    <a:lstStyle/>
                    <a:p>
                      <a:r>
                        <a:rPr lang="en-ZA" sz="1600" dirty="0" smtClean="0"/>
                        <a:t>This section has been repealed. The</a:t>
                      </a:r>
                      <a:r>
                        <a:rPr lang="en-ZA" sz="1600" baseline="0" dirty="0" smtClean="0"/>
                        <a:t> scheduling of meeting will be covered under the Rules of Procedure</a:t>
                      </a:r>
                      <a:endParaRPr lang="en-ZA" sz="1600" dirty="0" smtClean="0"/>
                    </a:p>
                    <a:p>
                      <a:endParaRPr lang="en-ZA" sz="1600" dirty="0"/>
                    </a:p>
                  </a:txBody>
                  <a:tcPr/>
                </a:tc>
              </a:tr>
              <a:tr h="370840">
                <a:tc>
                  <a:txBody>
                    <a:bodyPr/>
                    <a:lstStyle/>
                    <a:p>
                      <a:r>
                        <a:rPr lang="en-ZA" sz="1600" dirty="0" smtClean="0"/>
                        <a:t>16</a:t>
                      </a:r>
                      <a:endParaRPr lang="en-ZA" sz="1600" dirty="0"/>
                    </a:p>
                  </a:txBody>
                  <a:tcPr/>
                </a:tc>
                <a:tc>
                  <a:txBody>
                    <a:bodyPr/>
                    <a:lstStyle/>
                    <a:p>
                      <a:r>
                        <a:rPr lang="en-ZA" sz="1600" dirty="0" smtClean="0"/>
                        <a:t>Rules</a:t>
                      </a:r>
                      <a:r>
                        <a:rPr lang="en-ZA" sz="1600" baseline="0" dirty="0" smtClean="0"/>
                        <a:t> of Procedure</a:t>
                      </a:r>
                      <a:endParaRPr lang="en-ZA" sz="1600" dirty="0"/>
                    </a:p>
                  </a:txBody>
                  <a:tcPr/>
                </a:tc>
                <a:tc>
                  <a:txBody>
                    <a:bodyPr/>
                    <a:lstStyle/>
                    <a:p>
                      <a:r>
                        <a:rPr lang="en-ZA" sz="1600" dirty="0" smtClean="0"/>
                        <a:t>This section has been elaborated. The Commission must develop Rules to ensure the effective corporate governance of the Commission, the distinct roles of, and the relationship between, the Chairperson of the Commission and the chief executive officer and the conduct of the employees of the Commission This section is in keeping with the constitutional status of the Commission</a:t>
                      </a:r>
                    </a:p>
                    <a:p>
                      <a:endParaRPr lang="en-ZA" sz="1600" dirty="0"/>
                    </a:p>
                  </a:txBody>
                  <a:tcPr/>
                </a:tc>
              </a:tr>
              <a:tr h="370840">
                <a:tc>
                  <a:txBody>
                    <a:bodyPr/>
                    <a:lstStyle/>
                    <a:p>
                      <a:r>
                        <a:rPr lang="en-ZA" sz="1600" dirty="0" smtClean="0"/>
                        <a:t>New Section 18A</a:t>
                      </a:r>
                      <a:endParaRPr lang="en-ZA" sz="1600" dirty="0"/>
                    </a:p>
                  </a:txBody>
                  <a:tcPr/>
                </a:tc>
                <a:tc>
                  <a:txBody>
                    <a:bodyPr/>
                    <a:lstStyle/>
                    <a:p>
                      <a:r>
                        <a:rPr lang="en-ZA" sz="1600" dirty="0" smtClean="0"/>
                        <a:t>Conduct of members</a:t>
                      </a:r>
                      <a:endParaRPr lang="en-ZA" sz="1600" dirty="0"/>
                    </a:p>
                  </a:txBody>
                  <a:tcPr/>
                </a:tc>
                <a:tc>
                  <a:txBody>
                    <a:bodyPr/>
                    <a:lstStyle/>
                    <a:p>
                      <a:r>
                        <a:rPr lang="en-ZA" sz="1600" dirty="0" smtClean="0"/>
                        <a:t>This is a new section pertaining to member’s conduct </a:t>
                      </a:r>
                    </a:p>
                  </a:txBody>
                  <a:tcPr/>
                </a:tc>
              </a:tr>
            </a:tbl>
          </a:graphicData>
        </a:graphic>
      </p:graphicFrame>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9</a:t>
            </a:fld>
            <a:endParaRPr lang="en-ZA" dirty="0"/>
          </a:p>
        </p:txBody>
      </p:sp>
      <p:sp>
        <p:nvSpPr>
          <p:cNvPr id="5" name="Footer Placeholder 4"/>
          <p:cNvSpPr>
            <a:spLocks noGrp="1"/>
          </p:cNvSpPr>
          <p:nvPr>
            <p:ph type="ftr" sz="quarter" idx="11"/>
          </p:nvPr>
        </p:nvSpPr>
        <p:spPr/>
        <p:txBody>
          <a:bodyPr/>
          <a:lstStyle/>
          <a:p>
            <a:pPr algn="ctr">
              <a:defRPr/>
            </a:pPr>
            <a:r>
              <a:rPr lang="en-ZA" dirty="0"/>
              <a:t>Financial and Fiscal </a:t>
            </a:r>
            <a:r>
              <a:rPr lang="en-ZA" dirty="0" smtClean="0"/>
              <a:t>Commission Amendment </a:t>
            </a:r>
            <a:r>
              <a:rPr lang="en-ZA" dirty="0"/>
              <a:t>Bill</a:t>
            </a:r>
          </a:p>
        </p:txBody>
      </p:sp>
    </p:spTree>
    <p:extLst>
      <p:ext uri="{BB962C8B-B14F-4D97-AF65-F5344CB8AC3E}">
        <p14:creationId xmlns:p14="http://schemas.microsoft.com/office/powerpoint/2010/main" val="11646807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CC9900"/>
      </a:accent1>
      <a:accent2>
        <a:srgbClr val="3B812F"/>
      </a:accent2>
      <a:accent3>
        <a:srgbClr val="FFFFFF"/>
      </a:accent3>
      <a:accent4>
        <a:srgbClr val="000000"/>
      </a:accent4>
      <a:accent5>
        <a:srgbClr val="E2CAAA"/>
      </a:accent5>
      <a:accent6>
        <a:srgbClr val="35742A"/>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CC9900"/>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000" b="0" i="0" u="none" strike="noStrike" cap="none" spc="0" normalizeH="0" baseline="0">
            <a:ln>
              <a:noFill/>
            </a:ln>
            <a:solidFill>
              <a:srgbClr val="000000"/>
            </a:solidFill>
            <a:effectLst/>
            <a:uFillTx/>
            <a:latin typeface="Avenir Book"/>
            <a:ea typeface="Avenir Book"/>
            <a:cs typeface="Avenir Book"/>
            <a:sym typeface="Avenir 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CC9900"/>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000" b="0" i="0" u="none" strike="noStrike" cap="none" spc="0" normalizeH="0" baseline="0">
            <a:ln>
              <a:noFill/>
            </a:ln>
            <a:solidFill>
              <a:srgbClr val="000000"/>
            </a:solidFill>
            <a:effectLst/>
            <a:uFillTx/>
            <a:latin typeface="Avenir Book"/>
            <a:ea typeface="Avenir Book"/>
            <a:cs typeface="Avenir Book"/>
            <a:sym typeface="Avenir 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Default">
  <a:themeElements>
    <a:clrScheme name="Default">
      <a:dk1>
        <a:srgbClr val="000000"/>
      </a:dk1>
      <a:lt1>
        <a:srgbClr val="FFFFFF"/>
      </a:lt1>
      <a:dk2>
        <a:srgbClr val="A7A7A7"/>
      </a:dk2>
      <a:lt2>
        <a:srgbClr val="535353"/>
      </a:lt2>
      <a:accent1>
        <a:srgbClr val="CC9900"/>
      </a:accent1>
      <a:accent2>
        <a:srgbClr val="3B812F"/>
      </a:accent2>
      <a:accent3>
        <a:srgbClr val="FFFFFF"/>
      </a:accent3>
      <a:accent4>
        <a:srgbClr val="000000"/>
      </a:accent4>
      <a:accent5>
        <a:srgbClr val="E2CAAA"/>
      </a:accent5>
      <a:accent6>
        <a:srgbClr val="35742A"/>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CC9900"/>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000" b="0" i="0" u="none" strike="noStrike" cap="none" spc="0" normalizeH="0" baseline="0">
            <a:ln>
              <a:noFill/>
            </a:ln>
            <a:solidFill>
              <a:srgbClr val="000000"/>
            </a:solidFill>
            <a:effectLst/>
            <a:uFillTx/>
            <a:latin typeface="Avenir Book"/>
            <a:ea typeface="Avenir Book"/>
            <a:cs typeface="Avenir Book"/>
            <a:sym typeface="Avenir 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CC9900"/>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000" b="0" i="0" u="none" strike="noStrike" cap="none" spc="0" normalizeH="0" baseline="0">
            <a:ln>
              <a:noFill/>
            </a:ln>
            <a:solidFill>
              <a:srgbClr val="000000"/>
            </a:solidFill>
            <a:effectLst/>
            <a:uFillTx/>
            <a:latin typeface="Avenir Book"/>
            <a:ea typeface="Avenir Book"/>
            <a:cs typeface="Avenir Book"/>
            <a:sym typeface="Avenir 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315</TotalTime>
  <Words>1330</Words>
  <Application>Microsoft Office PowerPoint</Application>
  <PresentationFormat>On-screen Show (4:3)</PresentationFormat>
  <Paragraphs>168</Paragraphs>
  <Slides>14</Slides>
  <Notes>2</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14</vt:i4>
      </vt:variant>
    </vt:vector>
  </HeadingPairs>
  <TitlesOfParts>
    <vt:vector size="26" baseType="lpstr">
      <vt:lpstr>Arial</vt:lpstr>
      <vt:lpstr>Avenir Book</vt:lpstr>
      <vt:lpstr>Calibri</vt:lpstr>
      <vt:lpstr>Century Gothic</vt:lpstr>
      <vt:lpstr>Garamond</vt:lpstr>
      <vt:lpstr>Helvetica</vt:lpstr>
      <vt:lpstr>Helvetica Neue</vt:lpstr>
      <vt:lpstr>Times New Roman</vt:lpstr>
      <vt:lpstr>Wingdings</vt:lpstr>
      <vt:lpstr>Default</vt:lpstr>
      <vt:lpstr>Office Theme</vt:lpstr>
      <vt:lpstr>2_Office Theme</vt:lpstr>
      <vt:lpstr>Financial and Fiscal Commission Amendment Bill 2015  Presentation to Western Cape Provincial Legislature</vt:lpstr>
      <vt:lpstr>CONTENT</vt:lpstr>
      <vt:lpstr> Background</vt:lpstr>
      <vt:lpstr> Background </vt:lpstr>
      <vt:lpstr> AIM OF THE BILL </vt:lpstr>
      <vt:lpstr>Proposed amendments</vt:lpstr>
      <vt:lpstr>Proposed amendments</vt:lpstr>
      <vt:lpstr>Proposed amendments</vt:lpstr>
      <vt:lpstr>Proposed amendments</vt:lpstr>
      <vt:lpstr>Proposed amendments</vt:lpstr>
      <vt:lpstr>Proposed amendments</vt:lpstr>
      <vt:lpstr> The Process </vt:lpstr>
      <vt:lpstr>Conclusion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and Fiscal Amendment Bill  Presentation to Western Cape Provincial Parliament</dc:title>
  <cp:lastModifiedBy>Bongani Kumalo</cp:lastModifiedBy>
  <cp:revision>40</cp:revision>
  <dcterms:modified xsi:type="dcterms:W3CDTF">2015-05-26T10:21:17Z</dcterms:modified>
</cp:coreProperties>
</file>