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96" r:id="rId3"/>
    <p:sldId id="326" r:id="rId4"/>
    <p:sldId id="327" r:id="rId5"/>
    <p:sldId id="328" r:id="rId6"/>
    <p:sldId id="330" r:id="rId7"/>
    <p:sldId id="329" r:id="rId8"/>
    <p:sldId id="331" r:id="rId9"/>
    <p:sldId id="332" r:id="rId10"/>
    <p:sldId id="333" r:id="rId11"/>
    <p:sldId id="334" r:id="rId12"/>
    <p:sldId id="336" r:id="rId13"/>
    <p:sldId id="335" r:id="rId14"/>
    <p:sldId id="337" r:id="rId15"/>
    <p:sldId id="340" r:id="rId16"/>
    <p:sldId id="339" r:id="rId17"/>
    <p:sldId id="338" r:id="rId18"/>
    <p:sldId id="341" r:id="rId19"/>
    <p:sldId id="303" r:id="rId20"/>
    <p:sldId id="31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577"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9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9BC597-C705-B345-8A7C-7C05BE92DE46}" type="datetimeFigureOut">
              <a:rPr lang="en-US" smtClean="0"/>
              <a:t>5/28/2015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BAD003-62AB-E742-A01D-8DBD31B18D46}" type="slidenum">
              <a:rPr lang="en-US" smtClean="0"/>
              <a:t>‹#›</a:t>
            </a:fld>
            <a:endParaRPr lang="en-US"/>
          </a:p>
        </p:txBody>
      </p:sp>
    </p:spTree>
    <p:extLst>
      <p:ext uri="{BB962C8B-B14F-4D97-AF65-F5344CB8AC3E}">
        <p14:creationId xmlns:p14="http://schemas.microsoft.com/office/powerpoint/2010/main" val="299752036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8705DE-E646-4FDB-8643-1CB4BF14617B}" type="datetimeFigureOut">
              <a:rPr lang="en-US" smtClean="0"/>
              <a:t>5/28/2015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5DD6CF-B3AC-4538-81D2-43F0D327F05C}" type="slidenum">
              <a:rPr lang="en-US" smtClean="0"/>
              <a:t>‹#›</a:t>
            </a:fld>
            <a:endParaRPr lang="en-US"/>
          </a:p>
        </p:txBody>
      </p:sp>
    </p:spTree>
    <p:extLst>
      <p:ext uri="{BB962C8B-B14F-4D97-AF65-F5344CB8AC3E}">
        <p14:creationId xmlns:p14="http://schemas.microsoft.com/office/powerpoint/2010/main" val="2253614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8705DE-E646-4FDB-8643-1CB4BF14617B}" type="datetimeFigureOut">
              <a:rPr lang="en-US" smtClean="0"/>
              <a:t>5/28/2015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5DD6CF-B3AC-4538-81D2-43F0D327F05C}" type="slidenum">
              <a:rPr lang="en-US" smtClean="0"/>
              <a:t>‹#›</a:t>
            </a:fld>
            <a:endParaRPr lang="en-US"/>
          </a:p>
        </p:txBody>
      </p:sp>
    </p:spTree>
    <p:extLst>
      <p:ext uri="{BB962C8B-B14F-4D97-AF65-F5344CB8AC3E}">
        <p14:creationId xmlns:p14="http://schemas.microsoft.com/office/powerpoint/2010/main" val="395829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8705DE-E646-4FDB-8643-1CB4BF14617B}" type="datetimeFigureOut">
              <a:rPr lang="en-US" smtClean="0"/>
              <a:t>5/28/2015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5DD6CF-B3AC-4538-81D2-43F0D327F05C}" type="slidenum">
              <a:rPr lang="en-US" smtClean="0"/>
              <a:t>‹#›</a:t>
            </a:fld>
            <a:endParaRPr lang="en-US"/>
          </a:p>
        </p:txBody>
      </p:sp>
    </p:spTree>
    <p:extLst>
      <p:ext uri="{BB962C8B-B14F-4D97-AF65-F5344CB8AC3E}">
        <p14:creationId xmlns:p14="http://schemas.microsoft.com/office/powerpoint/2010/main" val="2972183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8705DE-E646-4FDB-8643-1CB4BF14617B}" type="datetimeFigureOut">
              <a:rPr lang="en-US" smtClean="0"/>
              <a:t>5/28/2015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5DD6CF-B3AC-4538-81D2-43F0D327F05C}" type="slidenum">
              <a:rPr lang="en-US" smtClean="0"/>
              <a:t>‹#›</a:t>
            </a:fld>
            <a:endParaRPr lang="en-US"/>
          </a:p>
        </p:txBody>
      </p:sp>
    </p:spTree>
    <p:extLst>
      <p:ext uri="{BB962C8B-B14F-4D97-AF65-F5344CB8AC3E}">
        <p14:creationId xmlns:p14="http://schemas.microsoft.com/office/powerpoint/2010/main" val="3409868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8705DE-E646-4FDB-8643-1CB4BF14617B}" type="datetimeFigureOut">
              <a:rPr lang="en-US" smtClean="0"/>
              <a:t>5/28/2015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5DD6CF-B3AC-4538-81D2-43F0D327F05C}" type="slidenum">
              <a:rPr lang="en-US" smtClean="0"/>
              <a:t>‹#›</a:t>
            </a:fld>
            <a:endParaRPr lang="en-US"/>
          </a:p>
        </p:txBody>
      </p:sp>
    </p:spTree>
    <p:extLst>
      <p:ext uri="{BB962C8B-B14F-4D97-AF65-F5344CB8AC3E}">
        <p14:creationId xmlns:p14="http://schemas.microsoft.com/office/powerpoint/2010/main" val="2036918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8705DE-E646-4FDB-8643-1CB4BF14617B}" type="datetimeFigureOut">
              <a:rPr lang="en-US" smtClean="0"/>
              <a:t>5/28/2015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5DD6CF-B3AC-4538-81D2-43F0D327F05C}" type="slidenum">
              <a:rPr lang="en-US" smtClean="0"/>
              <a:t>‹#›</a:t>
            </a:fld>
            <a:endParaRPr lang="en-US"/>
          </a:p>
        </p:txBody>
      </p:sp>
    </p:spTree>
    <p:extLst>
      <p:ext uri="{BB962C8B-B14F-4D97-AF65-F5344CB8AC3E}">
        <p14:creationId xmlns:p14="http://schemas.microsoft.com/office/powerpoint/2010/main" val="3632339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8705DE-E646-4FDB-8643-1CB4BF14617B}" type="datetimeFigureOut">
              <a:rPr lang="en-US" smtClean="0"/>
              <a:t>5/28/2015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5DD6CF-B3AC-4538-81D2-43F0D327F05C}" type="slidenum">
              <a:rPr lang="en-US" smtClean="0"/>
              <a:t>‹#›</a:t>
            </a:fld>
            <a:endParaRPr lang="en-US"/>
          </a:p>
        </p:txBody>
      </p:sp>
    </p:spTree>
    <p:extLst>
      <p:ext uri="{BB962C8B-B14F-4D97-AF65-F5344CB8AC3E}">
        <p14:creationId xmlns:p14="http://schemas.microsoft.com/office/powerpoint/2010/main" val="2967268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8705DE-E646-4FDB-8643-1CB4BF14617B}" type="datetimeFigureOut">
              <a:rPr lang="en-US" smtClean="0"/>
              <a:t>5/28/2015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5DD6CF-B3AC-4538-81D2-43F0D327F05C}" type="slidenum">
              <a:rPr lang="en-US" smtClean="0"/>
              <a:t>‹#›</a:t>
            </a:fld>
            <a:endParaRPr lang="en-US"/>
          </a:p>
        </p:txBody>
      </p:sp>
    </p:spTree>
    <p:extLst>
      <p:ext uri="{BB962C8B-B14F-4D97-AF65-F5344CB8AC3E}">
        <p14:creationId xmlns:p14="http://schemas.microsoft.com/office/powerpoint/2010/main" val="797522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8705DE-E646-4FDB-8643-1CB4BF14617B}" type="datetimeFigureOut">
              <a:rPr lang="en-US" smtClean="0"/>
              <a:t>5/28/2015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5DD6CF-B3AC-4538-81D2-43F0D327F05C}" type="slidenum">
              <a:rPr lang="en-US" smtClean="0"/>
              <a:t>‹#›</a:t>
            </a:fld>
            <a:endParaRPr lang="en-US"/>
          </a:p>
        </p:txBody>
      </p:sp>
    </p:spTree>
    <p:extLst>
      <p:ext uri="{BB962C8B-B14F-4D97-AF65-F5344CB8AC3E}">
        <p14:creationId xmlns:p14="http://schemas.microsoft.com/office/powerpoint/2010/main" val="1940156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8705DE-E646-4FDB-8643-1CB4BF14617B}" type="datetimeFigureOut">
              <a:rPr lang="en-US" smtClean="0"/>
              <a:t>5/28/2015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5DD6CF-B3AC-4538-81D2-43F0D327F05C}" type="slidenum">
              <a:rPr lang="en-US" smtClean="0"/>
              <a:t>‹#›</a:t>
            </a:fld>
            <a:endParaRPr lang="en-US"/>
          </a:p>
        </p:txBody>
      </p:sp>
    </p:spTree>
    <p:extLst>
      <p:ext uri="{BB962C8B-B14F-4D97-AF65-F5344CB8AC3E}">
        <p14:creationId xmlns:p14="http://schemas.microsoft.com/office/powerpoint/2010/main" val="3295200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8705DE-E646-4FDB-8643-1CB4BF14617B}" type="datetimeFigureOut">
              <a:rPr lang="en-US" smtClean="0"/>
              <a:t>5/28/2015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5DD6CF-B3AC-4538-81D2-43F0D327F05C}" type="slidenum">
              <a:rPr lang="en-US" smtClean="0"/>
              <a:t>‹#›</a:t>
            </a:fld>
            <a:endParaRPr lang="en-US"/>
          </a:p>
        </p:txBody>
      </p:sp>
    </p:spTree>
    <p:extLst>
      <p:ext uri="{BB962C8B-B14F-4D97-AF65-F5344CB8AC3E}">
        <p14:creationId xmlns:p14="http://schemas.microsoft.com/office/powerpoint/2010/main" val="3868525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8705DE-E646-4FDB-8643-1CB4BF14617B}" type="datetimeFigureOut">
              <a:rPr lang="en-US" smtClean="0"/>
              <a:t>5/28/2015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5DD6CF-B3AC-4538-81D2-43F0D327F05C}" type="slidenum">
              <a:rPr lang="en-US" smtClean="0"/>
              <a:t>‹#›</a:t>
            </a:fld>
            <a:endParaRPr lang="en-US"/>
          </a:p>
        </p:txBody>
      </p:sp>
    </p:spTree>
    <p:extLst>
      <p:ext uri="{BB962C8B-B14F-4D97-AF65-F5344CB8AC3E}">
        <p14:creationId xmlns:p14="http://schemas.microsoft.com/office/powerpoint/2010/main" val="1268504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rashnee.heeralal@kzncogta.gov.za"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C:\Users\user\AppData\Local\Temp\Cogta_slide Cover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56200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user\AppData\Local\Temp\Cogta_slid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06680" y="1447800"/>
            <a:ext cx="8808720" cy="4662815"/>
          </a:xfrm>
          <a:prstGeom prst="rect">
            <a:avLst/>
          </a:prstGeom>
        </p:spPr>
        <p:txBody>
          <a:bodyPr wrap="square">
            <a:spAutoFit/>
          </a:bodyPr>
          <a:lstStyle/>
          <a:p>
            <a:pPr marL="342900" lvl="1" indent="-342900">
              <a:buFont typeface="Arial" pitchFamily="34" charset="0"/>
              <a:buChar char="•"/>
            </a:pPr>
            <a:endParaRPr lang="en-ZA" altLang="en-US" sz="2800" dirty="0" smtClean="0">
              <a:ea typeface="ＭＳ Ｐゴシック" pitchFamily="34" charset="-128"/>
            </a:endParaRPr>
          </a:p>
          <a:p>
            <a:pPr marL="342900" lvl="1" indent="-342900">
              <a:buFont typeface="Arial" pitchFamily="34" charset="0"/>
              <a:buChar char="•"/>
            </a:pPr>
            <a:r>
              <a:rPr lang="en-ZA" altLang="en-US" sz="2800" dirty="0" smtClean="0">
                <a:ea typeface="ＭＳ Ｐゴシック" pitchFamily="34" charset="-128"/>
              </a:rPr>
              <a:t>An </a:t>
            </a:r>
            <a:r>
              <a:rPr lang="en-ZA" altLang="en-US" sz="2800" dirty="0">
                <a:ea typeface="ＭＳ Ｐゴシック" pitchFamily="34" charset="-128"/>
              </a:rPr>
              <a:t>amount of </a:t>
            </a:r>
            <a:r>
              <a:rPr lang="en-ZA" altLang="en-US" sz="2800" dirty="0" err="1">
                <a:ea typeface="ＭＳ Ｐゴシック" pitchFamily="34" charset="-128"/>
              </a:rPr>
              <a:t>R1.8m</a:t>
            </a:r>
            <a:r>
              <a:rPr lang="en-ZA" altLang="en-US" sz="2800" dirty="0">
                <a:ea typeface="ＭＳ Ｐゴシック" pitchFamily="34" charset="-128"/>
              </a:rPr>
              <a:t> as presently allocated is totally inadequate to fund the Restructuring process.</a:t>
            </a:r>
          </a:p>
          <a:p>
            <a:pPr marL="342900" lvl="1" indent="-342900">
              <a:buFont typeface="Arial" pitchFamily="34" charset="0"/>
              <a:buChar char="•"/>
            </a:pPr>
            <a:r>
              <a:rPr lang="en-ZA" altLang="en-US" sz="2800" dirty="0">
                <a:ea typeface="ＭＳ Ｐゴシック" pitchFamily="34" charset="-128"/>
              </a:rPr>
              <a:t>Should additional funding not be made available, the Restructuring process will be severely compromised as essential programmes will not be able to be implemented.</a:t>
            </a:r>
          </a:p>
          <a:p>
            <a:pPr marL="342900" lvl="1" indent="-342900">
              <a:buFont typeface="Arial" pitchFamily="34" charset="0"/>
              <a:buChar char="•"/>
            </a:pPr>
            <a:r>
              <a:rPr lang="en-ZA" altLang="en-US" sz="2800" dirty="0">
                <a:ea typeface="ＭＳ Ｐゴシック" pitchFamily="34" charset="-128"/>
              </a:rPr>
              <a:t>This will seriously affect the viability of the new municipality.</a:t>
            </a:r>
          </a:p>
          <a:p>
            <a:pPr>
              <a:lnSpc>
                <a:spcPts val="2700"/>
              </a:lnSpc>
            </a:pPr>
            <a:endParaRPr lang="en-US" sz="3200" b="1" dirty="0" smtClean="0"/>
          </a:p>
          <a:p>
            <a:pPr>
              <a:lnSpc>
                <a:spcPts val="2700"/>
              </a:lnSpc>
            </a:pPr>
            <a:endParaRPr lang="en-US" sz="3200" b="1" dirty="0"/>
          </a:p>
        </p:txBody>
      </p:sp>
    </p:spTree>
    <p:extLst>
      <p:ext uri="{BB962C8B-B14F-4D97-AF65-F5344CB8AC3E}">
        <p14:creationId xmlns:p14="http://schemas.microsoft.com/office/powerpoint/2010/main" val="38978768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user\AppData\Local\Temp\Cogta_slid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06680" y="1447800"/>
            <a:ext cx="8808720" cy="2336024"/>
          </a:xfrm>
          <a:prstGeom prst="rect">
            <a:avLst/>
          </a:prstGeom>
        </p:spPr>
        <p:txBody>
          <a:bodyPr wrap="square">
            <a:spAutoFit/>
          </a:bodyPr>
          <a:lstStyle/>
          <a:p>
            <a:pPr marL="57150" lvl="2" indent="-4763">
              <a:spcBef>
                <a:spcPct val="20000"/>
              </a:spcBef>
              <a:defRPr/>
            </a:pPr>
            <a:r>
              <a:rPr lang="en-ZA" sz="2400" b="1" dirty="0">
                <a:solidFill>
                  <a:prstClr val="black"/>
                </a:solidFill>
              </a:rPr>
              <a:t>KWAZULU-NATAL ESTIMATED COST OF MERGERS</a:t>
            </a:r>
            <a:r>
              <a:rPr lang="en-US" sz="2400" dirty="0">
                <a:solidFill>
                  <a:prstClr val="black"/>
                </a:solidFill>
              </a:rPr>
              <a:t/>
            </a:r>
            <a:br>
              <a:rPr lang="en-US" sz="2400" dirty="0">
                <a:solidFill>
                  <a:prstClr val="black"/>
                </a:solidFill>
              </a:rPr>
            </a:br>
            <a:r>
              <a:rPr lang="en-US" sz="2400" dirty="0" smtClean="0">
                <a:solidFill>
                  <a:prstClr val="black"/>
                </a:solidFill>
              </a:rPr>
              <a:t>- </a:t>
            </a:r>
            <a:r>
              <a:rPr lang="en-US" altLang="en-US" sz="2200" dirty="0" smtClean="0">
                <a:solidFill>
                  <a:prstClr val="black"/>
                </a:solidFill>
                <a:ea typeface="ヒラギノ角ゴ Pro W3"/>
              </a:rPr>
              <a:t>Extensive </a:t>
            </a:r>
            <a:r>
              <a:rPr lang="en-US" altLang="en-US" sz="2200" dirty="0">
                <a:solidFill>
                  <a:prstClr val="black"/>
                </a:solidFill>
                <a:ea typeface="ヒラギノ角ゴ Pro W3"/>
              </a:rPr>
              <a:t>cost estimates have been work shopped with </a:t>
            </a:r>
            <a:r>
              <a:rPr lang="en-US" altLang="en-US" sz="2200" dirty="0" err="1">
                <a:solidFill>
                  <a:prstClr val="black"/>
                </a:solidFill>
                <a:ea typeface="ヒラギノ角ゴ Pro W3"/>
              </a:rPr>
              <a:t>CMCs</a:t>
            </a:r>
            <a:r>
              <a:rPr lang="en-US" altLang="en-US" sz="2200" dirty="0">
                <a:solidFill>
                  <a:prstClr val="black"/>
                </a:solidFill>
                <a:ea typeface="ヒラギノ角ゴ Pro W3"/>
              </a:rPr>
              <a:t>.</a:t>
            </a:r>
          </a:p>
          <a:p>
            <a:pPr marL="285750" lvl="2" indent="-233363">
              <a:spcBef>
                <a:spcPct val="20000"/>
              </a:spcBef>
              <a:defRPr/>
            </a:pPr>
            <a:r>
              <a:rPr lang="en-US" altLang="en-US" sz="2200" dirty="0" smtClean="0">
                <a:solidFill>
                  <a:prstClr val="black"/>
                </a:solidFill>
                <a:ea typeface="ヒラギノ角ゴ Pro W3"/>
              </a:rPr>
              <a:t>- The </a:t>
            </a:r>
            <a:r>
              <a:rPr lang="en-US" altLang="en-US" sz="2200" dirty="0">
                <a:solidFill>
                  <a:prstClr val="black"/>
                </a:solidFill>
                <a:ea typeface="ヒラギノ角ゴ Pro W3"/>
              </a:rPr>
              <a:t>following are costs determinable as the present restructuring process unfolds per CMC:-</a:t>
            </a:r>
          </a:p>
          <a:p>
            <a:pPr>
              <a:lnSpc>
                <a:spcPts val="2700"/>
              </a:lnSpc>
            </a:pPr>
            <a:endParaRPr lang="en-US" sz="3200" b="1" dirty="0" smtClean="0"/>
          </a:p>
          <a:p>
            <a:pPr>
              <a:lnSpc>
                <a:spcPts val="2700"/>
              </a:lnSpc>
            </a:pPr>
            <a:endParaRPr lang="en-US" sz="3200" b="1"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 y="2828925"/>
            <a:ext cx="8001000" cy="404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02329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813"/>
            <a:ext cx="8229600" cy="6264275"/>
          </a:xfrm>
        </p:spPr>
        <p:txBody>
          <a:bodyPr/>
          <a:lstStyle/>
          <a:p>
            <a:pPr>
              <a:defRPr/>
            </a:pPr>
            <a:r>
              <a:rPr lang="en-US" sz="2000" dirty="0" smtClean="0"/>
              <a:t>The total cost  per CMC ,excluding HR costs, amounts to R8.2m. </a:t>
            </a:r>
            <a:endParaRPr lang="en-US" sz="2000" dirty="0"/>
          </a:p>
          <a:p>
            <a:pPr marL="0" indent="0">
              <a:buFont typeface="Arial" pitchFamily="34" charset="0"/>
              <a:buNone/>
              <a:defRPr/>
            </a:pPr>
            <a:r>
              <a:rPr lang="en-US" sz="2000" dirty="0" smtClean="0"/>
              <a:t>       (R56M in total)</a:t>
            </a:r>
          </a:p>
          <a:p>
            <a:pPr marL="0" indent="0">
              <a:buFont typeface="Arial" pitchFamily="34" charset="0"/>
              <a:buNone/>
              <a:defRPr/>
            </a:pPr>
            <a:endParaRPr lang="en-US" sz="1800" dirty="0"/>
          </a:p>
          <a:p>
            <a:pPr marL="0" indent="0">
              <a:buFont typeface="Arial" pitchFamily="34" charset="0"/>
              <a:buNone/>
              <a:defRPr/>
            </a:pPr>
            <a:endParaRPr lang="en-US" sz="1800" dirty="0" smtClean="0"/>
          </a:p>
          <a:p>
            <a:pPr marL="0" indent="0">
              <a:buFont typeface="Arial" pitchFamily="34" charset="0"/>
              <a:buNone/>
              <a:defRPr/>
            </a:pPr>
            <a:endParaRPr lang="en-US" sz="1800" dirty="0"/>
          </a:p>
          <a:p>
            <a:pPr marL="0" indent="0">
              <a:buFont typeface="Arial" pitchFamily="34" charset="0"/>
              <a:buNone/>
              <a:defRPr/>
            </a:pPr>
            <a:endParaRPr lang="en-US" sz="1800" dirty="0" smtClean="0"/>
          </a:p>
          <a:p>
            <a:pPr marL="0" indent="0">
              <a:buFont typeface="Arial" pitchFamily="34" charset="0"/>
              <a:buNone/>
              <a:defRPr/>
            </a:pPr>
            <a:endParaRPr lang="en-US" sz="1800" dirty="0"/>
          </a:p>
          <a:p>
            <a:pPr marL="0" indent="0">
              <a:buFont typeface="Arial" pitchFamily="34" charset="0"/>
              <a:buNone/>
              <a:defRPr/>
            </a:pPr>
            <a:endParaRPr lang="en-US" sz="1800" dirty="0" smtClean="0"/>
          </a:p>
          <a:p>
            <a:pPr marL="0" indent="0">
              <a:buFont typeface="Arial" pitchFamily="34" charset="0"/>
              <a:buNone/>
              <a:defRPr/>
            </a:pPr>
            <a:endParaRPr lang="en-US" sz="1800" dirty="0"/>
          </a:p>
          <a:p>
            <a:pPr>
              <a:defRPr/>
            </a:pPr>
            <a:endParaRPr lang="en-US" sz="1800" dirty="0" smtClean="0"/>
          </a:p>
          <a:p>
            <a:pPr marL="0" indent="0">
              <a:buNone/>
              <a:defRPr/>
            </a:pPr>
            <a:endParaRPr lang="en-US" sz="2000" dirty="0" smtClean="0"/>
          </a:p>
          <a:p>
            <a:pPr>
              <a:defRPr/>
            </a:pPr>
            <a:r>
              <a:rPr lang="en-US" sz="2000" dirty="0" smtClean="0"/>
              <a:t>Preliminary unverified costs for pay parity costs of staff to the highest graded municipality are estimated to be in excess of  R25 m per annum</a:t>
            </a:r>
          </a:p>
          <a:p>
            <a:pPr>
              <a:defRPr/>
            </a:pPr>
            <a:r>
              <a:rPr lang="en-US" sz="2000" dirty="0" smtClean="0"/>
              <a:t>The above financial implications are presented to illustrate the effects of a re-demarcation if not adequately funded.</a:t>
            </a:r>
          </a:p>
          <a:p>
            <a:pPr>
              <a:defRPr/>
            </a:pPr>
            <a:r>
              <a:rPr lang="en-US" sz="2000" dirty="0" smtClean="0"/>
              <a:t>This in turn affects the viability of the newly established municipality.</a:t>
            </a:r>
          </a:p>
          <a:p>
            <a:pPr marL="0" indent="0">
              <a:buFont typeface="Arial" pitchFamily="34" charset="0"/>
              <a:buNone/>
              <a:defRPr/>
            </a:pPr>
            <a:endParaRPr lang="en-US" sz="1500" dirty="0" smtClean="0"/>
          </a:p>
          <a:p>
            <a:pPr marL="0" indent="0">
              <a:buFont typeface="Arial" pitchFamily="34" charset="0"/>
              <a:buNone/>
              <a:defRPr/>
            </a:pPr>
            <a:endParaRPr lang="en-US" sz="1800" dirty="0" smtClean="0"/>
          </a:p>
          <a:p>
            <a:pPr>
              <a:defRPr/>
            </a:pPr>
            <a:endParaRPr lang="en-US" sz="2400" dirty="0" smtClean="0"/>
          </a:p>
          <a:p>
            <a:pPr marL="0" indent="0">
              <a:buFont typeface="Arial" pitchFamily="34" charset="0"/>
              <a:buNone/>
              <a:defRPr/>
            </a:pPr>
            <a:endParaRPr lang="en-US" sz="2400" dirty="0" smtClean="0"/>
          </a:p>
          <a:p>
            <a:pPr marL="0" indent="0">
              <a:buFont typeface="Arial" pitchFamily="34" charset="0"/>
              <a:buNone/>
              <a:defRPr/>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57711388"/>
              </p:ext>
            </p:extLst>
          </p:nvPr>
        </p:nvGraphicFramePr>
        <p:xfrm>
          <a:off x="899592" y="1268760"/>
          <a:ext cx="7406208" cy="2627023"/>
        </p:xfrm>
        <a:graphic>
          <a:graphicData uri="http://schemas.openxmlformats.org/drawingml/2006/table">
            <a:tbl>
              <a:tblPr firstRow="1" bandRow="1">
                <a:tableStyleId>{5C22544A-7EE6-4342-B048-85BDC9FD1C3A}</a:tableStyleId>
              </a:tblPr>
              <a:tblGrid>
                <a:gridCol w="6147044"/>
                <a:gridCol w="1259164"/>
              </a:tblGrid>
              <a:tr h="365788">
                <a:tc>
                  <a:txBody>
                    <a:bodyPr/>
                    <a:lstStyle/>
                    <a:p>
                      <a:pPr algn="ctr"/>
                      <a:r>
                        <a:rPr lang="en-US" sz="1800" dirty="0" err="1" smtClean="0">
                          <a:solidFill>
                            <a:schemeClr val="tx1"/>
                          </a:solidFill>
                        </a:rPr>
                        <a:t>HR</a:t>
                      </a:r>
                      <a:r>
                        <a:rPr lang="en-US" sz="1800" dirty="0" smtClean="0">
                          <a:solidFill>
                            <a:schemeClr val="tx1"/>
                          </a:solidFill>
                        </a:rPr>
                        <a:t> Costs</a:t>
                      </a:r>
                      <a:r>
                        <a:rPr lang="en-US" sz="1800" baseline="0" dirty="0" smtClean="0">
                          <a:solidFill>
                            <a:schemeClr val="tx1"/>
                          </a:solidFill>
                        </a:rPr>
                        <a:t> to be determined</a:t>
                      </a:r>
                      <a:endParaRPr lang="en-US" sz="1800" dirty="0">
                        <a:solidFill>
                          <a:schemeClr val="tx1"/>
                        </a:solidFill>
                      </a:endParaRPr>
                    </a:p>
                  </a:txBody>
                  <a:tcPr marL="91433" marR="91433" marT="45724" marB="45724"/>
                </a:tc>
                <a:tc>
                  <a:txBody>
                    <a:bodyPr/>
                    <a:lstStyle/>
                    <a:p>
                      <a:pPr algn="ctr"/>
                      <a:r>
                        <a:rPr lang="en-US" sz="1800" dirty="0" smtClean="0">
                          <a:solidFill>
                            <a:schemeClr val="tx1"/>
                          </a:solidFill>
                        </a:rPr>
                        <a:t>Amounts</a:t>
                      </a:r>
                      <a:endParaRPr lang="en-US" sz="1800" dirty="0">
                        <a:solidFill>
                          <a:schemeClr val="tx1"/>
                        </a:solidFill>
                      </a:endParaRPr>
                    </a:p>
                  </a:txBody>
                  <a:tcPr marL="91433" marR="91433" marT="45724" marB="45724"/>
                </a:tc>
              </a:tr>
              <a:tr h="222902">
                <a:tc>
                  <a:txBody>
                    <a:bodyPr/>
                    <a:lstStyle/>
                    <a:p>
                      <a:pPr algn="l" fontAlgn="t"/>
                      <a:r>
                        <a:rPr lang="en-US" sz="1800" b="0" i="0" u="none" strike="noStrike" dirty="0" smtClean="0">
                          <a:solidFill>
                            <a:srgbClr val="000000"/>
                          </a:solidFill>
                          <a:effectLst/>
                          <a:latin typeface="Calibri"/>
                        </a:rPr>
                        <a:t>Pay</a:t>
                      </a:r>
                      <a:r>
                        <a:rPr lang="en-US" sz="1800" b="0" i="0" u="none" strike="noStrike" baseline="0" dirty="0" smtClean="0">
                          <a:solidFill>
                            <a:srgbClr val="000000"/>
                          </a:solidFill>
                          <a:effectLst/>
                          <a:latin typeface="Calibri"/>
                        </a:rPr>
                        <a:t> parity </a:t>
                      </a:r>
                      <a:r>
                        <a:rPr lang="en-US" sz="1800" b="0" i="0" u="none" strike="noStrike" dirty="0" smtClean="0">
                          <a:solidFill>
                            <a:srgbClr val="000000"/>
                          </a:solidFill>
                          <a:effectLst/>
                          <a:latin typeface="Calibri"/>
                        </a:rPr>
                        <a:t>after </a:t>
                      </a:r>
                      <a:r>
                        <a:rPr lang="en-US" sz="1800" b="0" i="0" u="none" strike="noStrike" dirty="0">
                          <a:solidFill>
                            <a:srgbClr val="000000"/>
                          </a:solidFill>
                          <a:effectLst/>
                          <a:latin typeface="Calibri"/>
                        </a:rPr>
                        <a:t>placement</a:t>
                      </a:r>
                    </a:p>
                  </a:txBody>
                  <a:tcPr marL="9524" marR="9524" marT="9525" marB="0"/>
                </a:tc>
                <a:tc>
                  <a:txBody>
                    <a:bodyPr/>
                    <a:lstStyle/>
                    <a:p>
                      <a:pPr algn="ctr" fontAlgn="t"/>
                      <a:r>
                        <a:rPr lang="en-US" sz="1800" b="0" i="0" u="none" strike="noStrike" dirty="0">
                          <a:solidFill>
                            <a:srgbClr val="000000"/>
                          </a:solidFill>
                          <a:effectLst/>
                          <a:latin typeface="Calibri"/>
                        </a:rPr>
                        <a:t>TBD</a:t>
                      </a:r>
                    </a:p>
                  </a:txBody>
                  <a:tcPr marL="9524" marR="9524" marT="9525" marB="0"/>
                </a:tc>
              </a:tr>
              <a:tr h="222902">
                <a:tc>
                  <a:txBody>
                    <a:bodyPr/>
                    <a:lstStyle/>
                    <a:p>
                      <a:pPr algn="l" fontAlgn="t"/>
                      <a:r>
                        <a:rPr lang="en-US" sz="1800" b="0" i="0" u="none" strike="noStrike" dirty="0">
                          <a:solidFill>
                            <a:srgbClr val="000000"/>
                          </a:solidFill>
                          <a:effectLst/>
                          <a:latin typeface="Calibri"/>
                        </a:rPr>
                        <a:t>Re-location costs of staff</a:t>
                      </a:r>
                    </a:p>
                  </a:txBody>
                  <a:tcPr marL="9524" marR="9524" marT="9525" marB="0"/>
                </a:tc>
                <a:tc>
                  <a:txBody>
                    <a:bodyPr/>
                    <a:lstStyle/>
                    <a:p>
                      <a:pPr algn="ctr" fontAlgn="t"/>
                      <a:r>
                        <a:rPr lang="en-US" sz="1800" b="0" i="0" u="none" strike="noStrike" dirty="0">
                          <a:solidFill>
                            <a:srgbClr val="000000"/>
                          </a:solidFill>
                          <a:effectLst/>
                          <a:latin typeface="Calibri"/>
                        </a:rPr>
                        <a:t>TBD</a:t>
                      </a:r>
                    </a:p>
                  </a:txBody>
                  <a:tcPr marL="9524" marR="9524" marT="9525" marB="0"/>
                </a:tc>
              </a:tr>
              <a:tr h="222902">
                <a:tc>
                  <a:txBody>
                    <a:bodyPr/>
                    <a:lstStyle/>
                    <a:p>
                      <a:pPr algn="l" fontAlgn="t"/>
                      <a:r>
                        <a:rPr lang="en-US" sz="1800" b="0" i="0" u="none" strike="noStrike" dirty="0">
                          <a:solidFill>
                            <a:srgbClr val="000000"/>
                          </a:solidFill>
                          <a:effectLst/>
                          <a:latin typeface="Calibri"/>
                        </a:rPr>
                        <a:t>Retrenchment costs</a:t>
                      </a:r>
                    </a:p>
                  </a:txBody>
                  <a:tcPr marL="9524" marR="9524" marT="9525" marB="0"/>
                </a:tc>
                <a:tc>
                  <a:txBody>
                    <a:bodyPr/>
                    <a:lstStyle/>
                    <a:p>
                      <a:pPr algn="ctr" fontAlgn="t"/>
                      <a:r>
                        <a:rPr lang="en-US" sz="1800" b="0" i="0" u="none" strike="noStrike" dirty="0">
                          <a:solidFill>
                            <a:srgbClr val="000000"/>
                          </a:solidFill>
                          <a:effectLst/>
                          <a:latin typeface="Calibri"/>
                        </a:rPr>
                        <a:t>TBD</a:t>
                      </a:r>
                    </a:p>
                  </a:txBody>
                  <a:tcPr marL="9524" marR="9524" marT="9525" marB="0"/>
                </a:tc>
              </a:tr>
              <a:tr h="222902">
                <a:tc>
                  <a:txBody>
                    <a:bodyPr/>
                    <a:lstStyle/>
                    <a:p>
                      <a:pPr algn="l" fontAlgn="t"/>
                      <a:r>
                        <a:rPr lang="en-US" sz="1800" b="0" i="0" u="none" strike="noStrike" dirty="0">
                          <a:solidFill>
                            <a:srgbClr val="000000"/>
                          </a:solidFill>
                          <a:effectLst/>
                          <a:latin typeface="Calibri"/>
                        </a:rPr>
                        <a:t>Salary after </a:t>
                      </a:r>
                      <a:r>
                        <a:rPr lang="en-US" sz="1800" b="0" i="0" u="none" strike="noStrike" dirty="0" smtClean="0">
                          <a:solidFill>
                            <a:srgbClr val="000000"/>
                          </a:solidFill>
                          <a:effectLst/>
                          <a:latin typeface="Calibri"/>
                        </a:rPr>
                        <a:t>placement (Re-grading)</a:t>
                      </a:r>
                      <a:endParaRPr lang="en-US" sz="1800" b="0" i="0" u="none" strike="noStrike" dirty="0">
                        <a:solidFill>
                          <a:srgbClr val="000000"/>
                        </a:solidFill>
                        <a:effectLst/>
                        <a:latin typeface="Calibri"/>
                      </a:endParaRPr>
                    </a:p>
                  </a:txBody>
                  <a:tcPr marL="9524" marR="9524" marT="9525" marB="0"/>
                </a:tc>
                <a:tc>
                  <a:txBody>
                    <a:bodyPr/>
                    <a:lstStyle/>
                    <a:p>
                      <a:pPr algn="ctr" fontAlgn="t"/>
                      <a:r>
                        <a:rPr lang="en-US" sz="1800" b="0" i="0" u="none" strike="noStrike" dirty="0">
                          <a:solidFill>
                            <a:srgbClr val="000000"/>
                          </a:solidFill>
                          <a:effectLst/>
                          <a:latin typeface="Calibri"/>
                        </a:rPr>
                        <a:t>TBD</a:t>
                      </a:r>
                    </a:p>
                  </a:txBody>
                  <a:tcPr marL="9524" marR="9524" marT="9525" marB="0"/>
                </a:tc>
              </a:tr>
              <a:tr h="222902">
                <a:tc>
                  <a:txBody>
                    <a:bodyPr/>
                    <a:lstStyle/>
                    <a:p>
                      <a:pPr algn="l" fontAlgn="t"/>
                      <a:r>
                        <a:rPr lang="en-US" sz="1800" b="0" i="0" u="none" strike="noStrike" dirty="0">
                          <a:solidFill>
                            <a:srgbClr val="000000"/>
                          </a:solidFill>
                          <a:effectLst/>
                          <a:latin typeface="Calibri"/>
                        </a:rPr>
                        <a:t>Leave pay provisions and other salary related costs</a:t>
                      </a:r>
                    </a:p>
                  </a:txBody>
                  <a:tcPr marL="9524" marR="9524" marT="9525" marB="0"/>
                </a:tc>
                <a:tc>
                  <a:txBody>
                    <a:bodyPr/>
                    <a:lstStyle/>
                    <a:p>
                      <a:pPr algn="ctr" fontAlgn="t"/>
                      <a:r>
                        <a:rPr lang="en-US" sz="1800" b="0" i="0" u="none" strike="noStrike" dirty="0">
                          <a:solidFill>
                            <a:srgbClr val="000000"/>
                          </a:solidFill>
                          <a:effectLst/>
                          <a:latin typeface="Calibri"/>
                        </a:rPr>
                        <a:t>TBD</a:t>
                      </a:r>
                    </a:p>
                  </a:txBody>
                  <a:tcPr marL="9524" marR="9524" marT="9525" marB="0"/>
                </a:tc>
              </a:tr>
              <a:tr h="222902">
                <a:tc>
                  <a:txBody>
                    <a:bodyPr/>
                    <a:lstStyle/>
                    <a:p>
                      <a:pPr algn="l" fontAlgn="t"/>
                      <a:r>
                        <a:rPr lang="en-US" sz="1800" b="0" i="0" u="none" strike="noStrike" dirty="0">
                          <a:solidFill>
                            <a:srgbClr val="000000"/>
                          </a:solidFill>
                          <a:effectLst/>
                          <a:latin typeface="Calibri"/>
                        </a:rPr>
                        <a:t>Increased operational costs after amalgamation</a:t>
                      </a:r>
                    </a:p>
                  </a:txBody>
                  <a:tcPr marL="9524" marR="9524" marT="9525" marB="0"/>
                </a:tc>
                <a:tc>
                  <a:txBody>
                    <a:bodyPr/>
                    <a:lstStyle/>
                    <a:p>
                      <a:pPr algn="ctr" fontAlgn="t"/>
                      <a:r>
                        <a:rPr lang="en-US" sz="1800" b="0" i="0" u="none" strike="noStrike" dirty="0" smtClean="0">
                          <a:solidFill>
                            <a:srgbClr val="000000"/>
                          </a:solidFill>
                          <a:effectLst/>
                          <a:latin typeface="Calibri"/>
                        </a:rPr>
                        <a:t>TBD</a:t>
                      </a:r>
                      <a:endParaRPr lang="en-US" sz="1800" b="0" i="0" u="none" strike="noStrike" dirty="0">
                        <a:solidFill>
                          <a:srgbClr val="000000"/>
                        </a:solidFill>
                        <a:effectLst/>
                        <a:latin typeface="Calibri"/>
                      </a:endParaRPr>
                    </a:p>
                  </a:txBody>
                  <a:tcPr marL="9524" marR="9524" marT="9525" marB="0"/>
                </a:tc>
              </a:tr>
              <a:tr h="457388">
                <a:tc>
                  <a:txBody>
                    <a:bodyPr/>
                    <a:lstStyle/>
                    <a:p>
                      <a:pPr algn="l" fontAlgn="t"/>
                      <a:r>
                        <a:rPr lang="en-US" sz="1800" b="0" i="0" u="none" strike="noStrike" dirty="0" smtClean="0">
                          <a:solidFill>
                            <a:srgbClr val="000000"/>
                          </a:solidFill>
                          <a:effectLst/>
                          <a:latin typeface="Calibri"/>
                        </a:rPr>
                        <a:t>Cost related to the Determination </a:t>
                      </a:r>
                      <a:r>
                        <a:rPr lang="en-US" sz="1800" b="0" i="0" u="none" strike="noStrike" dirty="0">
                          <a:solidFill>
                            <a:srgbClr val="000000"/>
                          </a:solidFill>
                          <a:effectLst/>
                          <a:latin typeface="Calibri"/>
                        </a:rPr>
                        <a:t>of </a:t>
                      </a:r>
                      <a:r>
                        <a:rPr lang="en-US" sz="1800" b="0" i="0" u="none" strike="noStrike" dirty="0" smtClean="0">
                          <a:solidFill>
                            <a:srgbClr val="000000"/>
                          </a:solidFill>
                          <a:effectLst/>
                          <a:latin typeface="Calibri"/>
                        </a:rPr>
                        <a:t>the new Head Office (Amalgamated</a:t>
                      </a:r>
                      <a:r>
                        <a:rPr lang="en-US" sz="1800" b="0" i="0" u="none" strike="noStrike" baseline="0" dirty="0" smtClean="0">
                          <a:solidFill>
                            <a:srgbClr val="000000"/>
                          </a:solidFill>
                          <a:effectLst/>
                          <a:latin typeface="Calibri"/>
                        </a:rPr>
                        <a:t> towns vary between 60 and 100 </a:t>
                      </a:r>
                      <a:r>
                        <a:rPr lang="en-US" sz="1800" b="0" i="0" u="none" strike="noStrike" baseline="0" dirty="0" err="1" smtClean="0">
                          <a:solidFill>
                            <a:srgbClr val="000000"/>
                          </a:solidFill>
                          <a:effectLst/>
                          <a:latin typeface="Calibri"/>
                        </a:rPr>
                        <a:t>kms</a:t>
                      </a:r>
                      <a:r>
                        <a:rPr lang="en-US" sz="1800" b="0" i="0" u="none" strike="noStrike" baseline="0" dirty="0" smtClean="0">
                          <a:solidFill>
                            <a:srgbClr val="000000"/>
                          </a:solidFill>
                          <a:effectLst/>
                          <a:latin typeface="Calibri"/>
                        </a:rPr>
                        <a:t> apart)</a:t>
                      </a:r>
                      <a:endParaRPr lang="en-US" sz="1800" b="0" i="0" u="none" strike="noStrike" dirty="0">
                        <a:solidFill>
                          <a:srgbClr val="000000"/>
                        </a:solidFill>
                        <a:effectLst/>
                        <a:latin typeface="Calibri"/>
                      </a:endParaRPr>
                    </a:p>
                  </a:txBody>
                  <a:tcPr marL="9524" marR="9524" marT="9525" marB="0"/>
                </a:tc>
                <a:tc>
                  <a:txBody>
                    <a:bodyPr/>
                    <a:lstStyle/>
                    <a:p>
                      <a:pPr algn="ctr" fontAlgn="t"/>
                      <a:r>
                        <a:rPr lang="en-US" sz="1800" b="0" i="0" u="none" strike="noStrike" dirty="0">
                          <a:solidFill>
                            <a:srgbClr val="000000"/>
                          </a:solidFill>
                          <a:effectLst/>
                          <a:latin typeface="Calibri"/>
                        </a:rPr>
                        <a:t>TBD</a:t>
                      </a:r>
                    </a:p>
                  </a:txBody>
                  <a:tcPr marL="9524" marR="9524" marT="9525" marB="0"/>
                </a:tc>
              </a:tr>
            </a:tbl>
          </a:graphicData>
        </a:graphic>
      </p:graphicFrame>
    </p:spTree>
    <p:extLst>
      <p:ext uri="{BB962C8B-B14F-4D97-AF65-F5344CB8AC3E}">
        <p14:creationId xmlns:p14="http://schemas.microsoft.com/office/powerpoint/2010/main" val="3714765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user\AppData\Local\Temp\Cogta_slid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06680" y="1447800"/>
            <a:ext cx="8808720" cy="5139869"/>
          </a:xfrm>
          <a:prstGeom prst="rect">
            <a:avLst/>
          </a:prstGeom>
        </p:spPr>
        <p:txBody>
          <a:bodyPr wrap="square">
            <a:spAutoFit/>
          </a:bodyPr>
          <a:lstStyle/>
          <a:p>
            <a:pPr algn="ctr"/>
            <a:r>
              <a:rPr lang="en-ZA" sz="3200" b="1" dirty="0"/>
              <a:t>COMMUNITY VIABILITY</a:t>
            </a:r>
          </a:p>
          <a:p>
            <a:endParaRPr lang="en-ZA" altLang="en-US" sz="1600" dirty="0">
              <a:ea typeface="ＭＳ Ｐゴシック" pitchFamily="34" charset="-128"/>
            </a:endParaRPr>
          </a:p>
          <a:p>
            <a:r>
              <a:rPr lang="en-ZA" altLang="en-US" sz="2800" dirty="0">
                <a:ea typeface="ＭＳ Ｐゴシック" pitchFamily="34" charset="-128"/>
              </a:rPr>
              <a:t>Community viability focusses on the demographic, social and economic aspects of the community.</a:t>
            </a:r>
          </a:p>
          <a:p>
            <a:endParaRPr lang="en-ZA" altLang="en-US" sz="2800" dirty="0">
              <a:ea typeface="ＭＳ Ｐゴシック" pitchFamily="34" charset="-128"/>
            </a:endParaRPr>
          </a:p>
          <a:p>
            <a:r>
              <a:rPr lang="en-ZA" altLang="en-US" sz="2800" dirty="0">
                <a:ea typeface="ＭＳ Ｐゴシック" pitchFamily="34" charset="-128"/>
              </a:rPr>
              <a:t>The more rural the community, the less financial contribution can be expected from a financial, fiscal point of view, the greater the expectations </a:t>
            </a:r>
            <a:r>
              <a:rPr lang="en-ZA" altLang="en-US" sz="2800" dirty="0" smtClean="0">
                <a:ea typeface="ＭＳ Ｐゴシック" pitchFamily="34" charset="-128"/>
              </a:rPr>
              <a:t>for </a:t>
            </a:r>
            <a:r>
              <a:rPr lang="en-ZA" altLang="en-US" sz="2800" dirty="0">
                <a:ea typeface="ＭＳ Ｐゴシック" pitchFamily="34" charset="-128"/>
              </a:rPr>
              <a:t>being provided with basic services .</a:t>
            </a:r>
          </a:p>
          <a:p>
            <a:endParaRPr lang="en-ZA" altLang="en-US" sz="2800" dirty="0">
              <a:ea typeface="ＭＳ Ｐゴシック" pitchFamily="34" charset="-128"/>
            </a:endParaRPr>
          </a:p>
          <a:p>
            <a:r>
              <a:rPr lang="en-ZA" altLang="en-US" sz="2800" dirty="0">
                <a:ea typeface="ＭＳ Ｐゴシック" pitchFamily="34" charset="-128"/>
              </a:rPr>
              <a:t>These factors in turn influence the financial viability of a municipality</a:t>
            </a:r>
            <a:r>
              <a:rPr lang="en-ZA" altLang="en-US" sz="2800" dirty="0" smtClean="0">
                <a:ea typeface="ＭＳ Ｐゴシック" pitchFamily="34" charset="-128"/>
              </a:rPr>
              <a:t>.</a:t>
            </a:r>
            <a:endParaRPr lang="en-ZA" altLang="en-US" sz="2800" dirty="0">
              <a:ea typeface="ＭＳ Ｐゴシック" pitchFamily="34" charset="-128"/>
            </a:endParaRPr>
          </a:p>
        </p:txBody>
      </p:sp>
    </p:spTree>
    <p:extLst>
      <p:ext uri="{BB962C8B-B14F-4D97-AF65-F5344CB8AC3E}">
        <p14:creationId xmlns:p14="http://schemas.microsoft.com/office/powerpoint/2010/main" val="4802329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user\AppData\Local\Temp\Cogta_slid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06680" y="1447800"/>
            <a:ext cx="8808720" cy="5670783"/>
          </a:xfrm>
          <a:prstGeom prst="rect">
            <a:avLst/>
          </a:prstGeom>
        </p:spPr>
        <p:txBody>
          <a:bodyPr wrap="square">
            <a:spAutoFit/>
          </a:bodyPr>
          <a:lstStyle/>
          <a:p>
            <a:pPr marL="400050" lvl="2" algn="ctr">
              <a:spcBef>
                <a:spcPct val="20000"/>
              </a:spcBef>
            </a:pPr>
            <a:r>
              <a:rPr lang="en-ZA" sz="2800" b="1" dirty="0" smtClean="0">
                <a:solidFill>
                  <a:prstClr val="black"/>
                </a:solidFill>
              </a:rPr>
              <a:t>MUNICIPAL </a:t>
            </a:r>
            <a:r>
              <a:rPr lang="en-ZA" sz="2800" b="1" dirty="0">
                <a:solidFill>
                  <a:prstClr val="black"/>
                </a:solidFill>
              </a:rPr>
              <a:t>VIABILITY</a:t>
            </a:r>
            <a:r>
              <a:rPr lang="en-ZA" sz="2000" dirty="0">
                <a:solidFill>
                  <a:prstClr val="black"/>
                </a:solidFill>
              </a:rPr>
              <a:t> </a:t>
            </a:r>
          </a:p>
          <a:p>
            <a:pPr marL="400050" lvl="2" indent="-285750">
              <a:spcBef>
                <a:spcPct val="20000"/>
              </a:spcBef>
              <a:buFont typeface="Arial" panose="020B0604020202020204" pitchFamily="34" charset="0"/>
              <a:buChar char="•"/>
            </a:pPr>
            <a:r>
              <a:rPr lang="en-ZA" altLang="en-US" sz="2400" dirty="0">
                <a:solidFill>
                  <a:prstClr val="black"/>
                </a:solidFill>
                <a:ea typeface="ヒラギノ角ゴ Pro W3"/>
              </a:rPr>
              <a:t>Municipal viability needs to be achieved for any newly established municipality.</a:t>
            </a:r>
          </a:p>
          <a:p>
            <a:pPr marL="400050" lvl="2" indent="-285750">
              <a:spcBef>
                <a:spcPct val="20000"/>
              </a:spcBef>
              <a:buFont typeface="Arial" panose="020B0604020202020204" pitchFamily="34" charset="0"/>
              <a:buChar char="•"/>
            </a:pPr>
            <a:r>
              <a:rPr lang="en-ZA" altLang="en-US" sz="2400" dirty="0">
                <a:solidFill>
                  <a:prstClr val="black"/>
                </a:solidFill>
                <a:ea typeface="ヒラギノ角ゴ Pro W3"/>
              </a:rPr>
              <a:t>The mergers are intended to ensure rationalisation of services, strengthening of capacity and financial viability.</a:t>
            </a:r>
          </a:p>
          <a:p>
            <a:pPr marL="400050" lvl="2" indent="-285750">
              <a:spcBef>
                <a:spcPct val="20000"/>
              </a:spcBef>
              <a:buFont typeface="Arial" panose="020B0604020202020204" pitchFamily="34" charset="0"/>
              <a:buChar char="•"/>
            </a:pPr>
            <a:r>
              <a:rPr lang="en-ZA" altLang="en-US" sz="2400" dirty="0">
                <a:solidFill>
                  <a:prstClr val="black"/>
                </a:solidFill>
                <a:ea typeface="ヒラギノ角ゴ Pro W3"/>
              </a:rPr>
              <a:t>Financial viability needs to be attained, meaning the fiscal state of the municipality.</a:t>
            </a:r>
          </a:p>
          <a:p>
            <a:pPr marL="400050" lvl="2" indent="-285750">
              <a:spcBef>
                <a:spcPct val="20000"/>
              </a:spcBef>
              <a:buFont typeface="Arial" panose="020B0604020202020204" pitchFamily="34" charset="0"/>
              <a:buChar char="•"/>
            </a:pPr>
            <a:r>
              <a:rPr lang="en-ZA" altLang="en-US" sz="2400" dirty="0">
                <a:solidFill>
                  <a:prstClr val="black"/>
                </a:solidFill>
                <a:ea typeface="ヒラギノ角ゴ Pro W3"/>
              </a:rPr>
              <a:t>If this cannot be attained the municipality will fail.</a:t>
            </a:r>
          </a:p>
          <a:p>
            <a:pPr marL="400050" lvl="2" indent="-285750">
              <a:spcBef>
                <a:spcPct val="20000"/>
              </a:spcBef>
              <a:buFont typeface="Arial" panose="020B0604020202020204" pitchFamily="34" charset="0"/>
              <a:buChar char="•"/>
            </a:pPr>
            <a:r>
              <a:rPr lang="en-ZA" altLang="en-US" sz="2400" dirty="0">
                <a:solidFill>
                  <a:prstClr val="black"/>
                </a:solidFill>
                <a:ea typeface="ヒラギノ角ゴ Pro W3"/>
              </a:rPr>
              <a:t>Referring specifically to the HR costs resultant from the amalgamation costs to bring about parity in salary costs equal to the higher graded municipality as set out above, if not funded externally, will severely compromise the financial viability of the merged municipality.</a:t>
            </a:r>
            <a:endParaRPr lang="en-US" altLang="en-US" sz="2400" dirty="0">
              <a:solidFill>
                <a:prstClr val="black"/>
              </a:solidFill>
              <a:ea typeface="ヒラギノ角ゴ Pro W3"/>
            </a:endParaRPr>
          </a:p>
          <a:p>
            <a:pPr>
              <a:lnSpc>
                <a:spcPts val="2700"/>
              </a:lnSpc>
            </a:pPr>
            <a:endParaRPr lang="en-US" sz="3200" b="1" dirty="0"/>
          </a:p>
        </p:txBody>
      </p:sp>
    </p:spTree>
    <p:extLst>
      <p:ext uri="{BB962C8B-B14F-4D97-AF65-F5344CB8AC3E}">
        <p14:creationId xmlns:p14="http://schemas.microsoft.com/office/powerpoint/2010/main" val="9904888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user\AppData\Local\Temp\Cogta_slid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06680" y="1447800"/>
            <a:ext cx="8808720" cy="5746188"/>
          </a:xfrm>
          <a:prstGeom prst="rect">
            <a:avLst/>
          </a:prstGeom>
        </p:spPr>
        <p:txBody>
          <a:bodyPr wrap="square">
            <a:spAutoFit/>
          </a:bodyPr>
          <a:lstStyle/>
          <a:p>
            <a:pPr lvl="0" algn="ctr">
              <a:spcBef>
                <a:spcPct val="20000"/>
              </a:spcBef>
              <a:defRPr/>
            </a:pPr>
            <a:endParaRPr lang="en-ZA" sz="2800" b="1" dirty="0" smtClean="0">
              <a:solidFill>
                <a:prstClr val="black"/>
              </a:solidFill>
            </a:endParaRPr>
          </a:p>
          <a:p>
            <a:pPr lvl="0" algn="ctr">
              <a:spcBef>
                <a:spcPct val="20000"/>
              </a:spcBef>
              <a:defRPr/>
            </a:pPr>
            <a:r>
              <a:rPr lang="en-ZA" sz="2800" b="1" dirty="0" smtClean="0">
                <a:solidFill>
                  <a:prstClr val="black"/>
                </a:solidFill>
              </a:rPr>
              <a:t>Factors </a:t>
            </a:r>
            <a:r>
              <a:rPr lang="en-ZA" sz="2800" b="1" dirty="0">
                <a:solidFill>
                  <a:prstClr val="black"/>
                </a:solidFill>
              </a:rPr>
              <a:t>Influencing Financial Viability of </a:t>
            </a:r>
            <a:r>
              <a:rPr lang="en-ZA" sz="2800" b="1" dirty="0" smtClean="0">
                <a:solidFill>
                  <a:prstClr val="black"/>
                </a:solidFill>
              </a:rPr>
              <a:t>Mergers</a:t>
            </a:r>
          </a:p>
          <a:p>
            <a:pPr lvl="0" algn="ctr">
              <a:spcBef>
                <a:spcPct val="20000"/>
              </a:spcBef>
              <a:defRPr/>
            </a:pPr>
            <a:endParaRPr lang="en-US" sz="1200" b="1" dirty="0">
              <a:solidFill>
                <a:prstClr val="black"/>
              </a:solidFill>
            </a:endParaRPr>
          </a:p>
          <a:p>
            <a:pPr marL="342900" lvl="0" indent="-342900">
              <a:spcBef>
                <a:spcPct val="20000"/>
              </a:spcBef>
              <a:buFont typeface="Arial" panose="020B0604020202020204" pitchFamily="34" charset="0"/>
              <a:buChar char="•"/>
              <a:defRPr/>
            </a:pPr>
            <a:r>
              <a:rPr lang="en-US" sz="2200" dirty="0">
                <a:solidFill>
                  <a:prstClr val="black"/>
                </a:solidFill>
              </a:rPr>
              <a:t>Increased salary costs due to the fact that all staff will now have to be paid at the higher grade.</a:t>
            </a:r>
          </a:p>
          <a:p>
            <a:pPr marL="342900" lvl="0" indent="-342900">
              <a:spcBef>
                <a:spcPct val="20000"/>
              </a:spcBef>
              <a:buFont typeface="Arial" panose="020B0604020202020204" pitchFamily="34" charset="0"/>
              <a:buChar char="•"/>
              <a:defRPr/>
            </a:pPr>
            <a:r>
              <a:rPr lang="en-US" sz="2200" dirty="0" smtClean="0">
                <a:solidFill>
                  <a:prstClr val="black"/>
                </a:solidFill>
              </a:rPr>
              <a:t>The </a:t>
            </a:r>
            <a:r>
              <a:rPr lang="en-US" sz="2200" dirty="0">
                <a:solidFill>
                  <a:prstClr val="black"/>
                </a:solidFill>
              </a:rPr>
              <a:t>amalgamation would probably lead to a re-grading of the municipality, resulting in higher salaries.</a:t>
            </a:r>
          </a:p>
          <a:p>
            <a:pPr marL="342900" lvl="0" indent="-342900">
              <a:spcBef>
                <a:spcPct val="20000"/>
              </a:spcBef>
              <a:buFont typeface="Arial" panose="020B0604020202020204" pitchFamily="34" charset="0"/>
              <a:buChar char="•"/>
              <a:defRPr/>
            </a:pPr>
            <a:r>
              <a:rPr lang="en-US" sz="2200" dirty="0" smtClean="0">
                <a:solidFill>
                  <a:prstClr val="black"/>
                </a:solidFill>
              </a:rPr>
              <a:t>Re-location </a:t>
            </a:r>
            <a:r>
              <a:rPr lang="en-US" sz="2200" dirty="0">
                <a:solidFill>
                  <a:prstClr val="black"/>
                </a:solidFill>
              </a:rPr>
              <a:t>costs for staff to be re-located to the new Head Office.</a:t>
            </a:r>
          </a:p>
          <a:p>
            <a:pPr marL="342900" lvl="0" indent="-342900">
              <a:spcBef>
                <a:spcPct val="20000"/>
              </a:spcBef>
              <a:buFont typeface="Arial" panose="020B0604020202020204" pitchFamily="34" charset="0"/>
              <a:buChar char="•"/>
              <a:defRPr/>
            </a:pPr>
            <a:r>
              <a:rPr lang="en-US" sz="2200" dirty="0" smtClean="0">
                <a:solidFill>
                  <a:prstClr val="black"/>
                </a:solidFill>
              </a:rPr>
              <a:t>In </a:t>
            </a:r>
            <a:r>
              <a:rPr lang="en-US" sz="2200" dirty="0">
                <a:solidFill>
                  <a:prstClr val="black"/>
                </a:solidFill>
              </a:rPr>
              <a:t>most cases the merging municipalities have small or no rates base to fund operating and capital expenditure and depend on equitable share allocations from National Treasury.</a:t>
            </a:r>
          </a:p>
          <a:p>
            <a:pPr marL="342900" lvl="0" indent="-342900">
              <a:spcBef>
                <a:spcPct val="20000"/>
              </a:spcBef>
              <a:buFont typeface="Arial" panose="020B0604020202020204" pitchFamily="34" charset="0"/>
              <a:buChar char="•"/>
              <a:defRPr/>
            </a:pPr>
            <a:r>
              <a:rPr lang="en-US" sz="2200" dirty="0" smtClean="0">
                <a:solidFill>
                  <a:prstClr val="black"/>
                </a:solidFill>
              </a:rPr>
              <a:t>Non </a:t>
            </a:r>
            <a:r>
              <a:rPr lang="en-US" sz="2200" dirty="0">
                <a:solidFill>
                  <a:prstClr val="black"/>
                </a:solidFill>
              </a:rPr>
              <a:t>payment for services provided.</a:t>
            </a:r>
          </a:p>
          <a:p>
            <a:pPr marL="342900" lvl="0" indent="-342900">
              <a:spcBef>
                <a:spcPct val="20000"/>
              </a:spcBef>
              <a:buFont typeface="Arial" panose="020B0604020202020204" pitchFamily="34" charset="0"/>
              <a:buChar char="•"/>
              <a:defRPr/>
            </a:pPr>
            <a:r>
              <a:rPr lang="en-US" sz="2200" dirty="0" smtClean="0">
                <a:solidFill>
                  <a:prstClr val="black"/>
                </a:solidFill>
              </a:rPr>
              <a:t>Increased </a:t>
            </a:r>
            <a:r>
              <a:rPr lang="en-US" sz="2200" dirty="0">
                <a:solidFill>
                  <a:prstClr val="black"/>
                </a:solidFill>
              </a:rPr>
              <a:t>operational costs emanating from the mergers.</a:t>
            </a:r>
          </a:p>
          <a:p>
            <a:pPr>
              <a:lnSpc>
                <a:spcPts val="2700"/>
              </a:lnSpc>
            </a:pPr>
            <a:endParaRPr lang="en-US" sz="3200" b="1" dirty="0" smtClean="0"/>
          </a:p>
          <a:p>
            <a:pPr>
              <a:lnSpc>
                <a:spcPts val="2700"/>
              </a:lnSpc>
            </a:pPr>
            <a:r>
              <a:rPr lang="en-US" sz="3200" dirty="0" smtClean="0"/>
              <a:t> </a:t>
            </a:r>
            <a:endParaRPr lang="en-US" sz="3200" dirty="0"/>
          </a:p>
        </p:txBody>
      </p:sp>
    </p:spTree>
    <p:extLst>
      <p:ext uri="{BB962C8B-B14F-4D97-AF65-F5344CB8AC3E}">
        <p14:creationId xmlns:p14="http://schemas.microsoft.com/office/powerpoint/2010/main" val="9904888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user\AppData\Local\Temp\Cogta_slid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06680" y="1447800"/>
            <a:ext cx="8808720" cy="5221429"/>
          </a:xfrm>
          <a:prstGeom prst="rect">
            <a:avLst/>
          </a:prstGeom>
        </p:spPr>
        <p:txBody>
          <a:bodyPr wrap="square">
            <a:spAutoFit/>
          </a:bodyPr>
          <a:lstStyle/>
          <a:p>
            <a:pPr lvl="0" algn="ctr">
              <a:spcBef>
                <a:spcPct val="20000"/>
              </a:spcBef>
              <a:defRPr/>
            </a:pPr>
            <a:endParaRPr lang="en-ZA" sz="3000" b="1" dirty="0" smtClean="0">
              <a:solidFill>
                <a:prstClr val="black"/>
              </a:solidFill>
            </a:endParaRPr>
          </a:p>
          <a:p>
            <a:pPr lvl="0" algn="ctr">
              <a:spcBef>
                <a:spcPct val="20000"/>
              </a:spcBef>
              <a:defRPr/>
            </a:pPr>
            <a:r>
              <a:rPr lang="en-ZA" sz="3000" b="1" dirty="0" smtClean="0">
                <a:solidFill>
                  <a:prstClr val="black"/>
                </a:solidFill>
              </a:rPr>
              <a:t>Factors </a:t>
            </a:r>
            <a:r>
              <a:rPr lang="en-ZA" sz="3000" b="1" dirty="0">
                <a:solidFill>
                  <a:prstClr val="black"/>
                </a:solidFill>
              </a:rPr>
              <a:t>Influencing Governance </a:t>
            </a:r>
            <a:r>
              <a:rPr lang="en-ZA" sz="3000" b="1" dirty="0" smtClean="0">
                <a:solidFill>
                  <a:prstClr val="black"/>
                </a:solidFill>
              </a:rPr>
              <a:t>Viability</a:t>
            </a:r>
          </a:p>
          <a:p>
            <a:pPr lvl="0" algn="ctr">
              <a:spcBef>
                <a:spcPct val="20000"/>
              </a:spcBef>
              <a:defRPr/>
            </a:pPr>
            <a:endParaRPr lang="en-US" sz="2800" b="1" dirty="0">
              <a:solidFill>
                <a:prstClr val="black"/>
              </a:solidFill>
            </a:endParaRPr>
          </a:p>
          <a:p>
            <a:pPr marL="342900" lvl="0" indent="-342900">
              <a:spcBef>
                <a:spcPct val="20000"/>
              </a:spcBef>
              <a:buFont typeface="Arial" panose="020B0604020202020204" pitchFamily="34" charset="0"/>
              <a:buChar char="•"/>
              <a:defRPr/>
            </a:pPr>
            <a:r>
              <a:rPr lang="en-US" sz="2400" dirty="0">
                <a:solidFill>
                  <a:prstClr val="black"/>
                </a:solidFill>
              </a:rPr>
              <a:t>Capacity constraints with regard to Senior Management appointments at smaller rural municipalities.</a:t>
            </a:r>
          </a:p>
          <a:p>
            <a:pPr marL="342900" lvl="0" indent="-342900">
              <a:spcBef>
                <a:spcPct val="20000"/>
              </a:spcBef>
              <a:buFont typeface="Arial" panose="020B0604020202020204" pitchFamily="34" charset="0"/>
              <a:buChar char="•"/>
              <a:defRPr/>
            </a:pPr>
            <a:r>
              <a:rPr lang="en-US" sz="2400" dirty="0" smtClean="0">
                <a:solidFill>
                  <a:prstClr val="black"/>
                </a:solidFill>
              </a:rPr>
              <a:t>This </a:t>
            </a:r>
            <a:r>
              <a:rPr lang="en-US" sz="2400" dirty="0">
                <a:solidFill>
                  <a:prstClr val="black"/>
                </a:solidFill>
              </a:rPr>
              <a:t>is evidenced by the degeneration of basic service delivery within these towns.</a:t>
            </a:r>
          </a:p>
          <a:p>
            <a:pPr marL="342900" lvl="0" indent="-342900">
              <a:spcBef>
                <a:spcPct val="20000"/>
              </a:spcBef>
              <a:buFont typeface="Arial" panose="020B0604020202020204" pitchFamily="34" charset="0"/>
              <a:buChar char="•"/>
              <a:defRPr/>
            </a:pPr>
            <a:r>
              <a:rPr lang="en-US" sz="2400" dirty="0" smtClean="0">
                <a:solidFill>
                  <a:prstClr val="black"/>
                </a:solidFill>
              </a:rPr>
              <a:t>Institutional </a:t>
            </a:r>
            <a:r>
              <a:rPr lang="en-US" sz="2400" dirty="0">
                <a:solidFill>
                  <a:prstClr val="black"/>
                </a:solidFill>
              </a:rPr>
              <a:t>instability within these municipalities (currently 5 Municipal Managers suspended at these affected municipalities).</a:t>
            </a:r>
          </a:p>
          <a:p>
            <a:pPr marL="342900" lvl="0" indent="-342900">
              <a:spcBef>
                <a:spcPct val="20000"/>
              </a:spcBef>
              <a:buFont typeface="Arial" panose="020B0604020202020204" pitchFamily="34" charset="0"/>
              <a:buChar char="•"/>
              <a:defRPr/>
            </a:pPr>
            <a:r>
              <a:rPr lang="en-US" sz="2400" dirty="0" smtClean="0">
                <a:solidFill>
                  <a:prstClr val="black"/>
                </a:solidFill>
              </a:rPr>
              <a:t>Bloated </a:t>
            </a:r>
            <a:r>
              <a:rPr lang="en-US" sz="2400" dirty="0">
                <a:solidFill>
                  <a:prstClr val="black"/>
                </a:solidFill>
              </a:rPr>
              <a:t>staff structures and organograms to conform with legislative requirements.</a:t>
            </a:r>
          </a:p>
          <a:p>
            <a:pPr>
              <a:lnSpc>
                <a:spcPts val="2700"/>
              </a:lnSpc>
            </a:pPr>
            <a:r>
              <a:rPr lang="en-US" sz="2400" dirty="0" smtClean="0"/>
              <a:t> </a:t>
            </a:r>
            <a:endParaRPr lang="en-US" sz="2400" dirty="0"/>
          </a:p>
        </p:txBody>
      </p:sp>
    </p:spTree>
    <p:extLst>
      <p:ext uri="{BB962C8B-B14F-4D97-AF65-F5344CB8AC3E}">
        <p14:creationId xmlns:p14="http://schemas.microsoft.com/office/powerpoint/2010/main" val="9904888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user\AppData\Local\Temp\Cogta_slid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06680" y="1447800"/>
            <a:ext cx="8808720" cy="5030608"/>
          </a:xfrm>
          <a:prstGeom prst="rect">
            <a:avLst/>
          </a:prstGeom>
        </p:spPr>
        <p:txBody>
          <a:bodyPr wrap="square">
            <a:spAutoFit/>
          </a:bodyPr>
          <a:lstStyle/>
          <a:p>
            <a:pPr lvl="0" algn="ctr">
              <a:spcBef>
                <a:spcPct val="20000"/>
              </a:spcBef>
              <a:defRPr/>
            </a:pPr>
            <a:endParaRPr lang="en-ZA" sz="3200" b="1" dirty="0" smtClean="0">
              <a:solidFill>
                <a:prstClr val="black"/>
              </a:solidFill>
            </a:endParaRPr>
          </a:p>
          <a:p>
            <a:pPr lvl="0" algn="ctr">
              <a:spcBef>
                <a:spcPct val="20000"/>
              </a:spcBef>
              <a:defRPr/>
            </a:pPr>
            <a:r>
              <a:rPr lang="en-ZA" sz="3200" b="1" dirty="0" smtClean="0">
                <a:solidFill>
                  <a:prstClr val="black"/>
                </a:solidFill>
              </a:rPr>
              <a:t>Possible </a:t>
            </a:r>
            <a:r>
              <a:rPr lang="en-ZA" sz="3200" b="1" dirty="0">
                <a:solidFill>
                  <a:prstClr val="black"/>
                </a:solidFill>
              </a:rPr>
              <a:t>Solutions</a:t>
            </a:r>
          </a:p>
          <a:p>
            <a:pPr marL="342900" lvl="0" indent="-342900">
              <a:spcBef>
                <a:spcPct val="20000"/>
              </a:spcBef>
              <a:buFont typeface="Arial" panose="020B0604020202020204" pitchFamily="34" charset="0"/>
              <a:buChar char="•"/>
              <a:defRPr/>
            </a:pPr>
            <a:endParaRPr lang="en-ZA" sz="1400" dirty="0" smtClean="0">
              <a:solidFill>
                <a:prstClr val="black"/>
              </a:solidFill>
            </a:endParaRPr>
          </a:p>
          <a:p>
            <a:pPr marL="342900" lvl="0" indent="-342900">
              <a:spcBef>
                <a:spcPct val="20000"/>
              </a:spcBef>
              <a:buFont typeface="Arial" panose="020B0604020202020204" pitchFamily="34" charset="0"/>
              <a:buChar char="•"/>
              <a:defRPr/>
            </a:pPr>
            <a:r>
              <a:rPr lang="en-ZA" sz="2400" dirty="0" smtClean="0">
                <a:solidFill>
                  <a:prstClr val="black"/>
                </a:solidFill>
              </a:rPr>
              <a:t>Re-introduction </a:t>
            </a:r>
            <a:r>
              <a:rPr lang="en-ZA" sz="2400" dirty="0">
                <a:solidFill>
                  <a:prstClr val="black"/>
                </a:solidFill>
              </a:rPr>
              <a:t>of District Management Areas in terms of the Municipal Structures Act</a:t>
            </a:r>
          </a:p>
          <a:p>
            <a:pPr marL="342900" lvl="0" indent="-342900">
              <a:spcBef>
                <a:spcPct val="20000"/>
              </a:spcBef>
              <a:buFont typeface="Arial" panose="020B0604020202020204" pitchFamily="34" charset="0"/>
              <a:buChar char="•"/>
              <a:defRPr/>
            </a:pPr>
            <a:r>
              <a:rPr lang="en-ZA" sz="2400" dirty="0" smtClean="0">
                <a:solidFill>
                  <a:prstClr val="black"/>
                </a:solidFill>
              </a:rPr>
              <a:t>This </a:t>
            </a:r>
            <a:r>
              <a:rPr lang="en-ZA" sz="2400" dirty="0">
                <a:solidFill>
                  <a:prstClr val="black"/>
                </a:solidFill>
              </a:rPr>
              <a:t>would lead to a substantial reduction in operating costs with regard to salaries and councillor allowances</a:t>
            </a:r>
          </a:p>
          <a:p>
            <a:pPr marL="342900" lvl="0" indent="-342900">
              <a:spcBef>
                <a:spcPct val="20000"/>
              </a:spcBef>
              <a:buFont typeface="Arial" panose="020B0604020202020204" pitchFamily="34" charset="0"/>
              <a:buChar char="•"/>
              <a:defRPr/>
            </a:pPr>
            <a:r>
              <a:rPr lang="en-ZA" sz="2400" dirty="0" smtClean="0">
                <a:solidFill>
                  <a:prstClr val="black"/>
                </a:solidFill>
              </a:rPr>
              <a:t>This </a:t>
            </a:r>
            <a:r>
              <a:rPr lang="en-ZA" sz="2400" dirty="0">
                <a:solidFill>
                  <a:prstClr val="black"/>
                </a:solidFill>
              </a:rPr>
              <a:t>would require a political intervention which would possibly not be acceptable.</a:t>
            </a:r>
          </a:p>
          <a:p>
            <a:pPr marL="342900" lvl="0" indent="-342900">
              <a:spcBef>
                <a:spcPct val="20000"/>
              </a:spcBef>
              <a:buFont typeface="Arial" panose="020B0604020202020204" pitchFamily="34" charset="0"/>
              <a:buChar char="•"/>
              <a:defRPr/>
            </a:pPr>
            <a:r>
              <a:rPr lang="en-ZA" sz="2400" dirty="0" smtClean="0">
                <a:solidFill>
                  <a:prstClr val="black"/>
                </a:solidFill>
              </a:rPr>
              <a:t>However</a:t>
            </a:r>
            <a:r>
              <a:rPr lang="en-ZA" sz="2400" dirty="0">
                <a:solidFill>
                  <a:prstClr val="black"/>
                </a:solidFill>
              </a:rPr>
              <a:t>, the rural municipal environment needs a drastic re-think in terms of governance and institutional matters.</a:t>
            </a:r>
          </a:p>
          <a:p>
            <a:pPr>
              <a:lnSpc>
                <a:spcPts val="2700"/>
              </a:lnSpc>
            </a:pPr>
            <a:endParaRPr lang="en-US" sz="3200" b="1" dirty="0" smtClean="0"/>
          </a:p>
        </p:txBody>
      </p:sp>
    </p:spTree>
    <p:extLst>
      <p:ext uri="{BB962C8B-B14F-4D97-AF65-F5344CB8AC3E}">
        <p14:creationId xmlns:p14="http://schemas.microsoft.com/office/powerpoint/2010/main" val="9904888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user\AppData\Local\Temp\Cogta_slid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06680" y="1447800"/>
            <a:ext cx="8808720" cy="2722284"/>
          </a:xfrm>
          <a:prstGeom prst="rect">
            <a:avLst/>
          </a:prstGeom>
        </p:spPr>
        <p:txBody>
          <a:bodyPr wrap="square">
            <a:spAutoFit/>
          </a:bodyPr>
          <a:lstStyle/>
          <a:p>
            <a:pPr lvl="0">
              <a:spcBef>
                <a:spcPct val="20000"/>
              </a:spcBef>
              <a:defRPr/>
            </a:pPr>
            <a:endParaRPr lang="en-ZA" sz="1400" dirty="0" smtClean="0">
              <a:solidFill>
                <a:prstClr val="black"/>
              </a:solidFill>
            </a:endParaRPr>
          </a:p>
          <a:p>
            <a:pPr marL="342900" lvl="0" indent="-342900">
              <a:spcBef>
                <a:spcPct val="20000"/>
              </a:spcBef>
              <a:buFont typeface="Arial" panose="020B0604020202020204" pitchFamily="34" charset="0"/>
              <a:buChar char="•"/>
              <a:defRPr/>
            </a:pPr>
            <a:r>
              <a:rPr lang="en-ZA" sz="2400" dirty="0" smtClean="0">
                <a:solidFill>
                  <a:prstClr val="black"/>
                </a:solidFill>
              </a:rPr>
              <a:t>Several </a:t>
            </a:r>
            <a:r>
              <a:rPr lang="en-ZA" sz="2400" dirty="0">
                <a:solidFill>
                  <a:prstClr val="black"/>
                </a:solidFill>
              </a:rPr>
              <a:t>statutory requirements governing municipal administration in rural areas need to be amended to ensure sustainable local government within these areas.</a:t>
            </a:r>
          </a:p>
          <a:p>
            <a:pPr marL="342900" lvl="0" indent="-342900">
              <a:spcBef>
                <a:spcPct val="20000"/>
              </a:spcBef>
              <a:buFont typeface="Arial" panose="020B0604020202020204" pitchFamily="34" charset="0"/>
              <a:buChar char="•"/>
              <a:defRPr/>
            </a:pPr>
            <a:endParaRPr lang="en-ZA" sz="2400" dirty="0">
              <a:solidFill>
                <a:prstClr val="black"/>
              </a:solidFill>
            </a:endParaRPr>
          </a:p>
          <a:p>
            <a:pPr lvl="0">
              <a:spcBef>
                <a:spcPct val="20000"/>
              </a:spcBef>
              <a:defRPr/>
            </a:pPr>
            <a:endParaRPr lang="en-ZA" sz="2400" dirty="0">
              <a:solidFill>
                <a:srgbClr val="FF0000"/>
              </a:solidFill>
            </a:endParaRPr>
          </a:p>
          <a:p>
            <a:pPr>
              <a:lnSpc>
                <a:spcPts val="2700"/>
              </a:lnSpc>
            </a:pPr>
            <a:endParaRPr lang="en-US" sz="3200" b="1" dirty="0" smtClean="0"/>
          </a:p>
        </p:txBody>
      </p:sp>
    </p:spTree>
    <p:extLst>
      <p:ext uri="{BB962C8B-B14F-4D97-AF65-F5344CB8AC3E}">
        <p14:creationId xmlns:p14="http://schemas.microsoft.com/office/powerpoint/2010/main" val="9841806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user\AppData\Local\Temp\Cogta_slid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06680" y="1447800"/>
            <a:ext cx="8808720" cy="3208571"/>
          </a:xfrm>
          <a:prstGeom prst="rect">
            <a:avLst/>
          </a:prstGeom>
        </p:spPr>
        <p:txBody>
          <a:bodyPr wrap="square">
            <a:spAutoFit/>
          </a:bodyPr>
          <a:lstStyle/>
          <a:p>
            <a:pPr>
              <a:lnSpc>
                <a:spcPts val="2700"/>
              </a:lnSpc>
            </a:pPr>
            <a:endParaRPr lang="en-US" sz="3200" b="1" dirty="0" smtClean="0"/>
          </a:p>
          <a:p>
            <a:pPr>
              <a:lnSpc>
                <a:spcPts val="2700"/>
              </a:lnSpc>
            </a:pPr>
            <a:endParaRPr lang="en-US" sz="3200" b="1" dirty="0"/>
          </a:p>
          <a:p>
            <a:pPr algn="ctr">
              <a:lnSpc>
                <a:spcPts val="2700"/>
              </a:lnSpc>
            </a:pPr>
            <a:endParaRPr lang="en-US" sz="4000" b="1" dirty="0" smtClean="0"/>
          </a:p>
          <a:p>
            <a:pPr algn="ctr">
              <a:lnSpc>
                <a:spcPts val="2700"/>
              </a:lnSpc>
            </a:pPr>
            <a:endParaRPr lang="en-US" sz="4000" b="1" dirty="0"/>
          </a:p>
          <a:p>
            <a:pPr algn="ctr">
              <a:lnSpc>
                <a:spcPts val="2700"/>
              </a:lnSpc>
            </a:pPr>
            <a:endParaRPr lang="en-US" sz="4000" b="1" dirty="0" smtClean="0"/>
          </a:p>
          <a:p>
            <a:pPr algn="ctr">
              <a:lnSpc>
                <a:spcPts val="2700"/>
              </a:lnSpc>
            </a:pPr>
            <a:r>
              <a:rPr lang="en-US" sz="4000" b="1" dirty="0" smtClean="0"/>
              <a:t>Thank you</a:t>
            </a:r>
          </a:p>
          <a:p>
            <a:pPr algn="ctr">
              <a:lnSpc>
                <a:spcPts val="2700"/>
              </a:lnSpc>
            </a:pPr>
            <a:endParaRPr lang="en-US" sz="4000" b="1" dirty="0"/>
          </a:p>
          <a:p>
            <a:pPr algn="ctr">
              <a:lnSpc>
                <a:spcPts val="2700"/>
              </a:lnSpc>
            </a:pPr>
            <a:endParaRPr lang="en-US" sz="4000" b="1" dirty="0" smtClean="0"/>
          </a:p>
          <a:p>
            <a:pPr algn="ctr">
              <a:lnSpc>
                <a:spcPts val="2700"/>
              </a:lnSpc>
            </a:pPr>
            <a:r>
              <a:rPr lang="en-US" sz="4000" b="1" dirty="0" smtClean="0"/>
              <a:t> </a:t>
            </a:r>
            <a:endParaRPr lang="en-US" sz="4000" b="1" dirty="0"/>
          </a:p>
        </p:txBody>
      </p:sp>
    </p:spTree>
    <p:extLst>
      <p:ext uri="{BB962C8B-B14F-4D97-AF65-F5344CB8AC3E}">
        <p14:creationId xmlns:p14="http://schemas.microsoft.com/office/powerpoint/2010/main" val="19129563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C:\Users\user\AppData\Local\Temp\Cogta_slid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914400" y="2690336"/>
            <a:ext cx="7620000" cy="2862322"/>
          </a:xfrm>
          <a:prstGeom prst="rect">
            <a:avLst/>
          </a:prstGeom>
        </p:spPr>
        <p:txBody>
          <a:bodyPr wrap="square">
            <a:spAutoFit/>
          </a:bodyPr>
          <a:lstStyle/>
          <a:p>
            <a:pPr algn="ctr"/>
            <a:r>
              <a:rPr lang="en-ZA" sz="3600" b="1" dirty="0">
                <a:effectLst>
                  <a:outerShdw blurRad="38100" dist="38100" dir="2700000" algn="tl">
                    <a:srgbClr val="000000">
                      <a:alpha val="43137"/>
                    </a:srgbClr>
                  </a:outerShdw>
                </a:effectLst>
              </a:rPr>
              <a:t>FINANCIAL AND FISCAL COMMISSION</a:t>
            </a:r>
            <a:br>
              <a:rPr lang="en-ZA" sz="3600" b="1" dirty="0">
                <a:effectLst>
                  <a:outerShdw blurRad="38100" dist="38100" dir="2700000" algn="tl">
                    <a:srgbClr val="000000">
                      <a:alpha val="43137"/>
                    </a:srgbClr>
                  </a:outerShdw>
                </a:effectLst>
              </a:rPr>
            </a:br>
            <a:r>
              <a:rPr lang="en-ZA" sz="3600" b="1" dirty="0">
                <a:effectLst>
                  <a:outerShdw blurRad="38100" dist="38100" dir="2700000" algn="tl">
                    <a:srgbClr val="000000">
                      <a:alpha val="43137"/>
                    </a:srgbClr>
                  </a:outerShdw>
                </a:effectLst>
              </a:rPr>
              <a:t/>
            </a:r>
            <a:br>
              <a:rPr lang="en-ZA" sz="3600" b="1" dirty="0">
                <a:effectLst>
                  <a:outerShdw blurRad="38100" dist="38100" dir="2700000" algn="tl">
                    <a:srgbClr val="000000">
                      <a:alpha val="43137"/>
                    </a:srgbClr>
                  </a:outerShdw>
                </a:effectLst>
              </a:rPr>
            </a:br>
            <a:r>
              <a:rPr lang="en-ZA" altLang="en-US" sz="3600" b="1" dirty="0">
                <a:effectLst>
                  <a:outerShdw blurRad="38100" dist="38100" dir="2700000" algn="tl">
                    <a:srgbClr val="000000">
                      <a:alpha val="43137"/>
                    </a:srgbClr>
                  </a:outerShdw>
                </a:effectLst>
                <a:ea typeface="ＭＳ Ｐゴシック" pitchFamily="34" charset="-128"/>
              </a:rPr>
              <a:t>Municipal Viability </a:t>
            </a:r>
            <a:r>
              <a:rPr lang="en-ZA" altLang="en-US" sz="3600" b="1" dirty="0" err="1">
                <a:effectLst>
                  <a:outerShdw blurRad="38100" dist="38100" dir="2700000" algn="tl">
                    <a:srgbClr val="000000">
                      <a:alpha val="43137"/>
                    </a:srgbClr>
                  </a:outerShdw>
                </a:effectLst>
                <a:ea typeface="ＭＳ Ｐゴシック" pitchFamily="34" charset="-128"/>
              </a:rPr>
              <a:t>Colloquim</a:t>
            </a:r>
            <a:r>
              <a:rPr lang="en-ZA" altLang="en-US" sz="3600" b="1" dirty="0">
                <a:effectLst>
                  <a:outerShdw blurRad="38100" dist="38100" dir="2700000" algn="tl">
                    <a:srgbClr val="000000">
                      <a:alpha val="43137"/>
                    </a:srgbClr>
                  </a:outerShdw>
                </a:effectLst>
                <a:ea typeface="ＭＳ Ｐゴシック" pitchFamily="34" charset="-128"/>
              </a:rPr>
              <a:t> </a:t>
            </a:r>
            <a:br>
              <a:rPr lang="en-ZA" altLang="en-US" sz="3600" b="1" dirty="0">
                <a:effectLst>
                  <a:outerShdw blurRad="38100" dist="38100" dir="2700000" algn="tl">
                    <a:srgbClr val="000000">
                      <a:alpha val="43137"/>
                    </a:srgbClr>
                  </a:outerShdw>
                </a:effectLst>
                <a:ea typeface="ＭＳ Ｐゴシック" pitchFamily="34" charset="-128"/>
              </a:rPr>
            </a:br>
            <a:r>
              <a:rPr lang="en-ZA" altLang="en-US" sz="3600" b="1" dirty="0">
                <a:effectLst>
                  <a:outerShdw blurRad="38100" dist="38100" dir="2700000" algn="tl">
                    <a:srgbClr val="000000">
                      <a:alpha val="43137"/>
                    </a:srgbClr>
                  </a:outerShdw>
                </a:effectLst>
                <a:ea typeface="ＭＳ Ｐゴシック" pitchFamily="34" charset="-128"/>
              </a:rPr>
              <a:t> </a:t>
            </a:r>
            <a:br>
              <a:rPr lang="en-ZA" altLang="en-US" sz="3600" b="1" dirty="0">
                <a:effectLst>
                  <a:outerShdw blurRad="38100" dist="38100" dir="2700000" algn="tl">
                    <a:srgbClr val="000000">
                      <a:alpha val="43137"/>
                    </a:srgbClr>
                  </a:outerShdw>
                </a:effectLst>
                <a:ea typeface="ＭＳ Ｐゴシック" pitchFamily="34" charset="-128"/>
              </a:rPr>
            </a:br>
            <a:r>
              <a:rPr lang="en-ZA" altLang="en-US" sz="3600" b="1" dirty="0">
                <a:ea typeface="ＭＳ Ｐゴシック" pitchFamily="34" charset="-128"/>
              </a:rPr>
              <a:t>29 May 2015</a:t>
            </a:r>
            <a:endParaRPr lang="en-US" sz="3600" b="1" dirty="0"/>
          </a:p>
        </p:txBody>
      </p:sp>
    </p:spTree>
    <p:extLst>
      <p:ext uri="{BB962C8B-B14F-4D97-AF65-F5344CB8AC3E}">
        <p14:creationId xmlns:p14="http://schemas.microsoft.com/office/powerpoint/2010/main" val="114858318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user\AppData\Local\Temp\Cogta_slid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609600" y="2514600"/>
            <a:ext cx="7696200" cy="2862322"/>
          </a:xfrm>
          <a:prstGeom prst="rect">
            <a:avLst/>
          </a:prstGeom>
        </p:spPr>
        <p:txBody>
          <a:bodyPr wrap="square">
            <a:spAutoFit/>
          </a:bodyPr>
          <a:lstStyle/>
          <a:p>
            <a:pPr algn="ctr"/>
            <a:r>
              <a:rPr lang="en-ZA" b="1" dirty="0" smtClean="0">
                <a:latin typeface="Arial" pitchFamily="34" charset="0"/>
                <a:cs typeface="Arial" pitchFamily="34" charset="0"/>
              </a:rPr>
              <a:t>3rd </a:t>
            </a:r>
            <a:r>
              <a:rPr lang="en-ZA" b="1" dirty="0">
                <a:latin typeface="Arial" pitchFamily="34" charset="0"/>
                <a:cs typeface="Arial" pitchFamily="34" charset="0"/>
              </a:rPr>
              <a:t>Floor, Southern Life Plaza</a:t>
            </a:r>
          </a:p>
          <a:p>
            <a:pPr algn="ctr"/>
            <a:r>
              <a:rPr lang="en-ZA" b="1" dirty="0">
                <a:latin typeface="Arial" pitchFamily="34" charset="0"/>
                <a:cs typeface="Arial" pitchFamily="34" charset="0"/>
              </a:rPr>
              <a:t>271 Church Street Pietermaritzburg, 3200</a:t>
            </a:r>
          </a:p>
          <a:p>
            <a:pPr algn="ctr"/>
            <a:endParaRPr lang="en-ZA" b="1" dirty="0">
              <a:latin typeface="Arial" pitchFamily="34" charset="0"/>
              <a:cs typeface="Arial" pitchFamily="34" charset="0"/>
            </a:endParaRPr>
          </a:p>
          <a:p>
            <a:pPr algn="ctr"/>
            <a:r>
              <a:rPr lang="en-ZA" b="1" dirty="0">
                <a:latin typeface="Arial" pitchFamily="34" charset="0"/>
                <a:cs typeface="Arial" pitchFamily="34" charset="0"/>
              </a:rPr>
              <a:t>  Tel: +27(0) 33 355 </a:t>
            </a:r>
            <a:r>
              <a:rPr lang="en-ZA" b="1" dirty="0" smtClean="0">
                <a:latin typeface="Arial" pitchFamily="34" charset="0"/>
                <a:cs typeface="Arial" pitchFamily="34" charset="0"/>
              </a:rPr>
              <a:t>6405</a:t>
            </a:r>
            <a:endParaRPr lang="en-ZA" b="1" dirty="0">
              <a:latin typeface="Arial" pitchFamily="34" charset="0"/>
              <a:cs typeface="Arial" pitchFamily="34" charset="0"/>
            </a:endParaRPr>
          </a:p>
          <a:p>
            <a:pPr algn="ctr"/>
            <a:r>
              <a:rPr lang="en-ZA" b="1" dirty="0">
                <a:latin typeface="Arial" pitchFamily="34" charset="0"/>
                <a:cs typeface="Arial" pitchFamily="34" charset="0"/>
              </a:rPr>
              <a:t>Fax: +27(0) 33 355 </a:t>
            </a:r>
            <a:r>
              <a:rPr lang="en-ZA" b="1" dirty="0" smtClean="0">
                <a:latin typeface="Arial" pitchFamily="34" charset="0"/>
                <a:cs typeface="Arial" pitchFamily="34" charset="0"/>
              </a:rPr>
              <a:t>6559</a:t>
            </a:r>
          </a:p>
          <a:p>
            <a:pPr algn="ctr"/>
            <a:r>
              <a:rPr lang="en-ZA" b="1" dirty="0" smtClean="0">
                <a:latin typeface="Arial" pitchFamily="34" charset="0"/>
                <a:cs typeface="Arial" pitchFamily="34" charset="0"/>
              </a:rPr>
              <a:t>Cell: 082 7820708</a:t>
            </a:r>
            <a:endParaRPr lang="en-ZA" b="1" dirty="0">
              <a:latin typeface="Arial" pitchFamily="34" charset="0"/>
              <a:cs typeface="Arial" pitchFamily="34" charset="0"/>
            </a:endParaRPr>
          </a:p>
          <a:p>
            <a:pPr algn="ctr"/>
            <a:r>
              <a:rPr lang="en-ZA" b="1" dirty="0">
                <a:latin typeface="Arial" pitchFamily="34" charset="0"/>
                <a:cs typeface="Arial" pitchFamily="34" charset="0"/>
              </a:rPr>
              <a:t>E-mail: </a:t>
            </a:r>
            <a:r>
              <a:rPr lang="en-ZA" b="1" dirty="0" smtClean="0">
                <a:latin typeface="Arial" pitchFamily="34" charset="0"/>
                <a:cs typeface="Arial" pitchFamily="34" charset="0"/>
              </a:rPr>
              <a:t>andre.els</a:t>
            </a:r>
            <a:r>
              <a:rPr lang="en-ZA" b="1" dirty="0" smtClean="0">
                <a:latin typeface="Arial" pitchFamily="34" charset="0"/>
                <a:cs typeface="Arial" pitchFamily="34" charset="0"/>
                <a:hlinkClick r:id="rId3"/>
              </a:rPr>
              <a:t>@kzncogta.gov.za</a:t>
            </a:r>
            <a:endParaRPr lang="en-ZA" b="1" dirty="0" smtClean="0">
              <a:latin typeface="Arial" pitchFamily="34" charset="0"/>
              <a:cs typeface="Arial" pitchFamily="34" charset="0"/>
            </a:endParaRPr>
          </a:p>
          <a:p>
            <a:pPr algn="ctr"/>
            <a:endParaRPr lang="en-ZA" b="1" dirty="0">
              <a:latin typeface="Arial" pitchFamily="34" charset="0"/>
              <a:cs typeface="Arial" pitchFamily="34" charset="0"/>
            </a:endParaRPr>
          </a:p>
          <a:p>
            <a:pPr algn="ctr"/>
            <a:endParaRPr lang="en-ZA" b="1" dirty="0">
              <a:latin typeface="Arial" pitchFamily="34" charset="0"/>
              <a:cs typeface="Arial" pitchFamily="34" charset="0"/>
            </a:endParaRPr>
          </a:p>
          <a:p>
            <a:pPr algn="ctr"/>
            <a:r>
              <a:rPr lang="en-ZA" b="1" dirty="0">
                <a:latin typeface="Arial" pitchFamily="34" charset="0"/>
                <a:cs typeface="Arial" pitchFamily="34" charset="0"/>
              </a:rPr>
              <a:t>Website: www.kzncogta.gov.za </a:t>
            </a:r>
          </a:p>
        </p:txBody>
      </p:sp>
    </p:spTree>
    <p:extLst>
      <p:ext uri="{BB962C8B-B14F-4D97-AF65-F5344CB8AC3E}">
        <p14:creationId xmlns:p14="http://schemas.microsoft.com/office/powerpoint/2010/main" val="37416022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user\AppData\Local\Temp\Cogta_slid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06680" y="1447800"/>
            <a:ext cx="8808720" cy="4902752"/>
          </a:xfrm>
          <a:prstGeom prst="rect">
            <a:avLst/>
          </a:prstGeom>
        </p:spPr>
        <p:txBody>
          <a:bodyPr wrap="square">
            <a:spAutoFit/>
          </a:bodyPr>
          <a:lstStyle/>
          <a:p>
            <a:pPr marL="0" lvl="1" indent="0" algn="ctr">
              <a:buNone/>
            </a:pPr>
            <a:r>
              <a:rPr lang="en-ZA" sz="3000" b="1" dirty="0" smtClean="0"/>
              <a:t>INTRODUCTION</a:t>
            </a:r>
          </a:p>
          <a:p>
            <a:pPr marL="0" lvl="1" indent="0" algn="ctr">
              <a:buNone/>
            </a:pPr>
            <a:endParaRPr lang="en-ZA" altLang="en-US" sz="2800" b="1" dirty="0">
              <a:ea typeface="ＭＳ Ｐゴシック" pitchFamily="34" charset="-128"/>
            </a:endParaRPr>
          </a:p>
          <a:p>
            <a:pPr marL="342900" lvl="1" indent="-342900">
              <a:buFont typeface="Arial" pitchFamily="34" charset="0"/>
              <a:buChar char="•"/>
            </a:pPr>
            <a:r>
              <a:rPr lang="en-ZA" altLang="en-US" sz="2600" dirty="0">
                <a:ea typeface="ＭＳ Ｐゴシック" pitchFamily="34" charset="-128"/>
              </a:rPr>
              <a:t>Municipal viability is a complex concept and needs in depth discussion on various issues affecting municipal viability.</a:t>
            </a:r>
          </a:p>
          <a:p>
            <a:pPr marL="342900" lvl="1" indent="-342900">
              <a:buFont typeface="Arial" pitchFamily="34" charset="0"/>
              <a:buChar char="•"/>
            </a:pPr>
            <a:r>
              <a:rPr lang="en-ZA" altLang="en-US" sz="2600" dirty="0">
                <a:ea typeface="ＭＳ Ｐゴシック" pitchFamily="34" charset="-128"/>
              </a:rPr>
              <a:t>The demarcation process in KwaZulu-Natal has afforded an opportunity to reflect on the consequences of re-demarcations and their effect on the viability of municipalities.</a:t>
            </a:r>
          </a:p>
          <a:p>
            <a:pPr marL="342900" lvl="1" indent="-342900">
              <a:buFont typeface="Arial" pitchFamily="34" charset="0"/>
              <a:buChar char="•"/>
            </a:pPr>
            <a:r>
              <a:rPr lang="en-ZA" altLang="en-US" sz="2600" dirty="0">
                <a:ea typeface="ＭＳ Ｐゴシック" pitchFamily="34" charset="-128"/>
              </a:rPr>
              <a:t>If not managed properly there could be major unintended consequences emanating from such mergers, thereby affecting municipal governance negatively.</a:t>
            </a:r>
          </a:p>
          <a:p>
            <a:pPr>
              <a:lnSpc>
                <a:spcPts val="2700"/>
              </a:lnSpc>
            </a:pPr>
            <a:r>
              <a:rPr lang="en-US" sz="2600" dirty="0" smtClean="0"/>
              <a:t> </a:t>
            </a:r>
            <a:endParaRPr lang="en-US" sz="2600" dirty="0"/>
          </a:p>
        </p:txBody>
      </p:sp>
    </p:spTree>
    <p:extLst>
      <p:ext uri="{BB962C8B-B14F-4D97-AF65-F5344CB8AC3E}">
        <p14:creationId xmlns:p14="http://schemas.microsoft.com/office/powerpoint/2010/main" val="24836323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user\AppData\Local\Temp\Cogta_slid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06680" y="1447800"/>
            <a:ext cx="8808720" cy="5239896"/>
          </a:xfrm>
          <a:prstGeom prst="rect">
            <a:avLst/>
          </a:prstGeom>
        </p:spPr>
        <p:txBody>
          <a:bodyPr wrap="square">
            <a:spAutoFit/>
          </a:bodyPr>
          <a:lstStyle/>
          <a:p>
            <a:pPr lvl="1" indent="-457200">
              <a:buFont typeface="Arial" panose="020B0604020202020204" pitchFamily="34" charset="0"/>
              <a:buChar char="•"/>
            </a:pPr>
            <a:endParaRPr lang="en-ZA" altLang="en-US" sz="2600" dirty="0" smtClean="0">
              <a:ea typeface="ＭＳ Ｐゴシック" pitchFamily="34" charset="-128"/>
            </a:endParaRPr>
          </a:p>
          <a:p>
            <a:pPr lvl="1" indent="-457200">
              <a:buFont typeface="Arial" panose="020B0604020202020204" pitchFamily="34" charset="0"/>
              <a:buChar char="•"/>
            </a:pPr>
            <a:r>
              <a:rPr lang="en-ZA" altLang="en-US" sz="2600" dirty="0" smtClean="0">
                <a:ea typeface="ＭＳ Ｐゴシック" pitchFamily="34" charset="-128"/>
              </a:rPr>
              <a:t>These </a:t>
            </a:r>
            <a:r>
              <a:rPr lang="en-ZA" altLang="en-US" sz="2600" dirty="0">
                <a:ea typeface="ＭＳ Ｐゴシック" pitchFamily="34" charset="-128"/>
              </a:rPr>
              <a:t>principles would be relevant in determining municipal viability in most municipalities and should not only be confined to merging municipalities.</a:t>
            </a:r>
          </a:p>
          <a:p>
            <a:pPr marL="457200" indent="-457200">
              <a:buFont typeface="Arial" panose="020B0604020202020204" pitchFamily="34" charset="0"/>
              <a:buChar char="•"/>
            </a:pPr>
            <a:r>
              <a:rPr lang="en-US" altLang="en-US" sz="2600" dirty="0" smtClean="0">
                <a:ea typeface="ＭＳ Ｐゴシック" pitchFamily="34" charset="-128"/>
              </a:rPr>
              <a:t>This </a:t>
            </a:r>
            <a:r>
              <a:rPr lang="en-US" altLang="en-US" sz="2600" dirty="0">
                <a:ea typeface="ＭＳ Ｐゴシック" pitchFamily="34" charset="-128"/>
              </a:rPr>
              <a:t>presentation does not propose to give an exhaustive view on municipal viability but addresses selected areas as identified during a re-demarcation process .</a:t>
            </a:r>
          </a:p>
          <a:p>
            <a:pPr marL="457200" indent="-457200">
              <a:buFont typeface="Arial" panose="020B0604020202020204" pitchFamily="34" charset="0"/>
              <a:buChar char="•"/>
            </a:pPr>
            <a:r>
              <a:rPr lang="en-US" altLang="en-US" sz="2600" dirty="0">
                <a:ea typeface="ＭＳ Ｐゴシック" pitchFamily="34" charset="-128"/>
              </a:rPr>
              <a:t>A brief background </a:t>
            </a:r>
            <a:r>
              <a:rPr lang="en-US" altLang="en-US" sz="2600" dirty="0" smtClean="0">
                <a:ea typeface="ＭＳ Ｐゴシック" pitchFamily="34" charset="-128"/>
              </a:rPr>
              <a:t>on </a:t>
            </a:r>
            <a:r>
              <a:rPr lang="en-US" altLang="en-US" sz="2600" dirty="0">
                <a:ea typeface="ＭＳ Ｐゴシック" pitchFamily="34" charset="-128"/>
              </a:rPr>
              <a:t>the demarcation process being undertaken in KZN will be outlined.</a:t>
            </a:r>
          </a:p>
          <a:p>
            <a:pPr marL="457200" indent="-457200">
              <a:buFont typeface="Arial" panose="020B0604020202020204" pitchFamily="34" charset="0"/>
              <a:buChar char="•"/>
            </a:pPr>
            <a:r>
              <a:rPr lang="en-US" altLang="en-US" sz="2600" dirty="0">
                <a:ea typeface="ＭＳ Ｐゴシック" pitchFamily="34" charset="-128"/>
              </a:rPr>
              <a:t>The focus of the presentation will therefore also mainly focus on the smaller rural municipalities and the challenges faced in terms of municipal viability</a:t>
            </a:r>
          </a:p>
          <a:p>
            <a:pPr>
              <a:lnSpc>
                <a:spcPts val="2700"/>
              </a:lnSpc>
            </a:pPr>
            <a:endParaRPr lang="en-US" sz="3200" b="1" dirty="0"/>
          </a:p>
        </p:txBody>
      </p:sp>
    </p:spTree>
    <p:extLst>
      <p:ext uri="{BB962C8B-B14F-4D97-AF65-F5344CB8AC3E}">
        <p14:creationId xmlns:p14="http://schemas.microsoft.com/office/powerpoint/2010/main" val="2116841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user\AppData\Local\Temp\Cogta_slid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06680" y="1447800"/>
            <a:ext cx="8808720" cy="4431983"/>
          </a:xfrm>
          <a:prstGeom prst="rect">
            <a:avLst/>
          </a:prstGeom>
        </p:spPr>
        <p:txBody>
          <a:bodyPr wrap="square">
            <a:spAutoFit/>
          </a:bodyPr>
          <a:lstStyle/>
          <a:p>
            <a:pPr algn="ctr">
              <a:lnSpc>
                <a:spcPts val="2700"/>
              </a:lnSpc>
            </a:pPr>
            <a:r>
              <a:rPr lang="en-US" sz="3200" b="1" dirty="0" smtClean="0"/>
              <a:t>BACKGROUND</a:t>
            </a:r>
          </a:p>
          <a:p>
            <a:pPr>
              <a:lnSpc>
                <a:spcPts val="2700"/>
              </a:lnSpc>
            </a:pPr>
            <a:endParaRPr lang="en-US" sz="3200" b="1" dirty="0" smtClean="0"/>
          </a:p>
          <a:p>
            <a:pPr marL="342900" lvl="1" indent="-342900">
              <a:buFont typeface="Arial" pitchFamily="34" charset="0"/>
              <a:buChar char="•"/>
              <a:defRPr/>
            </a:pPr>
            <a:r>
              <a:rPr lang="en-US" altLang="en-US" sz="2800" dirty="0">
                <a:ea typeface="ＭＳ Ｐゴシック" pitchFamily="34" charset="-128"/>
              </a:rPr>
              <a:t>Details of demarcations announced in </a:t>
            </a:r>
            <a:r>
              <a:rPr lang="en-US" altLang="en-US" sz="2800" dirty="0" smtClean="0">
                <a:ea typeface="ＭＳ Ｐゴシック" pitchFamily="34" charset="-128"/>
              </a:rPr>
              <a:t>2014</a:t>
            </a:r>
          </a:p>
          <a:p>
            <a:pPr marL="0" lvl="1">
              <a:defRPr/>
            </a:pPr>
            <a:endParaRPr lang="en-US" altLang="en-US" sz="2800" dirty="0">
              <a:ea typeface="ＭＳ Ｐゴシック" pitchFamily="34" charset="-128"/>
            </a:endParaRPr>
          </a:p>
          <a:p>
            <a:pPr marL="742950" lvl="2" indent="-342900">
              <a:defRPr/>
            </a:pPr>
            <a:r>
              <a:rPr lang="en-US" altLang="en-US" sz="2800" dirty="0" smtClean="0">
                <a:ea typeface="ヒラギノ角ゴ Pro W3"/>
              </a:rPr>
              <a:t>- Five </a:t>
            </a:r>
            <a:r>
              <a:rPr lang="en-US" altLang="en-US" sz="2800" dirty="0">
                <a:ea typeface="ヒラギノ角ゴ Pro W3"/>
              </a:rPr>
              <a:t>mergers have been approved in </a:t>
            </a:r>
            <a:r>
              <a:rPr lang="en-US" altLang="en-US" sz="2800" dirty="0" err="1">
                <a:ea typeface="ヒラギノ角ゴ Pro W3"/>
              </a:rPr>
              <a:t>KZN</a:t>
            </a:r>
            <a:endParaRPr lang="en-US" altLang="en-US" sz="2800" dirty="0">
              <a:ea typeface="ヒラギノ角ゴ Pro W3"/>
            </a:endParaRPr>
          </a:p>
          <a:p>
            <a:pPr marL="742950" lvl="2" indent="-342900">
              <a:defRPr/>
            </a:pPr>
            <a:r>
              <a:rPr lang="en-US" altLang="en-US" sz="2800" dirty="0" smtClean="0">
                <a:ea typeface="ヒラギノ角ゴ Pro W3"/>
              </a:rPr>
              <a:t>- Two </a:t>
            </a:r>
            <a:r>
              <a:rPr lang="en-US" altLang="en-US" sz="2800" dirty="0">
                <a:ea typeface="ヒラギノ角ゴ Pro W3"/>
              </a:rPr>
              <a:t>split amalgamations have been approved in </a:t>
            </a:r>
            <a:r>
              <a:rPr lang="en-US" altLang="en-US" sz="2800" dirty="0" err="1">
                <a:ea typeface="ヒラギノ角ゴ Pro W3"/>
              </a:rPr>
              <a:t>KZN</a:t>
            </a:r>
            <a:endParaRPr lang="en-US" altLang="en-US" sz="2800" dirty="0">
              <a:ea typeface="ヒラギノ角ゴ Pro W3"/>
            </a:endParaRPr>
          </a:p>
          <a:p>
            <a:pPr marL="571500" lvl="2" indent="-171450">
              <a:tabLst>
                <a:tab pos="571500" algn="l"/>
              </a:tabLst>
              <a:defRPr/>
            </a:pPr>
            <a:r>
              <a:rPr lang="en-US" altLang="en-US" sz="2800" dirty="0" smtClean="0">
                <a:ea typeface="ヒラギノ角ゴ Pro W3"/>
              </a:rPr>
              <a:t>- One </a:t>
            </a:r>
            <a:r>
              <a:rPr lang="en-US" altLang="en-US" sz="2800" dirty="0">
                <a:ea typeface="ヒラギノ角ゴ Pro W3"/>
              </a:rPr>
              <a:t>further merger could be approved after the re-opening of the re-determinations in </a:t>
            </a:r>
            <a:r>
              <a:rPr lang="en-US" altLang="en-US" sz="2800" dirty="0" err="1">
                <a:ea typeface="ヒラギノ角ゴ Pro W3"/>
              </a:rPr>
              <a:t>KZN</a:t>
            </a:r>
            <a:endParaRPr lang="en-US" altLang="en-US" sz="2800" dirty="0">
              <a:ea typeface="ヒラギノ角ゴ Pro W3"/>
            </a:endParaRPr>
          </a:p>
          <a:p>
            <a:pPr marL="400050" lvl="2" indent="0">
              <a:buFont typeface="Arial" pitchFamily="34" charset="0"/>
              <a:buNone/>
              <a:defRPr/>
            </a:pPr>
            <a:endParaRPr lang="en-US" altLang="en-US" sz="2400" dirty="0">
              <a:ea typeface="ヒラギノ角ゴ Pro W3"/>
            </a:endParaRPr>
          </a:p>
          <a:p>
            <a:pPr>
              <a:lnSpc>
                <a:spcPts val="2700"/>
              </a:lnSpc>
            </a:pPr>
            <a:endParaRPr lang="en-US" sz="3200" b="1" dirty="0"/>
          </a:p>
          <a:p>
            <a:pPr>
              <a:lnSpc>
                <a:spcPts val="2700"/>
              </a:lnSpc>
            </a:pPr>
            <a:endParaRPr lang="en-US" sz="3200" dirty="0"/>
          </a:p>
        </p:txBody>
      </p:sp>
    </p:spTree>
    <p:extLst>
      <p:ext uri="{BB962C8B-B14F-4D97-AF65-F5344CB8AC3E}">
        <p14:creationId xmlns:p14="http://schemas.microsoft.com/office/powerpoint/2010/main" val="2116841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user\AppData\Local\Temp\Cogta_slid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06680" y="1447800"/>
            <a:ext cx="8808720" cy="4747453"/>
          </a:xfrm>
          <a:prstGeom prst="rect">
            <a:avLst/>
          </a:prstGeom>
        </p:spPr>
        <p:txBody>
          <a:bodyPr wrap="square">
            <a:spAutoFit/>
          </a:bodyPr>
          <a:lstStyle/>
          <a:p>
            <a:pPr>
              <a:lnSpc>
                <a:spcPts val="2700"/>
              </a:lnSpc>
            </a:pPr>
            <a:endParaRPr lang="en-US" sz="3200" b="1" dirty="0" smtClean="0"/>
          </a:p>
          <a:p>
            <a:pPr marL="342900" lvl="1" indent="-342900">
              <a:buFont typeface="Arial" pitchFamily="34" charset="0"/>
              <a:buChar char="•"/>
              <a:defRPr/>
            </a:pPr>
            <a:r>
              <a:rPr lang="en-US" altLang="en-US" sz="2800" dirty="0">
                <a:ea typeface="ＭＳ Ｐゴシック" pitchFamily="34" charset="-128"/>
              </a:rPr>
              <a:t>A Municipal Demarcation Transition Grant was introduced in the 2015 Budget, in line with recommendations from the </a:t>
            </a:r>
            <a:r>
              <a:rPr lang="en-US" altLang="en-US" sz="2800" dirty="0" err="1">
                <a:ea typeface="ＭＳ Ｐゴシック" pitchFamily="34" charset="-128"/>
              </a:rPr>
              <a:t>FFC</a:t>
            </a:r>
            <a:r>
              <a:rPr lang="en-US" altLang="en-US" sz="2800" dirty="0" smtClean="0">
                <a:ea typeface="ＭＳ Ｐゴシック" pitchFamily="34" charset="-128"/>
              </a:rPr>
              <a:t>.</a:t>
            </a:r>
          </a:p>
          <a:p>
            <a:pPr marL="0" lvl="1">
              <a:defRPr/>
            </a:pPr>
            <a:endParaRPr lang="en-US" altLang="en-US" sz="2800" dirty="0">
              <a:ea typeface="ＭＳ Ｐゴシック" pitchFamily="34" charset="-128"/>
            </a:endParaRPr>
          </a:p>
          <a:p>
            <a:pPr marL="342900" lvl="1" indent="-342900">
              <a:buFont typeface="Arial" pitchFamily="34" charset="0"/>
              <a:buChar char="•"/>
              <a:defRPr/>
            </a:pPr>
            <a:r>
              <a:rPr lang="en-US" altLang="en-US" sz="2800" dirty="0">
                <a:ea typeface="ＭＳ Ｐゴシック" pitchFamily="34" charset="-128"/>
              </a:rPr>
              <a:t>An amount of </a:t>
            </a:r>
            <a:r>
              <a:rPr lang="en-US" altLang="en-US" sz="2800" dirty="0" err="1">
                <a:ea typeface="ＭＳ Ｐゴシック" pitchFamily="34" charset="-128"/>
              </a:rPr>
              <a:t>R1.8m</a:t>
            </a:r>
            <a:r>
              <a:rPr lang="en-US" altLang="en-US" sz="2800" dirty="0">
                <a:ea typeface="ＭＳ Ｐゴシック" pitchFamily="34" charset="-128"/>
              </a:rPr>
              <a:t> was provided for each affected municipality within a Change Management Committee to implement the Restructuring process</a:t>
            </a:r>
            <a:r>
              <a:rPr lang="en-US" altLang="en-US" sz="2800" dirty="0" smtClean="0">
                <a:ea typeface="ＭＳ Ｐゴシック" pitchFamily="34" charset="-128"/>
              </a:rPr>
              <a:t>:-</a:t>
            </a:r>
          </a:p>
          <a:p>
            <a:pPr marL="0" lvl="1">
              <a:defRPr/>
            </a:pPr>
            <a:endParaRPr lang="en-US" altLang="en-US" sz="2800" dirty="0">
              <a:ea typeface="ＭＳ Ｐゴシック" pitchFamily="34" charset="-128"/>
            </a:endParaRPr>
          </a:p>
          <a:p>
            <a:pPr marL="574675" lvl="1" indent="-234950">
              <a:buFont typeface="Arial" pitchFamily="34" charset="0"/>
              <a:buNone/>
              <a:defRPr/>
            </a:pPr>
            <a:r>
              <a:rPr lang="en-US" altLang="en-US" sz="2800" dirty="0">
                <a:ea typeface="ＭＳ Ｐゴシック" pitchFamily="34" charset="-128"/>
              </a:rPr>
              <a:t>-  To develop new organograms, work study, preparation of </a:t>
            </a:r>
            <a:r>
              <a:rPr lang="en-US" altLang="en-US" sz="2800" dirty="0" err="1">
                <a:ea typeface="ＭＳ Ｐゴシック" pitchFamily="34" charset="-128"/>
              </a:rPr>
              <a:t>IDPs</a:t>
            </a:r>
            <a:r>
              <a:rPr lang="en-US" altLang="en-US" sz="2800" dirty="0">
                <a:ea typeface="ＭＳ Ｐゴシック" pitchFamily="34" charset="-128"/>
              </a:rPr>
              <a:t>, amalgamation of accounting systems, etc</a:t>
            </a:r>
            <a:r>
              <a:rPr lang="en-US" altLang="en-US" sz="2800" dirty="0" smtClean="0">
                <a:ea typeface="ＭＳ Ｐゴシック" pitchFamily="34" charset="-128"/>
              </a:rPr>
              <a:t>.</a:t>
            </a:r>
            <a:endParaRPr lang="en-ZA" altLang="en-US" sz="2800" dirty="0">
              <a:ea typeface="ＭＳ Ｐゴシック" pitchFamily="34" charset="-128"/>
            </a:endParaRPr>
          </a:p>
        </p:txBody>
      </p:sp>
    </p:spTree>
    <p:extLst>
      <p:ext uri="{BB962C8B-B14F-4D97-AF65-F5344CB8AC3E}">
        <p14:creationId xmlns:p14="http://schemas.microsoft.com/office/powerpoint/2010/main" val="21168414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user\AppData\Local\Temp\Cogta_slid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06680" y="1447800"/>
            <a:ext cx="8808720" cy="4524315"/>
          </a:xfrm>
          <a:prstGeom prst="rect">
            <a:avLst/>
          </a:prstGeom>
        </p:spPr>
        <p:txBody>
          <a:bodyPr wrap="square">
            <a:spAutoFit/>
          </a:bodyPr>
          <a:lstStyle/>
          <a:p>
            <a:pPr algn="ctr"/>
            <a:endParaRPr lang="en-ZA" sz="3200" b="1" dirty="0" smtClean="0"/>
          </a:p>
          <a:p>
            <a:pPr algn="ctr"/>
            <a:r>
              <a:rPr lang="en-ZA" sz="3200" b="1" dirty="0" smtClean="0"/>
              <a:t>RESTRUCTURING </a:t>
            </a:r>
            <a:r>
              <a:rPr lang="en-ZA" sz="3200" b="1" dirty="0"/>
              <a:t>PROCESS IN </a:t>
            </a:r>
            <a:r>
              <a:rPr lang="en-ZA" sz="3200" b="1" dirty="0" smtClean="0"/>
              <a:t>KWA-ZULU NATAL</a:t>
            </a:r>
          </a:p>
          <a:p>
            <a:endParaRPr lang="en-US" altLang="en-US" sz="3200" b="1" dirty="0">
              <a:ea typeface="ＭＳ Ｐゴシック" pitchFamily="34" charset="-128"/>
            </a:endParaRPr>
          </a:p>
          <a:p>
            <a:r>
              <a:rPr lang="en-US" altLang="en-US" sz="2400" dirty="0">
                <a:ea typeface="ＭＳ Ｐゴシック" pitchFamily="34" charset="-128"/>
              </a:rPr>
              <a:t>The following structures were put in place to manage the Restructuring process</a:t>
            </a:r>
            <a:r>
              <a:rPr lang="en-US" altLang="en-US" sz="2400" dirty="0" smtClean="0">
                <a:ea typeface="ＭＳ Ｐゴシック" pitchFamily="34" charset="-128"/>
              </a:rPr>
              <a:t>:-</a:t>
            </a:r>
          </a:p>
          <a:p>
            <a:endParaRPr lang="en-US" altLang="en-US" sz="2400" dirty="0">
              <a:ea typeface="ＭＳ Ｐゴシック" pitchFamily="34" charset="-128"/>
            </a:endParaRPr>
          </a:p>
          <a:p>
            <a:pPr marL="171450" indent="-171450">
              <a:buFontTx/>
              <a:buChar char="-"/>
            </a:pPr>
            <a:r>
              <a:rPr lang="en-US" altLang="en-US" sz="2400" b="1" dirty="0">
                <a:ea typeface="ＭＳ Ｐゴシック" pitchFamily="34" charset="-128"/>
              </a:rPr>
              <a:t>Provincial Transformation Committee </a:t>
            </a:r>
            <a:r>
              <a:rPr lang="en-US" altLang="en-US" sz="2400" dirty="0">
                <a:ea typeface="ＭＳ Ｐゴシック" pitchFamily="34" charset="-128"/>
              </a:rPr>
              <a:t>to determine policies, </a:t>
            </a:r>
            <a:r>
              <a:rPr lang="en-US" altLang="en-US" sz="2400" dirty="0" smtClean="0">
                <a:ea typeface="ＭＳ Ｐゴシック" pitchFamily="34" charset="-128"/>
              </a:rPr>
              <a:t> guidelines </a:t>
            </a:r>
            <a:r>
              <a:rPr lang="en-US" altLang="en-US" sz="2400" dirty="0">
                <a:ea typeface="ＭＳ Ｐゴシック" pitchFamily="34" charset="-128"/>
              </a:rPr>
              <a:t>and dispute resolutions.</a:t>
            </a:r>
          </a:p>
          <a:p>
            <a:pPr marL="171450" indent="-171450">
              <a:buFont typeface="Arial" pitchFamily="34" charset="0"/>
              <a:buNone/>
              <a:tabLst>
                <a:tab pos="57150" algn="l"/>
              </a:tabLst>
            </a:pPr>
            <a:r>
              <a:rPr lang="en-US" altLang="en-US" sz="2400" dirty="0">
                <a:ea typeface="ＭＳ Ｐゴシック" pitchFamily="34" charset="-128"/>
              </a:rPr>
              <a:t>	</a:t>
            </a:r>
            <a:r>
              <a:rPr lang="en-US" altLang="en-US" sz="2400" dirty="0" smtClean="0">
                <a:ea typeface="ＭＳ Ｐゴシック" pitchFamily="34" charset="-128"/>
              </a:rPr>
              <a:t> </a:t>
            </a:r>
            <a:r>
              <a:rPr lang="en-US" altLang="en-US" sz="2400" b="1" dirty="0" smtClean="0">
                <a:ea typeface="ＭＳ Ｐゴシック" pitchFamily="34" charset="-128"/>
              </a:rPr>
              <a:t>Membership</a:t>
            </a:r>
            <a:r>
              <a:rPr lang="en-US" altLang="en-US" sz="2400" dirty="0" smtClean="0">
                <a:ea typeface="ＭＳ Ｐゴシック" pitchFamily="34" charset="-128"/>
              </a:rPr>
              <a:t> </a:t>
            </a:r>
            <a:r>
              <a:rPr lang="en-US" altLang="en-US" sz="2400" dirty="0">
                <a:ea typeface="ＭＳ Ｐゴシック" pitchFamily="34" charset="-128"/>
              </a:rPr>
              <a:t>from Sector Departments within </a:t>
            </a:r>
            <a:r>
              <a:rPr lang="en-US" altLang="en-US" sz="2400" dirty="0" err="1">
                <a:ea typeface="ＭＳ Ｐゴシック" pitchFamily="34" charset="-128"/>
              </a:rPr>
              <a:t>Cogta</a:t>
            </a:r>
            <a:r>
              <a:rPr lang="en-US" altLang="en-US" sz="2400" dirty="0">
                <a:ea typeface="ＭＳ Ｐゴシック" pitchFamily="34" charset="-128"/>
              </a:rPr>
              <a:t>, Provincial Treasury, Traditional Affairs, </a:t>
            </a:r>
            <a:r>
              <a:rPr lang="en-US" altLang="en-US" sz="2400" dirty="0" err="1">
                <a:ea typeface="ＭＳ Ｐゴシック" pitchFamily="34" charset="-128"/>
              </a:rPr>
              <a:t>Salga</a:t>
            </a:r>
            <a:r>
              <a:rPr lang="en-US" altLang="en-US" sz="2400" dirty="0">
                <a:ea typeface="ＭＳ Ｐゴシック" pitchFamily="34" charset="-128"/>
              </a:rPr>
              <a:t>, </a:t>
            </a:r>
            <a:r>
              <a:rPr lang="en-US" altLang="en-US" sz="2400" dirty="0" smtClean="0">
                <a:ea typeface="ＭＳ Ｐゴシック" pitchFamily="34" charset="-128"/>
              </a:rPr>
              <a:t>Unions</a:t>
            </a:r>
          </a:p>
          <a:p>
            <a:pPr>
              <a:buFont typeface="Arial" pitchFamily="34" charset="0"/>
              <a:buNone/>
              <a:tabLst>
                <a:tab pos="57150" algn="l"/>
              </a:tabLst>
            </a:pPr>
            <a:endParaRPr lang="en-US" altLang="en-US" sz="2400" dirty="0" smtClean="0">
              <a:ea typeface="ＭＳ Ｐゴシック" pitchFamily="34" charset="-128"/>
            </a:endParaRPr>
          </a:p>
        </p:txBody>
      </p:sp>
    </p:spTree>
    <p:extLst>
      <p:ext uri="{BB962C8B-B14F-4D97-AF65-F5344CB8AC3E}">
        <p14:creationId xmlns:p14="http://schemas.microsoft.com/office/powerpoint/2010/main" val="21168414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user\AppData\Local\Temp\Cogta_slid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06680" y="1447800"/>
            <a:ext cx="8808720" cy="4154984"/>
          </a:xfrm>
          <a:prstGeom prst="rect">
            <a:avLst/>
          </a:prstGeom>
        </p:spPr>
        <p:txBody>
          <a:bodyPr wrap="square">
            <a:spAutoFit/>
          </a:bodyPr>
          <a:lstStyle/>
          <a:p>
            <a:pPr marL="285750" indent="-285750">
              <a:buFontTx/>
              <a:buChar char="-"/>
            </a:pPr>
            <a:endParaRPr lang="en-US" altLang="en-US" sz="2400" b="1" dirty="0" smtClean="0">
              <a:ea typeface="ＭＳ Ｐゴシック" pitchFamily="34" charset="-128"/>
            </a:endParaRPr>
          </a:p>
          <a:p>
            <a:pPr marL="285750" indent="-285750">
              <a:buFontTx/>
              <a:buChar char="-"/>
            </a:pPr>
            <a:r>
              <a:rPr lang="en-US" altLang="en-US" sz="2400" b="1" dirty="0" smtClean="0">
                <a:ea typeface="ＭＳ Ｐゴシック" pitchFamily="34" charset="-128"/>
              </a:rPr>
              <a:t>Political </a:t>
            </a:r>
            <a:r>
              <a:rPr lang="en-US" altLang="en-US" sz="2400" b="1" dirty="0">
                <a:ea typeface="ＭＳ Ｐゴシック" pitchFamily="34" charset="-128"/>
              </a:rPr>
              <a:t>Change Management Committees </a:t>
            </a:r>
            <a:r>
              <a:rPr lang="en-US" altLang="en-US" sz="2400" dirty="0">
                <a:ea typeface="ＭＳ Ｐゴシック" pitchFamily="34" charset="-128"/>
              </a:rPr>
              <a:t>to manage the process at local level with the affected municipalities.</a:t>
            </a:r>
          </a:p>
          <a:p>
            <a:pPr marL="285750" indent="-285750">
              <a:buFont typeface="Arial" pitchFamily="34" charset="0"/>
              <a:buNone/>
              <a:tabLst>
                <a:tab pos="914400" algn="l"/>
              </a:tabLst>
            </a:pPr>
            <a:r>
              <a:rPr lang="en-US" altLang="en-US" sz="2400" b="1" dirty="0">
                <a:ea typeface="ＭＳ Ｐゴシック" pitchFamily="34" charset="-128"/>
              </a:rPr>
              <a:t>   </a:t>
            </a:r>
            <a:r>
              <a:rPr lang="en-US" altLang="en-US" sz="2400" b="1" dirty="0" smtClean="0">
                <a:ea typeface="ＭＳ Ｐゴシック" pitchFamily="34" charset="-128"/>
              </a:rPr>
              <a:t> </a:t>
            </a:r>
            <a:r>
              <a:rPr lang="en-US" altLang="en-US" sz="2400" b="1" dirty="0">
                <a:ea typeface="ＭＳ Ｐゴシック" pitchFamily="34" charset="-128"/>
              </a:rPr>
              <a:t>Membership: </a:t>
            </a:r>
            <a:r>
              <a:rPr lang="en-US" altLang="en-US" sz="2400" dirty="0">
                <a:ea typeface="ＭＳ Ｐゴシック" pitchFamily="34" charset="-128"/>
              </a:rPr>
              <a:t>District Mayor (Chair), Mayors, Speakers, </a:t>
            </a:r>
            <a:r>
              <a:rPr lang="en-US" altLang="en-US" sz="2400" dirty="0" err="1">
                <a:ea typeface="ＭＳ Ｐゴシック" pitchFamily="34" charset="-128"/>
              </a:rPr>
              <a:t>Exco</a:t>
            </a:r>
            <a:r>
              <a:rPr lang="en-US" altLang="en-US" sz="2400" dirty="0">
                <a:ea typeface="ＭＳ Ｐゴシック" pitchFamily="34" charset="-128"/>
              </a:rPr>
              <a:t> members, </a:t>
            </a:r>
            <a:r>
              <a:rPr lang="en-US" altLang="en-US" sz="2400" dirty="0" err="1">
                <a:ea typeface="ＭＳ Ｐゴシック" pitchFamily="34" charset="-128"/>
              </a:rPr>
              <a:t>Amakhosi</a:t>
            </a:r>
            <a:r>
              <a:rPr lang="en-US" altLang="en-US" sz="2400" dirty="0">
                <a:ea typeface="ＭＳ Ｐゴシック" pitchFamily="34" charset="-128"/>
              </a:rPr>
              <a:t> from the affected municipalities</a:t>
            </a:r>
            <a:r>
              <a:rPr lang="en-US" altLang="en-US" sz="2400" dirty="0" smtClean="0">
                <a:ea typeface="ＭＳ Ｐゴシック" pitchFamily="34" charset="-128"/>
              </a:rPr>
              <a:t>.</a:t>
            </a:r>
          </a:p>
          <a:p>
            <a:pPr marL="285750" indent="-285750">
              <a:buFont typeface="Arial" pitchFamily="34" charset="0"/>
              <a:buNone/>
              <a:tabLst>
                <a:tab pos="914400" algn="l"/>
              </a:tabLst>
            </a:pPr>
            <a:endParaRPr lang="en-US" altLang="en-US" sz="2400" dirty="0">
              <a:ea typeface="ＭＳ Ｐゴシック" pitchFamily="34" charset="-128"/>
            </a:endParaRPr>
          </a:p>
          <a:p>
            <a:pPr marL="285750" indent="-285750">
              <a:buFontTx/>
              <a:buChar char="-"/>
            </a:pPr>
            <a:r>
              <a:rPr lang="en-US" altLang="en-US" sz="2400" b="1" dirty="0">
                <a:ea typeface="ＭＳ Ｐゴシック" pitchFamily="34" charset="-128"/>
              </a:rPr>
              <a:t>Technical Change Management Committees </a:t>
            </a:r>
            <a:r>
              <a:rPr lang="en-US" altLang="en-US" sz="2400" dirty="0">
                <a:ea typeface="ＭＳ Ｐゴシック" pitchFamily="34" charset="-128"/>
              </a:rPr>
              <a:t>to provide technical and administrative reports on all aspects of the restructuring process to the Political CMC’s.</a:t>
            </a:r>
          </a:p>
          <a:p>
            <a:pPr marL="285750" indent="-285750">
              <a:buFontTx/>
              <a:buChar char="-"/>
            </a:pPr>
            <a:r>
              <a:rPr lang="en-US" altLang="en-US" sz="2400" b="1" dirty="0">
                <a:ea typeface="ＭＳ Ｐゴシック" pitchFamily="34" charset="-128"/>
              </a:rPr>
              <a:t>Membership: </a:t>
            </a:r>
            <a:r>
              <a:rPr lang="en-US" altLang="en-US" sz="2400" dirty="0">
                <a:ea typeface="ＭＳ Ｐゴシック" pitchFamily="34" charset="-128"/>
              </a:rPr>
              <a:t>District Municipal Manager (Chair), </a:t>
            </a:r>
            <a:r>
              <a:rPr lang="en-US" altLang="en-US" sz="2400" dirty="0" err="1">
                <a:ea typeface="ＭＳ Ｐゴシック" pitchFamily="34" charset="-128"/>
              </a:rPr>
              <a:t>MMs</a:t>
            </a:r>
            <a:r>
              <a:rPr lang="en-US" altLang="en-US" sz="2400" dirty="0">
                <a:ea typeface="ＭＳ Ｐゴシック" pitchFamily="34" charset="-128"/>
              </a:rPr>
              <a:t>, </a:t>
            </a:r>
            <a:r>
              <a:rPr lang="en-US" altLang="en-US" sz="2400" dirty="0" err="1">
                <a:ea typeface="ＭＳ Ｐゴシック" pitchFamily="34" charset="-128"/>
              </a:rPr>
              <a:t>HODs</a:t>
            </a:r>
            <a:r>
              <a:rPr lang="en-US" altLang="en-US" sz="2400" dirty="0">
                <a:ea typeface="ＭＳ Ｐゴシック" pitchFamily="34" charset="-128"/>
              </a:rPr>
              <a:t>, Union Reps from affected municipalities</a:t>
            </a:r>
            <a:r>
              <a:rPr lang="en-US" altLang="en-US" sz="2400" dirty="0" smtClean="0">
                <a:ea typeface="ＭＳ Ｐゴシック" pitchFamily="34" charset="-128"/>
              </a:rPr>
              <a:t>.</a:t>
            </a:r>
            <a:endParaRPr lang="en-US" altLang="en-US" sz="2400" dirty="0">
              <a:ea typeface="ＭＳ Ｐゴシック" pitchFamily="34" charset="-128"/>
            </a:endParaRPr>
          </a:p>
        </p:txBody>
      </p:sp>
    </p:spTree>
    <p:extLst>
      <p:ext uri="{BB962C8B-B14F-4D97-AF65-F5344CB8AC3E}">
        <p14:creationId xmlns:p14="http://schemas.microsoft.com/office/powerpoint/2010/main" val="8803585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user\AppData\Local\Temp\Cogta_slid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06680" y="1447800"/>
            <a:ext cx="8808720" cy="5893921"/>
          </a:xfrm>
          <a:prstGeom prst="rect">
            <a:avLst/>
          </a:prstGeom>
        </p:spPr>
        <p:txBody>
          <a:bodyPr wrap="square">
            <a:spAutoFit/>
          </a:bodyPr>
          <a:lstStyle/>
          <a:p>
            <a:pPr marL="0" lvl="1" indent="0" algn="ctr">
              <a:buNone/>
            </a:pPr>
            <a:r>
              <a:rPr lang="en-ZA" sz="3200" b="1" dirty="0"/>
              <a:t>NEED TO CONSIDER ADDITIONAL FUNDING</a:t>
            </a:r>
            <a:r>
              <a:rPr lang="en-US" sz="2000" dirty="0"/>
              <a:t/>
            </a:r>
            <a:br>
              <a:rPr lang="en-US" sz="2000" dirty="0"/>
            </a:br>
            <a:endParaRPr lang="en-ZA" altLang="en-US" sz="2000" dirty="0">
              <a:ea typeface="ＭＳ Ｐゴシック" pitchFamily="34" charset="-128"/>
            </a:endParaRPr>
          </a:p>
          <a:p>
            <a:pPr marL="342900" lvl="1" indent="-342900">
              <a:buFont typeface="Arial" pitchFamily="34" charset="0"/>
              <a:buChar char="•"/>
            </a:pPr>
            <a:r>
              <a:rPr lang="en-ZA" altLang="en-US" sz="2800" dirty="0">
                <a:ea typeface="ＭＳ Ｐゴシック" pitchFamily="34" charset="-128"/>
              </a:rPr>
              <a:t>The Municipal Demarcation Transition Grant is only allocated to those major re-demarcations that were already approved when the Budget was tabled.</a:t>
            </a:r>
          </a:p>
          <a:p>
            <a:pPr marL="342900" lvl="1" indent="-342900">
              <a:buFont typeface="Arial" pitchFamily="34" charset="0"/>
              <a:buChar char="•"/>
            </a:pPr>
            <a:r>
              <a:rPr lang="en-ZA" altLang="en-US" sz="2800" dirty="0">
                <a:ea typeface="ＭＳ Ｐゴシック" pitchFamily="34" charset="-128"/>
              </a:rPr>
              <a:t>At the time the grant was allocated there was no detailed analysis on which to base the allocations. As detailed work has now been done on the mergers underway it is possible to give more accurate estimates of the costs involved. Allocations for the newly re-demarcated areas as well as the current re-demarcations should be considered in the present financial year.</a:t>
            </a:r>
          </a:p>
          <a:p>
            <a:pPr>
              <a:lnSpc>
                <a:spcPts val="2700"/>
              </a:lnSpc>
            </a:pPr>
            <a:endParaRPr lang="en-US" sz="3200" dirty="0" smtClean="0"/>
          </a:p>
          <a:p>
            <a:pPr>
              <a:lnSpc>
                <a:spcPts val="2700"/>
              </a:lnSpc>
            </a:pPr>
            <a:endParaRPr lang="en-US" sz="3200" dirty="0"/>
          </a:p>
        </p:txBody>
      </p:sp>
    </p:spTree>
    <p:extLst>
      <p:ext uri="{BB962C8B-B14F-4D97-AF65-F5344CB8AC3E}">
        <p14:creationId xmlns:p14="http://schemas.microsoft.com/office/powerpoint/2010/main" val="38978768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1129</TotalTime>
  <Words>1011</Words>
  <Application>Microsoft Office PowerPoint</Application>
  <PresentationFormat>On-screen Show (4:3)</PresentationFormat>
  <Paragraphs>142</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ＭＳ Ｐゴシック</vt:lpstr>
      <vt:lpstr>Arial</vt:lpstr>
      <vt:lpstr>Calibri</vt:lpstr>
      <vt:lpstr>ヒラギノ角ゴ Pro W3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Jabulile  Monnakgotla</cp:lastModifiedBy>
  <cp:revision>126</cp:revision>
  <dcterms:created xsi:type="dcterms:W3CDTF">2014-07-29T12:16:04Z</dcterms:created>
  <dcterms:modified xsi:type="dcterms:W3CDTF">2015-05-28T09:32:42Z</dcterms:modified>
</cp:coreProperties>
</file>