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1" r:id="rId2"/>
    <p:sldId id="285" r:id="rId3"/>
    <p:sldId id="287" r:id="rId4"/>
    <p:sldId id="293" r:id="rId5"/>
    <p:sldId id="294" r:id="rId6"/>
    <p:sldId id="291" r:id="rId7"/>
    <p:sldId id="288" r:id="rId8"/>
    <p:sldId id="290" r:id="rId9"/>
    <p:sldId id="289" r:id="rId10"/>
    <p:sldId id="295" r:id="rId11"/>
    <p:sldId id="292" r:id="rId12"/>
    <p:sldId id="286" r:id="rId13"/>
    <p:sldId id="279" r:id="rId1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na" initials="" lastIdx="4" clrIdx="0"/>
  <p:cmAuthor id="1" name="Bongani" initials="" lastIdx="5" clrIdx="1"/>
  <p:cmAuthor id="2" name="Ramos Mabugu" initials="RM" lastIdx="6" clrIdx="2">
    <p:extLst>
      <p:ext uri="{19B8F6BF-5375-455C-9EA6-DF929625EA0E}">
        <p15:presenceInfo xmlns:p15="http://schemas.microsoft.com/office/powerpoint/2012/main" userId="S-1-5-21-1960408961-796845957-839522115-31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B199"/>
    <a:srgbClr val="366C5B"/>
    <a:srgbClr val="53B582"/>
    <a:srgbClr val="3F9367"/>
    <a:srgbClr val="FF0000"/>
    <a:srgbClr val="66FF99"/>
    <a:srgbClr val="99FF99"/>
    <a:srgbClr val="C25552"/>
    <a:srgbClr val="4AAC79"/>
    <a:srgbClr val="3B71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73609" autoAdjust="0"/>
  </p:normalViewPr>
  <p:slideViewPr>
    <p:cSldViewPr>
      <p:cViewPr varScale="1">
        <p:scale>
          <a:sx n="65" d="100"/>
          <a:sy n="65" d="100"/>
        </p:scale>
        <p:origin x="140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06BEFFA2-CC14-4FDE-A445-50A6B94DBAB3}" type="datetimeFigureOut">
              <a:rPr lang="en-ZA"/>
              <a:pPr>
                <a:defRPr/>
              </a:pPr>
              <a:t>2015/05/19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16B8D383-57A9-4777-A67E-11AD701ABB2F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71985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84B5B533-3D88-4860-9C61-8F3E6D3ABFC6}" type="datetimeFigureOut">
              <a:rPr lang="en-ZA"/>
              <a:pPr>
                <a:defRPr/>
              </a:pPr>
              <a:t>2015/05/19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2E72BF19-97AF-455C-BABB-E3608C95AFAC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17269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A527B6-3C9F-4946-935C-7864660A66DE}" type="slidenum">
              <a:rPr lang="en-ZA" smtClean="0"/>
              <a:pPr/>
              <a:t>1</a:t>
            </a:fld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608670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72BF19-97AF-455C-BABB-E3608C95AFAC}" type="slidenum">
              <a:rPr lang="en-ZA" smtClean="0"/>
              <a:pPr>
                <a:defRPr/>
              </a:pPr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24474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72BF19-97AF-455C-BABB-E3608C95AFAC}" type="slidenum">
              <a:rPr lang="en-ZA" smtClean="0"/>
              <a:pPr>
                <a:defRPr/>
              </a:pPr>
              <a:t>11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51776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/>
          <p:cNvSpPr/>
          <p:nvPr userDrawn="1"/>
        </p:nvSpPr>
        <p:spPr>
          <a:xfrm>
            <a:off x="179388" y="188913"/>
            <a:ext cx="8785225" cy="6480175"/>
          </a:xfrm>
          <a:prstGeom prst="roundRect">
            <a:avLst>
              <a:gd name="adj" fmla="val 5506"/>
            </a:avLst>
          </a:prstGeom>
          <a:noFill/>
          <a:ln>
            <a:solidFill>
              <a:srgbClr val="3B71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 dirty="0"/>
          </a:p>
        </p:txBody>
      </p:sp>
      <p:pic>
        <p:nvPicPr>
          <p:cNvPr id="5" name="Picture 2" descr="C:\Users\Marina\Pictures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4400" y="500063"/>
            <a:ext cx="2197100" cy="199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13"/>
          <p:cNvCxnSpPr/>
          <p:nvPr userDrawn="1"/>
        </p:nvCxnSpPr>
        <p:spPr>
          <a:xfrm>
            <a:off x="323850" y="4868863"/>
            <a:ext cx="8496300" cy="0"/>
          </a:xfrm>
          <a:prstGeom prst="line">
            <a:avLst/>
          </a:prstGeom>
          <a:ln w="25400">
            <a:solidFill>
              <a:srgbClr val="3B71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1758057"/>
          </a:xfrm>
        </p:spPr>
        <p:txBody>
          <a:bodyPr/>
          <a:lstStyle>
            <a:lvl1pPr>
              <a:defRPr b="0" cap="small" baseline="0">
                <a:solidFill>
                  <a:srgbClr val="366C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60776"/>
            <a:ext cx="6400800" cy="1104528"/>
          </a:xfrm>
        </p:spPr>
        <p:txBody>
          <a:bodyPr/>
          <a:lstStyle>
            <a:lvl1pPr marL="0" indent="0" algn="ctr">
              <a:buNone/>
              <a:defRPr cap="small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ZA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32525"/>
            <a:ext cx="2133600" cy="365125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37288"/>
            <a:ext cx="2133600" cy="365125"/>
          </a:xfrm>
        </p:spPr>
        <p:txBody>
          <a:bodyPr/>
          <a:lstStyle>
            <a:lvl1pPr>
              <a:defRPr>
                <a:solidFill>
                  <a:srgbClr val="3B715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F5038123-8B37-436F-8CA4-4033D15F1413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37288"/>
            <a:ext cx="2895600" cy="365125"/>
          </a:xfrm>
        </p:spPr>
        <p:txBody>
          <a:bodyPr/>
          <a:lstStyle>
            <a:lvl1pPr>
              <a:defRPr i="1">
                <a:solidFill>
                  <a:srgbClr val="3B71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algn="ctr">
              <a:defRPr/>
            </a:pPr>
            <a:r>
              <a:rPr lang="en-ZA" dirty="0" smtClean="0"/>
              <a:t>Research Lekgotla, 15-16 January 2013</a:t>
            </a:r>
            <a:endParaRPr lang="en-Z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rina\Pictures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5732463"/>
            <a:ext cx="10318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6"/>
          <p:cNvSpPr/>
          <p:nvPr userDrawn="1"/>
        </p:nvSpPr>
        <p:spPr>
          <a:xfrm>
            <a:off x="179388" y="188913"/>
            <a:ext cx="8785225" cy="6480175"/>
          </a:xfrm>
          <a:prstGeom prst="roundRect">
            <a:avLst>
              <a:gd name="adj" fmla="val 5506"/>
            </a:avLst>
          </a:prstGeom>
          <a:noFill/>
          <a:ln>
            <a:solidFill>
              <a:srgbClr val="3B71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 dirty="0"/>
          </a:p>
        </p:txBody>
      </p:sp>
      <p:cxnSp>
        <p:nvCxnSpPr>
          <p:cNvPr id="6" name="Straight Connector 7"/>
          <p:cNvCxnSpPr/>
          <p:nvPr userDrawn="1"/>
        </p:nvCxnSpPr>
        <p:spPr>
          <a:xfrm>
            <a:off x="323850" y="1484313"/>
            <a:ext cx="8496300" cy="0"/>
          </a:xfrm>
          <a:prstGeom prst="line">
            <a:avLst/>
          </a:prstGeom>
          <a:ln w="25400">
            <a:solidFill>
              <a:srgbClr val="3B71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cap="small" baseline="0">
                <a:solidFill>
                  <a:srgbClr val="3B71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37288"/>
            <a:ext cx="2133600" cy="365125"/>
          </a:xfrm>
        </p:spPr>
        <p:txBody>
          <a:bodyPr/>
          <a:lstStyle>
            <a:lvl1pPr>
              <a:defRPr>
                <a:solidFill>
                  <a:srgbClr val="3B7150"/>
                </a:solidFill>
              </a:defRPr>
            </a:lvl1pPr>
          </a:lstStyle>
          <a:p>
            <a:pPr>
              <a:defRPr/>
            </a:pPr>
            <a:fld id="{F1102E04-C8CA-4535-B9A8-E00E6E7F450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3728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i="1">
                <a:solidFill>
                  <a:srgbClr val="3B71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algn="ctr">
              <a:defRPr/>
            </a:pPr>
            <a:r>
              <a:rPr lang="en-ZA" dirty="0" smtClean="0"/>
              <a:t>Research Lekgotla, 15-16 January 2013</a:t>
            </a:r>
            <a:endParaRPr lang="en-Z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6"/>
          <p:cNvSpPr/>
          <p:nvPr userDrawn="1"/>
        </p:nvSpPr>
        <p:spPr>
          <a:xfrm>
            <a:off x="179388" y="188913"/>
            <a:ext cx="8785225" cy="6480175"/>
          </a:xfrm>
          <a:prstGeom prst="roundRect">
            <a:avLst>
              <a:gd name="adj" fmla="val 5506"/>
            </a:avLst>
          </a:prstGeom>
          <a:noFill/>
          <a:ln>
            <a:solidFill>
              <a:srgbClr val="3B71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 dirty="0"/>
          </a:p>
        </p:txBody>
      </p:sp>
      <p:pic>
        <p:nvPicPr>
          <p:cNvPr id="5" name="Picture 2" descr="C:\Users\Marina\Pictures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4400" y="500063"/>
            <a:ext cx="2197100" cy="199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140968"/>
            <a:ext cx="7772400" cy="1152128"/>
          </a:xfrm>
        </p:spPr>
        <p:txBody>
          <a:bodyPr anchor="b">
            <a:normAutofit/>
          </a:bodyPr>
          <a:lstStyle>
            <a:lvl1pPr marL="0" indent="0" algn="ctr">
              <a:buNone/>
              <a:defRPr sz="3600" cap="small" baseline="0">
                <a:solidFill>
                  <a:srgbClr val="3B71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5F84B9C5-5F88-47F1-8C4A-E6B15934C5D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0932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 i="1">
                <a:solidFill>
                  <a:srgbClr val="3B71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ctr">
              <a:defRPr/>
            </a:pPr>
            <a:r>
              <a:rPr lang="en-ZA" dirty="0" smtClean="0"/>
              <a:t>Research Lekgotla, 15-16 January 2013</a:t>
            </a:r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 cap="small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708920"/>
            <a:ext cx="8280400" cy="1757362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sz="3200" dirty="0" smtClean="0"/>
              <a:t>2014/15 Fourth Quarter Results</a:t>
            </a:r>
            <a:endParaRPr lang="en-ZA" sz="3200" dirty="0" smtClean="0"/>
          </a:p>
        </p:txBody>
      </p:sp>
      <p:sp>
        <p:nvSpPr>
          <p:cNvPr id="8195" name="Subtitle 2"/>
          <p:cNvSpPr txBox="1">
            <a:spLocks/>
          </p:cNvSpPr>
          <p:nvPr/>
        </p:nvSpPr>
        <p:spPr bwMode="auto">
          <a:xfrm>
            <a:off x="1524000" y="5084763"/>
            <a:ext cx="6400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Z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Standing Committee on Finance</a:t>
            </a:r>
            <a:endParaRPr lang="en-Z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Other Work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Forum </a:t>
            </a:r>
            <a:r>
              <a:rPr lang="en-ZA" dirty="0"/>
              <a:t>for Institutions Supporting </a:t>
            </a:r>
            <a:r>
              <a:rPr lang="en-ZA" dirty="0" smtClean="0"/>
              <a:t>Democracy</a:t>
            </a:r>
          </a:p>
          <a:p>
            <a:r>
              <a:rPr lang="en-ZA" dirty="0" smtClean="0"/>
              <a:t>Presidential Remuneration Review </a:t>
            </a:r>
            <a:r>
              <a:rPr lang="en-ZA" dirty="0" smtClean="0"/>
              <a:t>Commission</a:t>
            </a:r>
          </a:p>
          <a:p>
            <a:r>
              <a:rPr lang="en-ZA" dirty="0" smtClean="0"/>
              <a:t>Heads of Entities falling under Minister of Finance</a:t>
            </a:r>
            <a:endParaRPr lang="en-ZA" dirty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10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ZA" smtClean="0"/>
              <a:t>Research Lekgotla, 15-16 January 2013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65812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smtClean="0"/>
              <a:t>4</a:t>
            </a:r>
            <a:r>
              <a:rPr lang="en-ZA" baseline="30000" dirty="0" smtClean="0"/>
              <a:t>th</a:t>
            </a:r>
            <a:r>
              <a:rPr lang="en-ZA" dirty="0" smtClean="0"/>
              <a:t> Quarter Financial Performance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11</a:t>
            </a:fld>
            <a:endParaRPr lang="en-ZA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726"/>
              </p:ext>
            </p:extLst>
          </p:nvPr>
        </p:nvGraphicFramePr>
        <p:xfrm>
          <a:off x="683568" y="1694339"/>
          <a:ext cx="8003231" cy="4282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8965"/>
                <a:gridCol w="1569986"/>
                <a:gridCol w="1162953"/>
                <a:gridCol w="1078374"/>
                <a:gridCol w="1162953"/>
              </a:tblGrid>
              <a:tr h="571500">
                <a:tc>
                  <a:txBody>
                    <a:bodyPr/>
                    <a:lstStyle/>
                    <a:p>
                      <a:pPr algn="l" fontAlgn="b"/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effectLst/>
                        </a:rPr>
                        <a:t>Annual Budget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effectLst/>
                        </a:rPr>
                        <a:t>4th Quarter Budget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effectLst/>
                        </a:rPr>
                        <a:t>4th Quarter Actuals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effectLst/>
                        </a:rPr>
                        <a:t>Variance for 4th Quarter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Revenue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      44 488 000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8 488 000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9 358 499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  </a:t>
                      </a:r>
                      <a:r>
                        <a:rPr lang="en-ZA" sz="1400" u="none" strike="noStrike" dirty="0" smtClean="0">
                          <a:effectLst/>
                        </a:rPr>
                        <a:t>(870 499)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effectLst/>
                        </a:rPr>
                        <a:t>Total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effectLst/>
                        </a:rPr>
                        <a:t>         44 488 000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effectLst/>
                        </a:rPr>
                        <a:t>   8 488 000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>
                          <a:effectLst/>
                        </a:rPr>
                        <a:t> 9 358 499 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effectLst/>
                        </a:rPr>
                        <a:t>     </a:t>
                      </a:r>
                      <a:r>
                        <a:rPr lang="en-ZA" sz="1400" b="1" u="none" strike="noStrike" dirty="0" smtClean="0">
                          <a:effectLst/>
                        </a:rPr>
                        <a:t>(870 </a:t>
                      </a:r>
                      <a:r>
                        <a:rPr lang="en-ZA" sz="1400" b="1" u="none" strike="noStrike" dirty="0">
                          <a:effectLst/>
                        </a:rPr>
                        <a:t>499 </a:t>
                      </a:r>
                      <a:r>
                        <a:rPr lang="en-ZA" sz="1400" b="1" u="none" strike="noStrike" dirty="0" smtClean="0">
                          <a:effectLst/>
                        </a:rPr>
                        <a:t>)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6438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sng" strike="noStrike" dirty="0">
                          <a:effectLst/>
                        </a:rPr>
                        <a:t>Expenses:</a:t>
                      </a:r>
                      <a:endParaRPr lang="en-ZA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Employee Cost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  21 646 836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5 611 709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6 156 991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  </a:t>
                      </a:r>
                      <a:r>
                        <a:rPr lang="en-ZA" sz="1400" u="none" strike="noStrike" dirty="0" smtClean="0">
                          <a:effectLst/>
                        </a:rPr>
                        <a:t>(545 282)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Building and Premises Cost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     2 223 150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   455 787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  382 529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      73 259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Proffessional Cost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     7 894 451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873 613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  849 638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      23 975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Other Operating Expenditure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  12 299 817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1 436 891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1 328 180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   108 711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Capital Expenditure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        423 747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110 000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72 985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      37 015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>
                          <a:effectLst/>
                        </a:rPr>
                        <a:t>Total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>
                          <a:effectLst/>
                        </a:rPr>
                        <a:t>         44 488 000 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>
                          <a:effectLst/>
                        </a:rPr>
                        <a:t>   8 488 000 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>
                          <a:effectLst/>
                        </a:rPr>
                        <a:t> 8 790 322 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effectLst/>
                        </a:rPr>
                        <a:t>     </a:t>
                      </a:r>
                      <a:r>
                        <a:rPr lang="en-ZA" sz="1400" b="1" u="none" strike="noStrike" dirty="0" smtClean="0">
                          <a:effectLst/>
                        </a:rPr>
                        <a:t>(339 </a:t>
                      </a:r>
                      <a:r>
                        <a:rPr lang="en-ZA" sz="1400" b="1" u="none" strike="noStrike" dirty="0">
                          <a:effectLst/>
                        </a:rPr>
                        <a:t>336 </a:t>
                      </a:r>
                      <a:r>
                        <a:rPr lang="en-ZA" sz="1400" b="1" u="none" strike="noStrike" dirty="0" smtClean="0">
                          <a:effectLst/>
                        </a:rPr>
                        <a:t>)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>
                          <a:effectLst/>
                        </a:rPr>
                        <a:t>Surplus/(Deficit)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>
                          <a:effectLst/>
                        </a:rPr>
                        <a:t> 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>
                          <a:effectLst/>
                        </a:rPr>
                        <a:t> 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effectLst/>
                        </a:rPr>
                        <a:t>     568 177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 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40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Commentary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12</a:t>
            </a:fld>
            <a:endParaRPr lang="en-Z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800" dirty="0"/>
              <a:t>Additional funding of </a:t>
            </a:r>
            <a:r>
              <a:rPr lang="en-ZA" sz="2800" dirty="0" smtClean="0"/>
              <a:t>800 thousand </a:t>
            </a:r>
            <a:r>
              <a:rPr lang="en-ZA" sz="2800" dirty="0" err="1" smtClean="0"/>
              <a:t>rands</a:t>
            </a:r>
            <a:r>
              <a:rPr lang="en-ZA" sz="2800" dirty="0" smtClean="0"/>
              <a:t> </a:t>
            </a:r>
            <a:r>
              <a:rPr lang="en-ZA" sz="2800" dirty="0"/>
              <a:t>received to aid with replacing obsolete assets</a:t>
            </a:r>
          </a:p>
          <a:p>
            <a:r>
              <a:rPr lang="en-ZA" sz="2800" dirty="0"/>
              <a:t>Temporary staff costs incurred during the period for employee on extended sick leave, and recruitment costs for vacant position during the financial year.</a:t>
            </a:r>
          </a:p>
          <a:p>
            <a:r>
              <a:rPr lang="en-ZA" sz="2800" dirty="0"/>
              <a:t>Cost containment measures implemented in cleaning and repairs and maintenance costs</a:t>
            </a:r>
          </a:p>
          <a:p>
            <a:r>
              <a:rPr lang="en-ZA" sz="2800" dirty="0"/>
              <a:t>Cost containment measures implemented in printing and stationery and travel expenses during the quarter.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4106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ZA" sz="7100" dirty="0" smtClean="0"/>
          </a:p>
          <a:p>
            <a:r>
              <a:rPr lang="en-ZA" dirty="0" smtClean="0"/>
              <a:t>THANK YOU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39410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pPr algn="ctr"/>
            <a:r>
              <a:rPr lang="en-ZA" dirty="0" smtClean="0"/>
              <a:t>Introduction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2</a:t>
            </a:fld>
            <a:endParaRPr lang="en-ZA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The Commission in adherence to the Public Finance Management Act has  submitted the following fourth quarterly results to the National Treasury.</a:t>
            </a:r>
          </a:p>
          <a:p>
            <a:r>
              <a:rPr lang="en-ZA" dirty="0" smtClean="0"/>
              <a:t>Sufficient governance and internal control measures are in place to ensure the Commission’s mandate is carried out in an effective and efficient manner.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0722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ZA" dirty="0" smtClean="0"/>
              <a:t>4</a:t>
            </a:r>
            <a:r>
              <a:rPr lang="en-ZA" baseline="30000" dirty="0" smtClean="0"/>
              <a:t>th</a:t>
            </a:r>
            <a:r>
              <a:rPr lang="en-ZA" dirty="0" smtClean="0"/>
              <a:t> Quarter Performance information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3</a:t>
            </a:fld>
            <a:endParaRPr lang="en-Z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9251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ZA" sz="2400" dirty="0"/>
              <a:t>The Commission undertook the following in terms of its mandate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sz="2400" u="sng" dirty="0"/>
              <a:t>Parliament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ZA" dirty="0" smtClean="0"/>
              <a:t>Submission on the 2015 </a:t>
            </a:r>
            <a:r>
              <a:rPr lang="en-ZA" dirty="0" smtClean="0"/>
              <a:t>Division </a:t>
            </a:r>
            <a:r>
              <a:rPr lang="en-ZA" dirty="0"/>
              <a:t>of </a:t>
            </a:r>
            <a:r>
              <a:rPr lang="en-ZA" dirty="0" smtClean="0"/>
              <a:t>Revenue of Revenue </a:t>
            </a:r>
            <a:r>
              <a:rPr lang="en-ZA" dirty="0" smtClean="0"/>
              <a:t>Bill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ZA" sz="1800" dirty="0" smtClean="0"/>
              <a:t>Standing Committee on Appropriations and Select Committee on Appropriations</a:t>
            </a:r>
            <a:endParaRPr lang="en-ZA" sz="18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ZA" dirty="0" smtClean="0"/>
              <a:t>Submission on the2015 </a:t>
            </a:r>
            <a:r>
              <a:rPr lang="en-ZA" dirty="0" smtClean="0"/>
              <a:t>Fiscal Frameworks and Revenue </a:t>
            </a:r>
            <a:r>
              <a:rPr lang="en-ZA" dirty="0" smtClean="0"/>
              <a:t>Proposals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ZA" sz="1800" dirty="0" smtClean="0"/>
              <a:t>Standing and Select Committees on Finance</a:t>
            </a:r>
            <a:endParaRPr lang="en-ZA" sz="18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ZA" dirty="0" smtClean="0"/>
              <a:t>Submission on the 2015 </a:t>
            </a:r>
            <a:r>
              <a:rPr lang="en-ZA" dirty="0" smtClean="0"/>
              <a:t>Appropriations </a:t>
            </a:r>
            <a:r>
              <a:rPr lang="en-ZA" dirty="0" smtClean="0"/>
              <a:t>Bill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ZA" dirty="0" smtClean="0"/>
              <a:t>Standing Committee on Appropriations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0313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Performance Cont..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088"/>
          </a:xfrm>
        </p:spPr>
        <p:txBody>
          <a:bodyPr/>
          <a:lstStyle/>
          <a:p>
            <a:r>
              <a:rPr lang="en-ZA" dirty="0" smtClean="0"/>
              <a:t>Parliamentary Requests</a:t>
            </a:r>
            <a:r>
              <a:rPr lang="en-ZA" dirty="0" smtClean="0">
                <a:solidFill>
                  <a:srgbClr val="000000"/>
                </a:solidFill>
              </a:rPr>
              <a:t>:</a:t>
            </a:r>
            <a:endParaRPr lang="en-ZA" dirty="0" smtClean="0"/>
          </a:p>
          <a:p>
            <a:pPr lvl="1"/>
            <a:r>
              <a:rPr lang="en-ZA" dirty="0" smtClean="0"/>
              <a:t>Portfolio Committee on Higher Education and Training</a:t>
            </a:r>
          </a:p>
          <a:p>
            <a:pPr lvl="2"/>
            <a:r>
              <a:rPr lang="en-ZA" dirty="0" smtClean="0"/>
              <a:t>DHET Strategic Plan, APP, Budget and Audit Outcomes</a:t>
            </a:r>
          </a:p>
          <a:p>
            <a:pPr lvl="1"/>
            <a:r>
              <a:rPr lang="en-ZA" dirty="0" smtClean="0"/>
              <a:t>Portfolio Committee on Agriculture, Forestry and Fisheries </a:t>
            </a:r>
          </a:p>
          <a:p>
            <a:pPr lvl="2"/>
            <a:r>
              <a:rPr lang="en-ZA" dirty="0" smtClean="0"/>
              <a:t>DAFF Strategic Plan, APP, Budget and Audit Outcomes</a:t>
            </a:r>
          </a:p>
          <a:p>
            <a:pPr lvl="1"/>
            <a:r>
              <a:rPr lang="en-ZA" dirty="0" smtClean="0"/>
              <a:t>Portfolio Committee on Economic Development </a:t>
            </a:r>
          </a:p>
          <a:p>
            <a:pPr lvl="2"/>
            <a:r>
              <a:rPr lang="en-ZA" dirty="0" smtClean="0"/>
              <a:t>DED  </a:t>
            </a:r>
            <a:r>
              <a:rPr lang="en-ZA" dirty="0"/>
              <a:t>Strategic Plan, APP, Budget and Audit Outcomes</a:t>
            </a:r>
          </a:p>
          <a:p>
            <a:pPr lvl="1"/>
            <a:endParaRPr lang="en-ZA" dirty="0" smtClean="0"/>
          </a:p>
          <a:p>
            <a:pPr lvl="1"/>
            <a:endParaRPr lang="en-ZA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17831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Performance </a:t>
            </a:r>
            <a:r>
              <a:rPr lang="en-ZA" dirty="0" err="1" smtClean="0"/>
              <a:t>Cont</a:t>
            </a:r>
            <a:r>
              <a:rPr lang="en-ZA" dirty="0" smtClean="0"/>
              <a:t>…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3211"/>
            <a:ext cx="8229600" cy="48340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ZA" sz="2800" u="sng" dirty="0"/>
              <a:t>Other Organs of State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ZA" sz="2400" i="1" dirty="0"/>
              <a:t>Department of Health Task Team (Ministerial Task team on health data advisory</a:t>
            </a:r>
            <a:r>
              <a:rPr lang="en-ZA" sz="2400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ZA" sz="2400" i="1" dirty="0"/>
              <a:t>Municipal Demarcation Board Task Team </a:t>
            </a:r>
            <a:r>
              <a:rPr lang="en-ZA" sz="2400" dirty="0"/>
              <a:t>(Ongoing work on municipal viability and demarcation)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ZA" sz="2400" i="1" dirty="0"/>
              <a:t>National Treasury Task </a:t>
            </a:r>
            <a:r>
              <a:rPr lang="en-ZA" sz="2400" dirty="0"/>
              <a:t>(Reference Group on the review of the Local Government </a:t>
            </a:r>
            <a:r>
              <a:rPr lang="en-ZA" sz="2400" dirty="0" smtClean="0"/>
              <a:t>Conditional </a:t>
            </a:r>
            <a:r>
              <a:rPr lang="en-ZA" sz="2400" dirty="0" smtClean="0"/>
              <a:t>Grants)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ZA" sz="2400" dirty="0" smtClean="0"/>
              <a:t>SALGA NMA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ZA" sz="2000" dirty="0" smtClean="0"/>
              <a:t>Review of the LGFF current work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ZA" dirty="0" smtClean="0"/>
              <a:t>KZN </a:t>
            </a:r>
            <a:r>
              <a:rPr lang="en-ZA" dirty="0" err="1" smtClean="0"/>
              <a:t>Cogta</a:t>
            </a:r>
            <a:endParaRPr lang="en-ZA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ZA" dirty="0" smtClean="0"/>
              <a:t>Demarcation and financial sustainability issues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267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dirty="0" smtClean="0"/>
              <a:t>Performance Cont..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6</a:t>
            </a:fld>
            <a:endParaRPr lang="en-Z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92488"/>
          </a:xfrm>
        </p:spPr>
        <p:txBody>
          <a:bodyPr/>
          <a:lstStyle/>
          <a:p>
            <a:r>
              <a:rPr lang="en-ZA" sz="2800" dirty="0" smtClean="0"/>
              <a:t>Tabling </a:t>
            </a:r>
            <a:r>
              <a:rPr lang="en-ZA" sz="2800" dirty="0"/>
              <a:t>of the ‘Household Vulnerability to Climate Change Disasters: The Case of Two South African Provinces’ report on 4 February 2015 in Parliament and a press conference on 5 February 2015</a:t>
            </a:r>
            <a:r>
              <a:rPr lang="en-ZA" sz="2800" dirty="0" smtClean="0"/>
              <a:t>.</a:t>
            </a:r>
          </a:p>
          <a:p>
            <a:r>
              <a:rPr lang="en-ZA" sz="2800" dirty="0"/>
              <a:t>Finalisation and tabling with Parliament of the 20th Anniversary Conference Report on 4 February 2015</a:t>
            </a:r>
            <a:r>
              <a:rPr lang="en-ZA" sz="2400" dirty="0"/>
              <a:t>.</a:t>
            </a:r>
          </a:p>
          <a:p>
            <a:r>
              <a:rPr lang="en-ZA" sz="2800" dirty="0" smtClean="0"/>
              <a:t>Conducted </a:t>
            </a:r>
            <a:r>
              <a:rPr lang="en-ZA" sz="2800" dirty="0"/>
              <a:t>Policy Costing Workshop to Researchers at Parliament</a:t>
            </a:r>
          </a:p>
          <a:p>
            <a:endParaRPr lang="en-ZA" sz="2800" dirty="0"/>
          </a:p>
          <a:p>
            <a:pPr marL="0" indent="0">
              <a:buNone/>
            </a:pP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43544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dirty="0" smtClean="0"/>
              <a:t>Performance </a:t>
            </a:r>
            <a:r>
              <a:rPr lang="en-ZA" dirty="0" err="1" smtClean="0"/>
              <a:t>Cont</a:t>
            </a:r>
            <a:r>
              <a:rPr lang="en-ZA" dirty="0" smtClean="0"/>
              <a:t>…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7</a:t>
            </a:fld>
            <a:endParaRPr lang="en-Z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36504"/>
          </a:xfrm>
        </p:spPr>
        <p:txBody>
          <a:bodyPr/>
          <a:lstStyle/>
          <a:p>
            <a:r>
              <a:rPr lang="en-ZA" sz="2800" dirty="0" smtClean="0"/>
              <a:t>Publication </a:t>
            </a:r>
            <a:r>
              <a:rPr lang="en-ZA" sz="2800" dirty="0"/>
              <a:t>of technical report </a:t>
            </a:r>
            <a:r>
              <a:rPr lang="en-ZA" sz="2800" dirty="0" smtClean="0"/>
              <a:t>, policy </a:t>
            </a:r>
            <a:r>
              <a:rPr lang="en-ZA" sz="2800" dirty="0"/>
              <a:t>briefs, journal and book chapter publications as well as meeting all targets for library transactions and reference acquisition</a:t>
            </a:r>
          </a:p>
          <a:p>
            <a:pPr lvl="0"/>
            <a:r>
              <a:rPr lang="en-ZA" sz="2800" dirty="0" smtClean="0"/>
              <a:t>Presented </a:t>
            </a:r>
            <a:r>
              <a:rPr lang="en-ZA" sz="2800" dirty="0" smtClean="0"/>
              <a:t>at Limpopo </a:t>
            </a:r>
            <a:r>
              <a:rPr lang="en-ZA" sz="2800" dirty="0"/>
              <a:t>Provincial </a:t>
            </a:r>
            <a:r>
              <a:rPr lang="en-ZA" sz="2800" dirty="0" smtClean="0"/>
              <a:t> Treasury Workshop </a:t>
            </a:r>
            <a:r>
              <a:rPr lang="en-ZA" sz="2800" dirty="0"/>
              <a:t>on Public Sector Corporate Governance and Ethical Workshop that was held from 16</a:t>
            </a:r>
            <a:r>
              <a:rPr lang="en-ZA" sz="2800" baseline="30000" dirty="0"/>
              <a:t>th</a:t>
            </a:r>
            <a:r>
              <a:rPr lang="en-ZA" sz="2800" dirty="0"/>
              <a:t> – 18</a:t>
            </a:r>
            <a:r>
              <a:rPr lang="en-ZA" sz="2800" baseline="30000" dirty="0"/>
              <a:t>th</a:t>
            </a:r>
            <a:r>
              <a:rPr lang="en-ZA" sz="2800" dirty="0"/>
              <a:t> </a:t>
            </a:r>
            <a:r>
              <a:rPr lang="en-ZA" sz="2800" dirty="0" smtClean="0"/>
              <a:t>February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400129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dirty="0" smtClean="0"/>
              <a:t>Corporate/Admin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8</a:t>
            </a:fld>
            <a:endParaRPr lang="en-Z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92488"/>
          </a:xfrm>
        </p:spPr>
        <p:txBody>
          <a:bodyPr/>
          <a:lstStyle/>
          <a:p>
            <a:r>
              <a:rPr lang="en-ZA" sz="2800" dirty="0" smtClean="0"/>
              <a:t>Recruitment completed for three vacancies in research and appointment of three interns </a:t>
            </a:r>
            <a:endParaRPr lang="en-ZA" sz="2800" dirty="0" smtClean="0"/>
          </a:p>
          <a:p>
            <a:r>
              <a:rPr lang="en-ZA" sz="2800" dirty="0" smtClean="0"/>
              <a:t>Lease agreement with Public Works Department still not finalised</a:t>
            </a:r>
          </a:p>
          <a:p>
            <a:pPr lvl="1"/>
            <a:r>
              <a:rPr lang="en-ZA" sz="2400" dirty="0" smtClean="0"/>
              <a:t>Matter has been raised at the highest level with Ministers of Finance and Public Works</a:t>
            </a:r>
          </a:p>
          <a:p>
            <a:pPr lvl="1"/>
            <a:r>
              <a:rPr lang="en-ZA" sz="2400" dirty="0" smtClean="0"/>
              <a:t>Matter outstanding since March 2014</a:t>
            </a:r>
          </a:p>
          <a:p>
            <a:pPr lvl="1"/>
            <a:r>
              <a:rPr lang="en-ZA" sz="2400" dirty="0" smtClean="0"/>
              <a:t>Currently Commission is operating on a month by month basis which is a very significant risk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204793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dirty="0" smtClean="0"/>
              <a:t>Achievements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02E04-C8CA-4535-B9A8-E00E6E7F4501}" type="slidenum">
              <a:rPr lang="en-ZA" smtClean="0"/>
              <a:pPr>
                <a:defRPr/>
              </a:pPr>
              <a:t>9</a:t>
            </a:fld>
            <a:endParaRPr lang="en-Z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800" dirty="0" smtClean="0"/>
              <a:t>Finalised Annual Enterprise Risk Assessment </a:t>
            </a:r>
            <a:r>
              <a:rPr lang="en-ZA" sz="2800" dirty="0" smtClean="0"/>
              <a:t>and Fraud prevention framework during </a:t>
            </a:r>
            <a:r>
              <a:rPr lang="en-ZA" sz="2800" dirty="0" smtClean="0"/>
              <a:t>the quarter.</a:t>
            </a:r>
          </a:p>
          <a:p>
            <a:r>
              <a:rPr lang="en-ZA" sz="2800" dirty="0" smtClean="0"/>
              <a:t>Ensured the continuous monitoring and reporting of identified </a:t>
            </a:r>
            <a:r>
              <a:rPr lang="en-ZA" sz="2800" dirty="0" smtClean="0"/>
              <a:t>risks </a:t>
            </a:r>
            <a:r>
              <a:rPr lang="en-ZA" sz="2800" dirty="0" smtClean="0"/>
              <a:t>throughout the Commission.</a:t>
            </a:r>
          </a:p>
          <a:p>
            <a:r>
              <a:rPr lang="en-ZA" sz="2800" dirty="0" smtClean="0"/>
              <a:t>Biggest risk is with current load shedding and sometimes unreliable water supply to the office premises</a:t>
            </a:r>
          </a:p>
          <a:p>
            <a:pPr lvl="1"/>
            <a:r>
              <a:rPr lang="en-ZA" sz="2400" dirty="0" smtClean="0"/>
              <a:t>Have put in place measures to mitigate the risks which are generally beyond our control</a:t>
            </a:r>
            <a:endParaRPr lang="en-ZA" sz="24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5077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4837</TotalTime>
  <Words>731</Words>
  <Application>Microsoft Office PowerPoint</Application>
  <PresentationFormat>On-screen Show (4:3)</PresentationFormat>
  <Paragraphs>127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Times New Roman</vt:lpstr>
      <vt:lpstr>Wingdings</vt:lpstr>
      <vt:lpstr>Office Theme</vt:lpstr>
      <vt:lpstr>2014/15 Fourth Quarter Results</vt:lpstr>
      <vt:lpstr>Introduction</vt:lpstr>
      <vt:lpstr>4th Quarter Performance information</vt:lpstr>
      <vt:lpstr>Performance Cont..</vt:lpstr>
      <vt:lpstr>Performance Cont…</vt:lpstr>
      <vt:lpstr>Performance Cont..</vt:lpstr>
      <vt:lpstr>Performance Cont…</vt:lpstr>
      <vt:lpstr>Corporate/Admin</vt:lpstr>
      <vt:lpstr>Achievements</vt:lpstr>
      <vt:lpstr>Other Work</vt:lpstr>
      <vt:lpstr>4th Quarter Financial Performance</vt:lpstr>
      <vt:lpstr>Commentary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the Western Cape Provincial Legislature</dc:title>
  <dc:creator>mammie</dc:creator>
  <cp:lastModifiedBy>Bongani Kumalo</cp:lastModifiedBy>
  <cp:revision>568</cp:revision>
  <dcterms:created xsi:type="dcterms:W3CDTF">2010-11-22T17:59:05Z</dcterms:created>
  <dcterms:modified xsi:type="dcterms:W3CDTF">2015-05-19T07:43:27Z</dcterms:modified>
</cp:coreProperties>
</file>