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21"/>
  </p:notesMasterIdLst>
  <p:handoutMasterIdLst>
    <p:handoutMasterId r:id="rId22"/>
  </p:handoutMasterIdLst>
  <p:sldIdLst>
    <p:sldId id="256" r:id="rId2"/>
    <p:sldId id="453" r:id="rId3"/>
    <p:sldId id="476" r:id="rId4"/>
    <p:sldId id="487" r:id="rId5"/>
    <p:sldId id="488" r:id="rId6"/>
    <p:sldId id="492" r:id="rId7"/>
    <p:sldId id="466" r:id="rId8"/>
    <p:sldId id="467" r:id="rId9"/>
    <p:sldId id="468" r:id="rId10"/>
    <p:sldId id="493" r:id="rId11"/>
    <p:sldId id="498" r:id="rId12"/>
    <p:sldId id="359" r:id="rId13"/>
    <p:sldId id="448" r:id="rId14"/>
    <p:sldId id="469" r:id="rId15"/>
    <p:sldId id="500" r:id="rId16"/>
    <p:sldId id="401" r:id="rId17"/>
    <p:sldId id="470" r:id="rId18"/>
    <p:sldId id="474" r:id="rId19"/>
    <p:sldId id="373" r:id="rId20"/>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ramosm" initials="r" lastIdx="10" clrIdx="2"/>
  <p:cmAuthor id="3" name="bonganik" initials="BK" lastIdx="3" clrIdx="3"/>
  <p:cmAuthor id="4" name="Bongani Khumalo" initials="BK" lastIdx="10" clrIdx="4">
    <p:extLst>
      <p:ext uri="{19B8F6BF-5375-455C-9EA6-DF929625EA0E}">
        <p15:presenceInfo xmlns:p15="http://schemas.microsoft.com/office/powerpoint/2012/main" userId="S-1-5-21-1960408961-796845957-839522115-11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25552"/>
    <a:srgbClr val="3F9367"/>
    <a:srgbClr val="366C5B"/>
    <a:srgbClr val="8AAC8C"/>
    <a:srgbClr val="73C399"/>
    <a:srgbClr val="FF0000"/>
    <a:srgbClr val="4AAC79"/>
    <a:srgbClr val="3B7150"/>
    <a:srgbClr val="CD7371"/>
    <a:srgbClr val="356F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5" autoAdjust="0"/>
    <p:restoredTop sz="93011" autoAdjust="0"/>
  </p:normalViewPr>
  <p:slideViewPr>
    <p:cSldViewPr>
      <p:cViewPr varScale="1">
        <p:scale>
          <a:sx n="82" d="100"/>
          <a:sy n="82" d="100"/>
        </p:scale>
        <p:origin x="9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4988" cy="512763"/>
          </a:xfrm>
          <a:prstGeom prst="rect">
            <a:avLst/>
          </a:prstGeom>
          <a:noFill/>
          <a:ln w="9525">
            <a:noFill/>
            <a:miter lim="800000"/>
            <a:headEnd/>
            <a:tailEnd/>
          </a:ln>
        </p:spPr>
        <p:txBody>
          <a:bodyPr vert="horz" wrap="square" lIns="95484" tIns="47742" rIns="95484" bIns="47742" numCol="1" anchor="t" anchorCtr="0" compatLnSpc="1">
            <a:prstTxWarp prst="textNoShape">
              <a:avLst/>
            </a:prstTxWarp>
          </a:bodyPr>
          <a:lstStyle>
            <a:lvl1pPr defTabSz="955607">
              <a:defRPr sz="13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4022726" y="0"/>
            <a:ext cx="3074988" cy="512763"/>
          </a:xfrm>
          <a:prstGeom prst="rect">
            <a:avLst/>
          </a:prstGeom>
          <a:noFill/>
          <a:ln w="9525">
            <a:noFill/>
            <a:miter lim="800000"/>
            <a:headEnd/>
            <a:tailEnd/>
          </a:ln>
        </p:spPr>
        <p:txBody>
          <a:bodyPr vert="horz" wrap="square" lIns="95484" tIns="47742" rIns="95484" bIns="47742" numCol="1" anchor="t" anchorCtr="0" compatLnSpc="1">
            <a:prstTxWarp prst="textNoShape">
              <a:avLst/>
            </a:prstTxWarp>
          </a:bodyPr>
          <a:lstStyle>
            <a:lvl1pPr algn="r" defTabSz="955607">
              <a:defRPr sz="1300">
                <a:latin typeface="Calibri" pitchFamily="34" charset="0"/>
              </a:defRPr>
            </a:lvl1pPr>
          </a:lstStyle>
          <a:p>
            <a:pPr>
              <a:defRPr/>
            </a:pPr>
            <a:fld id="{06BEFFA2-CC14-4FDE-A445-50A6B94DBAB3}" type="datetimeFigureOut">
              <a:rPr lang="en-ZA"/>
              <a:pPr>
                <a:defRPr/>
              </a:pPr>
              <a:t>2015/05/27</a:t>
            </a:fld>
            <a:endParaRPr lang="en-ZA" dirty="0"/>
          </a:p>
        </p:txBody>
      </p:sp>
      <p:sp>
        <p:nvSpPr>
          <p:cNvPr id="4" name="Footer Placeholder 3"/>
          <p:cNvSpPr>
            <a:spLocks noGrp="1"/>
          </p:cNvSpPr>
          <p:nvPr>
            <p:ph type="ftr" sz="quarter" idx="2"/>
          </p:nvPr>
        </p:nvSpPr>
        <p:spPr bwMode="auto">
          <a:xfrm>
            <a:off x="0" y="9720264"/>
            <a:ext cx="3074988" cy="512762"/>
          </a:xfrm>
          <a:prstGeom prst="rect">
            <a:avLst/>
          </a:prstGeom>
          <a:noFill/>
          <a:ln w="9525">
            <a:noFill/>
            <a:miter lim="800000"/>
            <a:headEnd/>
            <a:tailEnd/>
          </a:ln>
        </p:spPr>
        <p:txBody>
          <a:bodyPr vert="horz" wrap="square" lIns="95484" tIns="47742" rIns="95484" bIns="47742" numCol="1" anchor="b" anchorCtr="0" compatLnSpc="1">
            <a:prstTxWarp prst="textNoShape">
              <a:avLst/>
            </a:prstTxWarp>
          </a:bodyPr>
          <a:lstStyle>
            <a:lvl1pPr defTabSz="955607">
              <a:defRPr sz="13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4022726" y="9720264"/>
            <a:ext cx="3074988" cy="512762"/>
          </a:xfrm>
          <a:prstGeom prst="rect">
            <a:avLst/>
          </a:prstGeom>
          <a:noFill/>
          <a:ln w="9525">
            <a:noFill/>
            <a:miter lim="800000"/>
            <a:headEnd/>
            <a:tailEnd/>
          </a:ln>
        </p:spPr>
        <p:txBody>
          <a:bodyPr vert="horz" wrap="square" lIns="95484" tIns="47742" rIns="95484" bIns="47742" numCol="1" anchor="b" anchorCtr="0" compatLnSpc="1">
            <a:prstTxWarp prst="textNoShape">
              <a:avLst/>
            </a:prstTxWarp>
          </a:bodyPr>
          <a:lstStyle>
            <a:lvl1pPr algn="r" defTabSz="955607">
              <a:defRPr sz="13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val="29042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4988" cy="512763"/>
          </a:xfrm>
          <a:prstGeom prst="rect">
            <a:avLst/>
          </a:prstGeom>
          <a:noFill/>
          <a:ln w="9525">
            <a:noFill/>
            <a:miter lim="800000"/>
            <a:headEnd/>
            <a:tailEnd/>
          </a:ln>
        </p:spPr>
        <p:txBody>
          <a:bodyPr vert="horz" wrap="square" lIns="95484" tIns="47742" rIns="95484" bIns="47742" numCol="1" anchor="t" anchorCtr="0" compatLnSpc="1">
            <a:prstTxWarp prst="textNoShape">
              <a:avLst/>
            </a:prstTxWarp>
          </a:bodyPr>
          <a:lstStyle>
            <a:lvl1pPr defTabSz="955607">
              <a:defRPr sz="13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4022726" y="0"/>
            <a:ext cx="3074988" cy="512763"/>
          </a:xfrm>
          <a:prstGeom prst="rect">
            <a:avLst/>
          </a:prstGeom>
          <a:noFill/>
          <a:ln w="9525">
            <a:noFill/>
            <a:miter lim="800000"/>
            <a:headEnd/>
            <a:tailEnd/>
          </a:ln>
        </p:spPr>
        <p:txBody>
          <a:bodyPr vert="horz" wrap="square" lIns="95484" tIns="47742" rIns="95484" bIns="47742" numCol="1" anchor="t" anchorCtr="0" compatLnSpc="1">
            <a:prstTxWarp prst="textNoShape">
              <a:avLst/>
            </a:prstTxWarp>
          </a:bodyPr>
          <a:lstStyle>
            <a:lvl1pPr algn="r" defTabSz="955607">
              <a:defRPr sz="1300">
                <a:latin typeface="Calibri" pitchFamily="34" charset="0"/>
              </a:defRPr>
            </a:lvl1pPr>
          </a:lstStyle>
          <a:p>
            <a:pPr>
              <a:defRPr/>
            </a:pPr>
            <a:fld id="{84B5B533-3D88-4860-9C61-8F3E6D3ABFC6}" type="datetimeFigureOut">
              <a:rPr lang="en-ZA"/>
              <a:pPr>
                <a:defRPr/>
              </a:pPr>
              <a:t>2015/05/27</a:t>
            </a:fld>
            <a:endParaRPr lang="en-ZA" dirty="0"/>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1434" tIns="45716" rIns="91434" bIns="45716" rtlCol="0" anchor="ctr"/>
          <a:lstStyle/>
          <a:p>
            <a:pPr lvl="0"/>
            <a:endParaRPr lang="en-ZA" noProof="0" dirty="0"/>
          </a:p>
        </p:txBody>
      </p:sp>
      <p:sp>
        <p:nvSpPr>
          <p:cNvPr id="5" name="Notes Placeholder 4"/>
          <p:cNvSpPr>
            <a:spLocks noGrp="1"/>
          </p:cNvSpPr>
          <p:nvPr>
            <p:ph type="body" sz="quarter" idx="3"/>
          </p:nvPr>
        </p:nvSpPr>
        <p:spPr bwMode="auto">
          <a:xfrm>
            <a:off x="709614" y="4862514"/>
            <a:ext cx="5680075" cy="4605337"/>
          </a:xfrm>
          <a:prstGeom prst="rect">
            <a:avLst/>
          </a:prstGeom>
          <a:noFill/>
          <a:ln w="9525">
            <a:noFill/>
            <a:miter lim="800000"/>
            <a:headEnd/>
            <a:tailEnd/>
          </a:ln>
        </p:spPr>
        <p:txBody>
          <a:bodyPr vert="horz" wrap="square" lIns="95484" tIns="47742" rIns="95484" bIns="477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bwMode="auto">
          <a:xfrm>
            <a:off x="0" y="9720264"/>
            <a:ext cx="3074988" cy="512762"/>
          </a:xfrm>
          <a:prstGeom prst="rect">
            <a:avLst/>
          </a:prstGeom>
          <a:noFill/>
          <a:ln w="9525">
            <a:noFill/>
            <a:miter lim="800000"/>
            <a:headEnd/>
            <a:tailEnd/>
          </a:ln>
        </p:spPr>
        <p:txBody>
          <a:bodyPr vert="horz" wrap="square" lIns="95484" tIns="47742" rIns="95484" bIns="47742" numCol="1" anchor="b" anchorCtr="0" compatLnSpc="1">
            <a:prstTxWarp prst="textNoShape">
              <a:avLst/>
            </a:prstTxWarp>
          </a:bodyPr>
          <a:lstStyle>
            <a:lvl1pPr defTabSz="955607">
              <a:defRPr sz="13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4022726" y="9720264"/>
            <a:ext cx="3074988" cy="512762"/>
          </a:xfrm>
          <a:prstGeom prst="rect">
            <a:avLst/>
          </a:prstGeom>
          <a:noFill/>
          <a:ln w="9525">
            <a:noFill/>
            <a:miter lim="800000"/>
            <a:headEnd/>
            <a:tailEnd/>
          </a:ln>
        </p:spPr>
        <p:txBody>
          <a:bodyPr vert="horz" wrap="square" lIns="95484" tIns="47742" rIns="95484" bIns="47742" numCol="1" anchor="b" anchorCtr="0" compatLnSpc="1">
            <a:prstTxWarp prst="textNoShape">
              <a:avLst/>
            </a:prstTxWarp>
          </a:bodyPr>
          <a:lstStyle>
            <a:lvl1pPr algn="r" defTabSz="955607">
              <a:defRPr sz="13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val="489413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843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6299CC6-1B00-4CFE-9ECE-C9F4E645FB41}" type="slidenum">
              <a:rPr lang="pl-PL" altLang="en-US"/>
              <a:pPr/>
              <a:t>2</a:t>
            </a:fld>
            <a:endParaRPr lang="pl-PL" altLang="en-US"/>
          </a:p>
        </p:txBody>
      </p:sp>
    </p:spTree>
    <p:extLst>
      <p:ext uri="{BB962C8B-B14F-4D97-AF65-F5344CB8AC3E}">
        <p14:creationId xmlns:p14="http://schemas.microsoft.com/office/powerpoint/2010/main" val="130597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7</a:t>
            </a:fld>
            <a:endParaRPr lang="en-ZA" dirty="0"/>
          </a:p>
        </p:txBody>
      </p:sp>
    </p:spTree>
    <p:extLst>
      <p:ext uri="{BB962C8B-B14F-4D97-AF65-F5344CB8AC3E}">
        <p14:creationId xmlns:p14="http://schemas.microsoft.com/office/powerpoint/2010/main" val="24202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797152"/>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US" dirty="0" smtClean="0"/>
              <a:t>Presentation at UWV - CLC BRICS Special Seminar</a:t>
            </a: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US" dirty="0" smtClean="0"/>
              <a:t>Presentation at UWV - CLC BRICS Special Seminar</a:t>
            </a: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US" dirty="0" smtClean="0"/>
              <a:t>Presentation at UWV - CLC BRICS Special Seminar</a:t>
            </a: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a:t>Carlos Mendez, European Policies Research Centre, University of Strathclyde</a:t>
            </a:r>
          </a:p>
        </p:txBody>
      </p:sp>
      <p:sp>
        <p:nvSpPr>
          <p:cNvPr id="3" name="Rectangle 5"/>
          <p:cNvSpPr>
            <a:spLocks noGrp="1" noChangeArrowheads="1"/>
          </p:cNvSpPr>
          <p:nvPr>
            <p:ph type="sldNum" sz="quarter" idx="11"/>
          </p:nvPr>
        </p:nvSpPr>
        <p:spPr>
          <a:ln/>
        </p:spPr>
        <p:txBody>
          <a:bodyPr/>
          <a:lstStyle>
            <a:lvl1pPr>
              <a:defRPr/>
            </a:lvl1pPr>
          </a:lstStyle>
          <a:p>
            <a:pPr>
              <a:defRPr/>
            </a:pPr>
            <a:fld id="{BBE0B275-8A24-4FBE-8A0B-EC9B135F576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pitchFamily="18" charset="0"/>
                <a:cs typeface="Times New Roman" pitchFamily="18" charset="0"/>
              </a:defRPr>
            </a:lvl1pPr>
          </a:lstStyle>
          <a:p>
            <a:pPr>
              <a:defRPr/>
            </a:pPr>
            <a:r>
              <a:rPr lang="en-US" dirty="0" smtClean="0"/>
              <a:t>Presentation at UWV - CLC BRICS Special Seminar</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8" r:id="rId5"/>
  </p:sldLayoutIdLst>
  <p:hf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5002717"/>
            <a:ext cx="6400800" cy="1104528"/>
          </a:xfrm>
        </p:spPr>
        <p:txBody>
          <a:bodyPr/>
          <a:lstStyle/>
          <a:p>
            <a:r>
              <a:rPr lang="en-US" sz="2400" dirty="0" smtClean="0">
                <a:ea typeface="ＭＳ Ｐゴシック" charset="-128"/>
              </a:rPr>
              <a:t>Standing Committee On Finance, 27 May 2015</a:t>
            </a:r>
            <a:endParaRPr lang="en-ZA" sz="2400" cap="none" dirty="0"/>
          </a:p>
        </p:txBody>
      </p:sp>
      <p:sp>
        <p:nvSpPr>
          <p:cNvPr id="4" name="Subtitle 2"/>
          <p:cNvSpPr txBox="1">
            <a:spLocks/>
          </p:cNvSpPr>
          <p:nvPr/>
        </p:nvSpPr>
        <p:spPr bwMode="auto">
          <a:xfrm>
            <a:off x="1371600" y="6092825"/>
            <a:ext cx="6400800" cy="50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ZA" sz="1800" b="0" i="1" u="none" strike="noStrike" kern="1200" cap="none" spc="0" normalizeH="0" baseline="0" noProof="0" dirty="0" smtClean="0">
                <a:ln>
                  <a:noFill/>
                </a:ln>
                <a:solidFill>
                  <a:srgbClr val="366C5B"/>
                </a:solidFill>
                <a:effectLst>
                  <a:outerShdw blurRad="38100" dist="38100" dir="2700000" algn="tl">
                    <a:srgbClr val="C0C0C0"/>
                  </a:outerShdw>
                </a:effectLst>
                <a:uLnTx/>
                <a:uFillTx/>
                <a:latin typeface="Times New Roman" pitchFamily="18" charset="0"/>
                <a:ea typeface="+mn-ea"/>
                <a:cs typeface="Times New Roman" pitchFamily="18" charset="0"/>
              </a:rPr>
              <a:t>For an Equitable Sharing of National Revenue</a:t>
            </a:r>
          </a:p>
        </p:txBody>
      </p:sp>
      <p:sp>
        <p:nvSpPr>
          <p:cNvPr id="5" name="Title 4"/>
          <p:cNvSpPr>
            <a:spLocks noGrp="1"/>
          </p:cNvSpPr>
          <p:nvPr>
            <p:ph type="ctrTitle"/>
          </p:nvPr>
        </p:nvSpPr>
        <p:spPr/>
        <p:txBody>
          <a:bodyPr>
            <a:normAutofit/>
          </a:bodyPr>
          <a:lstStyle/>
          <a:p>
            <a:r>
              <a:rPr lang="en-GB" sz="3600" dirty="0" smtClean="0">
                <a:ea typeface="ＭＳ Ｐゴシック" charset="-128"/>
              </a:rPr>
              <a:t>Submission On New Development Bank and Contingency Reserve Arrangement</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Contingent Liability: First Call On Budget or Not?</a:t>
            </a:r>
            <a:endParaRPr lang="en-ZA" dirty="0"/>
          </a:p>
        </p:txBody>
      </p:sp>
      <p:sp>
        <p:nvSpPr>
          <p:cNvPr id="3" name="Content Placeholder 2"/>
          <p:cNvSpPr>
            <a:spLocks noGrp="1"/>
          </p:cNvSpPr>
          <p:nvPr>
            <p:ph idx="1"/>
          </p:nvPr>
        </p:nvSpPr>
        <p:spPr>
          <a:xfrm>
            <a:off x="457200" y="1600200"/>
            <a:ext cx="8229600" cy="5069160"/>
          </a:xfrm>
        </p:spPr>
        <p:txBody>
          <a:bodyPr/>
          <a:lstStyle/>
          <a:p>
            <a:pPr marL="342900" lvl="2" indent="-342900" algn="just"/>
            <a:r>
              <a:rPr lang="en-ZA" dirty="0"/>
              <a:t>South Africa is liable for </a:t>
            </a:r>
            <a:r>
              <a:rPr lang="en-ZA" u="sng" dirty="0" smtClean="0"/>
              <a:t>US$5 </a:t>
            </a:r>
            <a:r>
              <a:rPr lang="en-ZA" u="sng" dirty="0"/>
              <a:t>billion </a:t>
            </a:r>
            <a:r>
              <a:rPr lang="en-ZA" dirty="0"/>
              <a:t>in respect of </a:t>
            </a:r>
            <a:r>
              <a:rPr lang="en-ZA" dirty="0" smtClean="0"/>
              <a:t>callable shares under CRA (virtual pool)</a:t>
            </a:r>
          </a:p>
          <a:p>
            <a:pPr marL="800100" lvl="3" indent="-342900" algn="just"/>
            <a:r>
              <a:rPr lang="en-ZA" dirty="0" smtClean="0"/>
              <a:t>Need not </a:t>
            </a:r>
            <a:r>
              <a:rPr lang="en-ZA" dirty="0"/>
              <a:t>be part of </a:t>
            </a:r>
            <a:r>
              <a:rPr lang="en-ZA" dirty="0" smtClean="0"/>
              <a:t>the budget – similar Government </a:t>
            </a:r>
            <a:r>
              <a:rPr lang="en-ZA" dirty="0"/>
              <a:t>commitments are reflected as ‘Provisions’. Provisions are defined as liabilities for which the payment date/amount is uncertain and are reflected in the statistical tables section of the annually published Budget Review</a:t>
            </a:r>
          </a:p>
          <a:p>
            <a:pPr algn="just"/>
            <a:r>
              <a:rPr lang="en-ZA" sz="2400" dirty="0" smtClean="0"/>
              <a:t>The FFC’s view is that contingent liability could be funded by a </a:t>
            </a:r>
            <a:r>
              <a:rPr lang="en-ZA" sz="2400" dirty="0"/>
              <a:t>ring fenced fund (like the unemployment insurance fund but just foreign currency denominated) and/or from the contingency reserve</a:t>
            </a:r>
            <a:r>
              <a:rPr lang="en-ZA" sz="2400" dirty="0" smtClean="0"/>
              <a:t>. </a:t>
            </a:r>
          </a:p>
          <a:p>
            <a:pPr lvl="1" algn="just"/>
            <a:r>
              <a:rPr lang="en-ZA" sz="2000" dirty="0" smtClean="0">
                <a:solidFill>
                  <a:srgbClr val="C00000"/>
                </a:solidFill>
              </a:rPr>
              <a:t>Between these </a:t>
            </a:r>
            <a:r>
              <a:rPr lang="en-ZA" sz="2000" dirty="0" smtClean="0">
                <a:solidFill>
                  <a:srgbClr val="C00000"/>
                </a:solidFill>
              </a:rPr>
              <a:t>two, </a:t>
            </a:r>
            <a:r>
              <a:rPr lang="en-ZA" sz="2000" dirty="0" smtClean="0">
                <a:solidFill>
                  <a:srgbClr val="C00000"/>
                </a:solidFill>
              </a:rPr>
              <a:t>preference is for the latter as its better suited to deal with unforeseen changes</a:t>
            </a:r>
          </a:p>
          <a:p>
            <a:pPr algn="just"/>
            <a:r>
              <a:rPr lang="en-ZA" sz="2400" dirty="0" smtClean="0"/>
              <a:t>Proposed arrangements are that Contingent </a:t>
            </a:r>
            <a:r>
              <a:rPr lang="en-ZA" sz="2400" dirty="0"/>
              <a:t>liability will sit on </a:t>
            </a:r>
            <a:r>
              <a:rPr lang="en-ZA" sz="2400" dirty="0" smtClean="0"/>
              <a:t>National Treasury books</a:t>
            </a:r>
            <a:endParaRPr lang="en-ZA" sz="2400" dirty="0">
              <a:solidFill>
                <a:srgbClr val="C00000"/>
              </a:solidFill>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10</a:t>
            </a:fld>
            <a:endParaRPr lang="en-ZA" dirty="0"/>
          </a:p>
        </p:txBody>
      </p:sp>
    </p:spTree>
    <p:extLst>
      <p:ext uri="{BB962C8B-B14F-4D97-AF65-F5344CB8AC3E}">
        <p14:creationId xmlns:p14="http://schemas.microsoft.com/office/powerpoint/2010/main" val="851351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Contingent Liability: First Call On Budget or Not [Cont..]?</a:t>
            </a:r>
            <a:endParaRPr lang="en-ZA" dirty="0"/>
          </a:p>
        </p:txBody>
      </p:sp>
      <p:sp>
        <p:nvSpPr>
          <p:cNvPr id="3" name="Content Placeholder 2"/>
          <p:cNvSpPr>
            <a:spLocks noGrp="1"/>
          </p:cNvSpPr>
          <p:nvPr>
            <p:ph idx="1"/>
          </p:nvPr>
        </p:nvSpPr>
        <p:spPr>
          <a:xfrm>
            <a:off x="457200" y="1600200"/>
            <a:ext cx="8229600" cy="4853136"/>
          </a:xfrm>
        </p:spPr>
        <p:txBody>
          <a:bodyPr/>
          <a:lstStyle/>
          <a:p>
            <a:pPr marL="342900" lvl="2" indent="-342900" algn="just"/>
            <a:r>
              <a:rPr lang="en-ZA" sz="2000" dirty="0" smtClean="0"/>
              <a:t>In </a:t>
            </a:r>
            <a:r>
              <a:rPr lang="en-ZA" sz="2000" dirty="0"/>
              <a:t>relation to the </a:t>
            </a:r>
            <a:r>
              <a:rPr lang="en-ZA" sz="2000" dirty="0" smtClean="0"/>
              <a:t>contingent </a:t>
            </a:r>
            <a:r>
              <a:rPr lang="en-ZA" sz="2000" dirty="0"/>
              <a:t>liability side (credit lines, currency reserves), National Treasury typically does not </a:t>
            </a:r>
            <a:r>
              <a:rPr lang="en-ZA" sz="2000" dirty="0" smtClean="0"/>
              <a:t>ring-fence </a:t>
            </a:r>
            <a:r>
              <a:rPr lang="en-ZA" sz="2000" dirty="0"/>
              <a:t>special funding arrangements </a:t>
            </a:r>
            <a:r>
              <a:rPr lang="en-ZA" sz="2000" dirty="0" smtClean="0"/>
              <a:t>– this is </a:t>
            </a:r>
            <a:r>
              <a:rPr lang="en-ZA" sz="2000" dirty="0"/>
              <a:t>covered by the general policy reserve, just like SAA and other </a:t>
            </a:r>
            <a:r>
              <a:rPr lang="en-ZA" sz="2000" dirty="0" err="1"/>
              <a:t>parastatal</a:t>
            </a:r>
            <a:r>
              <a:rPr lang="en-ZA" sz="2000" dirty="0"/>
              <a:t> </a:t>
            </a:r>
            <a:r>
              <a:rPr lang="en-ZA" sz="2000" dirty="0" smtClean="0"/>
              <a:t>guarantees</a:t>
            </a:r>
          </a:p>
          <a:p>
            <a:pPr marL="342900" lvl="2" indent="-342900" algn="just"/>
            <a:r>
              <a:rPr lang="en-ZA" sz="2000" dirty="0" smtClean="0"/>
              <a:t>There are, however, </a:t>
            </a:r>
            <a:r>
              <a:rPr lang="en-ZA" sz="2000" dirty="0"/>
              <a:t>certain international benchmarks e.g. if it is forex denominated contingent liability then it should be no more than (for example) </a:t>
            </a:r>
            <a:r>
              <a:rPr lang="en-ZA" sz="2000" dirty="0" smtClean="0"/>
              <a:t>10% </a:t>
            </a:r>
            <a:r>
              <a:rPr lang="en-ZA" sz="2000" dirty="0"/>
              <a:t>of the country's forex reserves, if it is domestically denominated </a:t>
            </a:r>
            <a:r>
              <a:rPr lang="en-ZA" sz="2000" dirty="0" smtClean="0"/>
              <a:t>then </a:t>
            </a:r>
            <a:r>
              <a:rPr lang="en-ZA" sz="2000" dirty="0"/>
              <a:t>it should be related to the asset base etc. </a:t>
            </a:r>
            <a:endParaRPr lang="en-ZA" sz="2000" dirty="0" smtClean="0"/>
          </a:p>
          <a:p>
            <a:pPr marL="342900" lvl="2" indent="-342900" algn="just"/>
            <a:r>
              <a:rPr lang="en-ZA" sz="2000" dirty="0" smtClean="0">
                <a:solidFill>
                  <a:srgbClr val="C00000"/>
                </a:solidFill>
              </a:rPr>
              <a:t>What </a:t>
            </a:r>
            <a:r>
              <a:rPr lang="en-ZA" sz="2000" dirty="0">
                <a:solidFill>
                  <a:srgbClr val="C00000"/>
                </a:solidFill>
              </a:rPr>
              <a:t>Parliament should do is </a:t>
            </a:r>
            <a:r>
              <a:rPr lang="en-ZA" sz="2000" dirty="0" smtClean="0">
                <a:solidFill>
                  <a:srgbClr val="C00000"/>
                </a:solidFill>
              </a:rPr>
              <a:t>ensure </a:t>
            </a:r>
            <a:r>
              <a:rPr lang="en-ZA" sz="2000" dirty="0">
                <a:solidFill>
                  <a:srgbClr val="C00000"/>
                </a:solidFill>
              </a:rPr>
              <a:t>that National Treasury reports on these contingent liabilities </a:t>
            </a:r>
            <a:r>
              <a:rPr lang="en-ZA" sz="2000" dirty="0" smtClean="0">
                <a:solidFill>
                  <a:srgbClr val="C00000"/>
                </a:solidFill>
              </a:rPr>
              <a:t>at least every </a:t>
            </a:r>
            <a:r>
              <a:rPr lang="en-ZA" sz="2000" dirty="0">
                <a:solidFill>
                  <a:srgbClr val="C00000"/>
                </a:solidFill>
              </a:rPr>
              <a:t>6 months to ensure that they are contained and risk is </a:t>
            </a:r>
            <a:r>
              <a:rPr lang="en-ZA" sz="2000" dirty="0" smtClean="0">
                <a:solidFill>
                  <a:srgbClr val="C00000"/>
                </a:solidFill>
              </a:rPr>
              <a:t>managed. </a:t>
            </a:r>
            <a:r>
              <a:rPr lang="en-ZA" sz="2000" dirty="0">
                <a:solidFill>
                  <a:srgbClr val="C00000"/>
                </a:solidFill>
              </a:rPr>
              <a:t>If this is not done, then the country's sovereign rating could be </a:t>
            </a:r>
            <a:r>
              <a:rPr lang="en-ZA" sz="2000" dirty="0" smtClean="0">
                <a:solidFill>
                  <a:srgbClr val="C00000"/>
                </a:solidFill>
              </a:rPr>
              <a:t>compromised</a:t>
            </a:r>
          </a:p>
          <a:p>
            <a:pPr marL="800100" lvl="3" indent="-342900" algn="just"/>
            <a:r>
              <a:rPr lang="en-ZA" dirty="0"/>
              <a:t>Management of Assets and Liabilities is a core function of NT. The liabilities position </a:t>
            </a:r>
            <a:r>
              <a:rPr lang="en-ZA" dirty="0" smtClean="0"/>
              <a:t>will be </a:t>
            </a:r>
            <a:r>
              <a:rPr lang="en-ZA" dirty="0"/>
              <a:t>reported on 6 monthly through the Budget Review, ENE and MTEF</a:t>
            </a:r>
            <a:r>
              <a:rPr lang="en-ZA" dirty="0" smtClean="0">
                <a:solidFill>
                  <a:srgbClr val="C00000"/>
                </a:solidFill>
              </a:rPr>
              <a:t>.</a:t>
            </a:r>
            <a:endParaRPr lang="en-ZA" dirty="0">
              <a:solidFill>
                <a:srgbClr val="C00000"/>
              </a:solidFill>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11</a:t>
            </a:fld>
            <a:endParaRPr lang="en-ZA" dirty="0"/>
          </a:p>
        </p:txBody>
      </p:sp>
    </p:spTree>
    <p:extLst>
      <p:ext uri="{BB962C8B-B14F-4D97-AF65-F5344CB8AC3E}">
        <p14:creationId xmlns:p14="http://schemas.microsoft.com/office/powerpoint/2010/main" val="1459348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Cost Benefit Analysis?</a:t>
            </a:r>
            <a:endParaRPr lang="en-ZA" dirty="0"/>
          </a:p>
        </p:txBody>
      </p:sp>
      <p:sp>
        <p:nvSpPr>
          <p:cNvPr id="3" name="Content Placeholder 2"/>
          <p:cNvSpPr>
            <a:spLocks noGrp="1"/>
          </p:cNvSpPr>
          <p:nvPr>
            <p:ph idx="1"/>
          </p:nvPr>
        </p:nvSpPr>
        <p:spPr/>
        <p:txBody>
          <a:bodyPr/>
          <a:lstStyle/>
          <a:p>
            <a:r>
              <a:rPr lang="en-ZA" sz="2400" dirty="0" smtClean="0"/>
              <a:t>BRICS Formation:</a:t>
            </a:r>
          </a:p>
          <a:p>
            <a:pPr lvl="1"/>
            <a:r>
              <a:rPr lang="en-US" sz="2000" dirty="0" smtClean="0"/>
              <a:t>Benefits: lower costs of domestic trade, larger domestic market, FDI</a:t>
            </a:r>
          </a:p>
          <a:p>
            <a:pPr lvl="1"/>
            <a:r>
              <a:rPr lang="en-US" sz="2000" dirty="0" smtClean="0"/>
              <a:t>Cost: living with people with different cultures or races, competition from imports, malpractices (e.g. </a:t>
            </a:r>
            <a:r>
              <a:rPr lang="en-US" sz="2000" dirty="0" err="1" smtClean="0"/>
              <a:t>labour</a:t>
            </a:r>
            <a:r>
              <a:rPr lang="en-US" sz="2000" dirty="0" smtClean="0"/>
              <a:t> in other countries)</a:t>
            </a:r>
          </a:p>
          <a:p>
            <a:pPr lvl="1"/>
            <a:r>
              <a:rPr lang="en-US" sz="2000" dirty="0" smtClean="0"/>
              <a:t>Equilibrium: optimal size where benefits exceed costs?</a:t>
            </a:r>
          </a:p>
          <a:p>
            <a:r>
              <a:rPr lang="en-US" sz="2400" b="1" i="1" dirty="0" smtClean="0"/>
              <a:t>Uneven BRICS effects in regions within a nation</a:t>
            </a:r>
          </a:p>
          <a:p>
            <a:pPr lvl="1"/>
            <a:r>
              <a:rPr lang="en-US" sz="2000" dirty="0" smtClean="0"/>
              <a:t>Across cities, municipalities</a:t>
            </a:r>
          </a:p>
          <a:p>
            <a:pPr lvl="1"/>
            <a:r>
              <a:rPr lang="en-US" sz="2000" dirty="0" smtClean="0"/>
              <a:t>Across provinces and regions</a:t>
            </a:r>
          </a:p>
          <a:p>
            <a:pPr lvl="1"/>
            <a:r>
              <a:rPr lang="en-US" sz="2000" dirty="0" smtClean="0"/>
              <a:t>Across countries</a:t>
            </a:r>
          </a:p>
          <a:p>
            <a:pPr lvl="1"/>
            <a:r>
              <a:rPr lang="en-US" sz="2000" dirty="0" smtClean="0"/>
              <a:t>Before and after the membership of BRICS</a:t>
            </a:r>
            <a:endParaRPr lang="en-US" sz="2400" dirty="0" smtClean="0"/>
          </a:p>
          <a:p>
            <a:pPr marL="0" indent="0">
              <a:buNone/>
            </a:pPr>
            <a:r>
              <a:rPr lang="en-US" sz="2400" b="1" i="1" dirty="0" smtClean="0">
                <a:solidFill>
                  <a:srgbClr val="C00000"/>
                </a:solidFill>
              </a:rPr>
              <a:t>Channels: </a:t>
            </a:r>
            <a:r>
              <a:rPr lang="en-US" sz="2400" i="1" dirty="0" smtClean="0">
                <a:solidFill>
                  <a:srgbClr val="C00000"/>
                </a:solidFill>
              </a:rPr>
              <a:t>Not through pride of national culture, or other related political ideologies (</a:t>
            </a:r>
            <a:r>
              <a:rPr lang="en-US" sz="2400" i="1" dirty="0" err="1" smtClean="0">
                <a:solidFill>
                  <a:srgbClr val="C00000"/>
                </a:solidFill>
              </a:rPr>
              <a:t>favours</a:t>
            </a:r>
            <a:r>
              <a:rPr lang="en-US" sz="2400" i="1" dirty="0" smtClean="0">
                <a:solidFill>
                  <a:srgbClr val="C00000"/>
                </a:solidFill>
              </a:rPr>
              <a:t>) but through trade and IG Relations</a:t>
            </a:r>
            <a:endParaRPr lang="en-ZA"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12</a:t>
            </a:fld>
            <a:endParaRPr lang="en-ZA" dirty="0"/>
          </a:p>
        </p:txBody>
      </p:sp>
    </p:spTree>
    <p:extLst>
      <p:ext uri="{BB962C8B-B14F-4D97-AF65-F5344CB8AC3E}">
        <p14:creationId xmlns:p14="http://schemas.microsoft.com/office/powerpoint/2010/main" val="1178866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grpSp>
        <p:nvGrpSpPr>
          <p:cNvPr id="2" name="Organization Chart 1"/>
          <p:cNvGrpSpPr>
            <a:grpSpLocks noChangeAspect="1"/>
          </p:cNvGrpSpPr>
          <p:nvPr/>
        </p:nvGrpSpPr>
        <p:grpSpPr bwMode="auto">
          <a:xfrm>
            <a:off x="3048000" y="1295400"/>
            <a:ext cx="5834063" cy="5130800"/>
            <a:chOff x="1744" y="749"/>
            <a:chExt cx="8770" cy="6561"/>
          </a:xfrm>
        </p:grpSpPr>
        <p:sp>
          <p:nvSpPr>
            <p:cNvPr id="10246" name="AutoShape 30"/>
            <p:cNvSpPr>
              <a:spLocks noChangeArrowheads="1"/>
            </p:cNvSpPr>
            <p:nvPr/>
          </p:nvSpPr>
          <p:spPr bwMode="auto">
            <a:xfrm>
              <a:off x="1744" y="749"/>
              <a:ext cx="1964" cy="6467"/>
            </a:xfrm>
            <a:prstGeom prst="roundRect">
              <a:avLst>
                <a:gd name="adj" fmla="val 16667"/>
              </a:avLst>
            </a:prstGeom>
            <a:solidFill>
              <a:srgbClr val="C0C0C0"/>
            </a:solidFill>
            <a:ln w="9525">
              <a:solidFill>
                <a:srgbClr val="000000"/>
              </a:solidFill>
              <a:round/>
              <a:headEnd/>
              <a:tailEnd/>
            </a:ln>
          </p:spPr>
          <p:txBody>
            <a:bodyPr lIns="53657" tIns="26828" rIns="53657" bIns="26828" anchor="ctr"/>
            <a:lstStyle/>
            <a:p>
              <a:endParaRPr lang="it-IT">
                <a:cs typeface="Arial" charset="0"/>
              </a:endParaRPr>
            </a:p>
          </p:txBody>
        </p:sp>
        <p:sp>
          <p:nvSpPr>
            <p:cNvPr id="10247" name="AutoShape 29"/>
            <p:cNvSpPr>
              <a:spLocks noChangeArrowheads="1"/>
            </p:cNvSpPr>
            <p:nvPr/>
          </p:nvSpPr>
          <p:spPr bwMode="auto">
            <a:xfrm>
              <a:off x="1858" y="1360"/>
              <a:ext cx="1724" cy="654"/>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dirty="0">
                  <a:latin typeface="Times New Roman" pitchFamily="18" charset="0"/>
                  <a:cs typeface="Times New Roman" pitchFamily="18" charset="0"/>
                </a:rPr>
                <a:t>Export prices/demand</a:t>
              </a:r>
              <a:endParaRPr lang="en-CA" altLang="zh-CN" dirty="0">
                <a:cs typeface="Arial" charset="0"/>
              </a:endParaRPr>
            </a:p>
          </p:txBody>
        </p:sp>
        <p:sp>
          <p:nvSpPr>
            <p:cNvPr id="10248" name="AutoShape 28"/>
            <p:cNvSpPr>
              <a:spLocks noChangeArrowheads="1"/>
            </p:cNvSpPr>
            <p:nvPr/>
          </p:nvSpPr>
          <p:spPr bwMode="auto">
            <a:xfrm>
              <a:off x="9489" y="6738"/>
              <a:ext cx="1025" cy="326"/>
            </a:xfrm>
            <a:prstGeom prst="roundRect">
              <a:avLst>
                <a:gd name="adj" fmla="val 16667"/>
              </a:avLst>
            </a:prstGeom>
            <a:noFill/>
            <a:ln w="9525">
              <a:noFill/>
              <a:round/>
              <a:headEnd/>
              <a:tailEnd/>
            </a:ln>
          </p:spPr>
          <p:txBody>
            <a:bodyPr lIns="53657" tIns="26828" rIns="53657" bIns="26828" anchor="ctr"/>
            <a:lstStyle/>
            <a:p>
              <a:endParaRPr lang="it-IT">
                <a:cs typeface="Arial" charset="0"/>
              </a:endParaRPr>
            </a:p>
          </p:txBody>
        </p:sp>
        <p:sp>
          <p:nvSpPr>
            <p:cNvPr id="10249" name="AutoShape 27"/>
            <p:cNvSpPr>
              <a:spLocks noChangeArrowheads="1"/>
            </p:cNvSpPr>
            <p:nvPr/>
          </p:nvSpPr>
          <p:spPr bwMode="auto">
            <a:xfrm>
              <a:off x="3806" y="909"/>
              <a:ext cx="6067" cy="6401"/>
            </a:xfrm>
            <a:prstGeom prst="roundRect">
              <a:avLst>
                <a:gd name="adj" fmla="val 16667"/>
              </a:avLst>
            </a:prstGeom>
            <a:solidFill>
              <a:srgbClr val="C0C0C0"/>
            </a:solidFill>
            <a:ln w="9525">
              <a:solidFill>
                <a:srgbClr val="000000"/>
              </a:solidFill>
              <a:round/>
              <a:headEnd/>
              <a:tailEnd/>
            </a:ln>
          </p:spPr>
          <p:txBody>
            <a:bodyPr lIns="53657" tIns="26828" rIns="53657" bIns="26828" anchor="ctr"/>
            <a:lstStyle/>
            <a:p>
              <a:endParaRPr lang="it-IT">
                <a:cs typeface="Arial" charset="0"/>
              </a:endParaRPr>
            </a:p>
          </p:txBody>
        </p:sp>
        <p:sp>
          <p:nvSpPr>
            <p:cNvPr id="10250" name="AutoShape 26"/>
            <p:cNvSpPr>
              <a:spLocks noChangeArrowheads="1"/>
            </p:cNvSpPr>
            <p:nvPr/>
          </p:nvSpPr>
          <p:spPr bwMode="auto">
            <a:xfrm>
              <a:off x="4712" y="1880"/>
              <a:ext cx="4946" cy="2560"/>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endParaRPr lang="it-IT">
                <a:cs typeface="Arial" charset="0"/>
              </a:endParaRPr>
            </a:p>
          </p:txBody>
        </p:sp>
        <p:sp>
          <p:nvSpPr>
            <p:cNvPr id="10251" name="AutoShape 25"/>
            <p:cNvSpPr>
              <a:spLocks noChangeArrowheads="1"/>
            </p:cNvSpPr>
            <p:nvPr/>
          </p:nvSpPr>
          <p:spPr bwMode="auto">
            <a:xfrm>
              <a:off x="1858" y="2556"/>
              <a:ext cx="1724" cy="653"/>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Import prices</a:t>
              </a:r>
              <a:endParaRPr lang="en-CA" altLang="zh-CN">
                <a:cs typeface="Arial" charset="0"/>
              </a:endParaRPr>
            </a:p>
          </p:txBody>
        </p:sp>
        <p:sp>
          <p:nvSpPr>
            <p:cNvPr id="10252" name="AutoShape 24"/>
            <p:cNvSpPr>
              <a:spLocks noChangeArrowheads="1"/>
            </p:cNvSpPr>
            <p:nvPr/>
          </p:nvSpPr>
          <p:spPr bwMode="auto">
            <a:xfrm>
              <a:off x="1858" y="909"/>
              <a:ext cx="1724" cy="366"/>
            </a:xfrm>
            <a:prstGeom prst="roundRect">
              <a:avLst>
                <a:gd name="adj" fmla="val 16667"/>
              </a:avLst>
            </a:prstGeom>
            <a:noFill/>
            <a:ln w="9525" cap="rnd">
              <a:noFill/>
              <a:prstDash val="sysDot"/>
              <a:round/>
              <a:headEnd/>
              <a:tailEnd/>
            </a:ln>
          </p:spPr>
          <p:txBody>
            <a:bodyPr lIns="53657" tIns="26828" rIns="53657" bIns="26828" anchor="ctr"/>
            <a:lstStyle/>
            <a:p>
              <a:pPr algn="ctr"/>
              <a:r>
                <a:rPr lang="en-CA" altLang="zh-CN" sz="1100" b="1" dirty="0" smtClean="0">
                  <a:latin typeface="Times New Roman" pitchFamily="18" charset="0"/>
                  <a:cs typeface="Times New Roman" pitchFamily="18" charset="0"/>
                </a:rPr>
                <a:t>BRIC </a:t>
              </a:r>
              <a:r>
                <a:rPr lang="en-CA" altLang="zh-CN" sz="1100" b="1" dirty="0">
                  <a:latin typeface="Times New Roman" pitchFamily="18" charset="0"/>
                  <a:cs typeface="Times New Roman" pitchFamily="18" charset="0"/>
                </a:rPr>
                <a:t>economy</a:t>
              </a:r>
              <a:endParaRPr lang="en-CA" altLang="zh-CN" dirty="0">
                <a:cs typeface="Arial" charset="0"/>
              </a:endParaRPr>
            </a:p>
          </p:txBody>
        </p:sp>
        <p:sp>
          <p:nvSpPr>
            <p:cNvPr id="10253" name="AutoShape 23"/>
            <p:cNvSpPr>
              <a:spLocks noChangeArrowheads="1"/>
            </p:cNvSpPr>
            <p:nvPr/>
          </p:nvSpPr>
          <p:spPr bwMode="auto">
            <a:xfrm>
              <a:off x="5883" y="5559"/>
              <a:ext cx="3651" cy="1504"/>
            </a:xfrm>
            <a:prstGeom prst="roundRect">
              <a:avLst>
                <a:gd name="adj" fmla="val 16667"/>
              </a:avLst>
            </a:prstGeom>
            <a:noFill/>
            <a:ln w="9525" cap="rnd">
              <a:solidFill>
                <a:srgbClr val="000000"/>
              </a:solidFill>
              <a:prstDash val="sysDot"/>
              <a:round/>
              <a:headEnd/>
              <a:tailEnd/>
            </a:ln>
          </p:spPr>
          <p:txBody>
            <a:bodyPr lIns="53657" tIns="26828" rIns="53657" bIns="26828"/>
            <a:lstStyle/>
            <a:p>
              <a:pPr algn="ctr"/>
              <a:r>
                <a:rPr lang="en-CA" altLang="zh-CN" sz="1100" b="1">
                  <a:latin typeface="Times New Roman" pitchFamily="18" charset="0"/>
                  <a:cs typeface="Times New Roman" pitchFamily="18" charset="0"/>
                </a:rPr>
                <a:t>Household</a:t>
              </a:r>
              <a:endParaRPr lang="en-CA" altLang="zh-CN" sz="900">
                <a:cs typeface="Arial" charset="0"/>
              </a:endParaRPr>
            </a:p>
            <a:p>
              <a:pPr eaLnBrk="0" hangingPunct="0"/>
              <a:endParaRPr lang="en-CA" altLang="zh-CN">
                <a:cs typeface="Arial" charset="0"/>
              </a:endParaRPr>
            </a:p>
          </p:txBody>
        </p:sp>
        <p:sp>
          <p:nvSpPr>
            <p:cNvPr id="10254" name="AutoShape 22"/>
            <p:cNvSpPr>
              <a:spLocks noChangeArrowheads="1"/>
            </p:cNvSpPr>
            <p:nvPr/>
          </p:nvSpPr>
          <p:spPr bwMode="auto">
            <a:xfrm>
              <a:off x="1858" y="6200"/>
              <a:ext cx="1724" cy="653"/>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Remittances</a:t>
              </a:r>
              <a:endParaRPr lang="en-CA" altLang="zh-CN">
                <a:cs typeface="Arial" charset="0"/>
              </a:endParaRPr>
            </a:p>
          </p:txBody>
        </p:sp>
        <p:sp>
          <p:nvSpPr>
            <p:cNvPr id="10255" name="AutoShape 21"/>
            <p:cNvSpPr>
              <a:spLocks noChangeArrowheads="1"/>
            </p:cNvSpPr>
            <p:nvPr/>
          </p:nvSpPr>
          <p:spPr bwMode="auto">
            <a:xfrm>
              <a:off x="1858" y="3689"/>
              <a:ext cx="1724" cy="653"/>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FDI</a:t>
              </a:r>
              <a:endParaRPr lang="en-CA" altLang="zh-CN">
                <a:cs typeface="Arial" charset="0"/>
              </a:endParaRPr>
            </a:p>
          </p:txBody>
        </p:sp>
        <p:sp>
          <p:nvSpPr>
            <p:cNvPr id="10256" name="AutoShape 20"/>
            <p:cNvSpPr>
              <a:spLocks noChangeArrowheads="1"/>
            </p:cNvSpPr>
            <p:nvPr/>
          </p:nvSpPr>
          <p:spPr bwMode="auto">
            <a:xfrm>
              <a:off x="1858" y="5001"/>
              <a:ext cx="1724" cy="768"/>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Foreign aid</a:t>
              </a:r>
              <a:endParaRPr lang="en-CA" altLang="zh-CN">
                <a:cs typeface="Arial" charset="0"/>
              </a:endParaRPr>
            </a:p>
          </p:txBody>
        </p:sp>
        <p:cxnSp>
          <p:nvCxnSpPr>
            <p:cNvPr id="10257" name="AutoShape 19"/>
            <p:cNvCxnSpPr>
              <a:cxnSpLocks noChangeShapeType="1"/>
            </p:cNvCxnSpPr>
            <p:nvPr/>
          </p:nvCxnSpPr>
          <p:spPr bwMode="auto">
            <a:xfrm>
              <a:off x="3582" y="2883"/>
              <a:ext cx="1130" cy="277"/>
            </a:xfrm>
            <a:prstGeom prst="straightConnector1">
              <a:avLst/>
            </a:prstGeom>
            <a:noFill/>
            <a:ln w="9525">
              <a:solidFill>
                <a:srgbClr val="000000"/>
              </a:solidFill>
              <a:round/>
              <a:headEnd/>
              <a:tailEnd type="triangle" w="med" len="med"/>
            </a:ln>
          </p:spPr>
        </p:cxnSp>
        <p:cxnSp>
          <p:nvCxnSpPr>
            <p:cNvPr id="10258" name="AutoShape 18"/>
            <p:cNvCxnSpPr>
              <a:cxnSpLocks noChangeShapeType="1"/>
            </p:cNvCxnSpPr>
            <p:nvPr/>
          </p:nvCxnSpPr>
          <p:spPr bwMode="auto">
            <a:xfrm flipV="1">
              <a:off x="3582" y="3160"/>
              <a:ext cx="1130" cy="856"/>
            </a:xfrm>
            <a:prstGeom prst="straightConnector1">
              <a:avLst/>
            </a:prstGeom>
            <a:noFill/>
            <a:ln w="9525">
              <a:solidFill>
                <a:srgbClr val="000000"/>
              </a:solidFill>
              <a:round/>
              <a:headEnd/>
              <a:tailEnd type="triangle" w="med" len="med"/>
            </a:ln>
          </p:spPr>
        </p:cxnSp>
        <p:cxnSp>
          <p:nvCxnSpPr>
            <p:cNvPr id="10259" name="AutoShape 17"/>
            <p:cNvCxnSpPr>
              <a:cxnSpLocks noChangeShapeType="1"/>
            </p:cNvCxnSpPr>
            <p:nvPr/>
          </p:nvCxnSpPr>
          <p:spPr bwMode="auto">
            <a:xfrm flipV="1">
              <a:off x="3582" y="3160"/>
              <a:ext cx="1130" cy="2225"/>
            </a:xfrm>
            <a:prstGeom prst="straightConnector1">
              <a:avLst/>
            </a:prstGeom>
            <a:noFill/>
            <a:ln w="9525">
              <a:solidFill>
                <a:srgbClr val="000000"/>
              </a:solidFill>
              <a:round/>
              <a:headEnd/>
              <a:tailEnd type="triangle" w="med" len="med"/>
            </a:ln>
          </p:spPr>
        </p:cxnSp>
        <p:cxnSp>
          <p:nvCxnSpPr>
            <p:cNvPr id="10260" name="AutoShape 16"/>
            <p:cNvCxnSpPr>
              <a:cxnSpLocks noChangeShapeType="1"/>
            </p:cNvCxnSpPr>
            <p:nvPr/>
          </p:nvCxnSpPr>
          <p:spPr bwMode="auto">
            <a:xfrm flipV="1">
              <a:off x="3582" y="3160"/>
              <a:ext cx="1130" cy="3367"/>
            </a:xfrm>
            <a:prstGeom prst="straightConnector1">
              <a:avLst/>
            </a:prstGeom>
            <a:noFill/>
            <a:ln w="9525">
              <a:solidFill>
                <a:srgbClr val="000000"/>
              </a:solidFill>
              <a:round/>
              <a:headEnd/>
              <a:tailEnd type="triangle" w="med" len="med"/>
            </a:ln>
          </p:spPr>
        </p:cxnSp>
        <p:cxnSp>
          <p:nvCxnSpPr>
            <p:cNvPr id="10261" name="AutoShape 15"/>
            <p:cNvCxnSpPr>
              <a:cxnSpLocks noChangeShapeType="1"/>
            </p:cNvCxnSpPr>
            <p:nvPr/>
          </p:nvCxnSpPr>
          <p:spPr bwMode="auto">
            <a:xfrm>
              <a:off x="3582" y="1687"/>
              <a:ext cx="1130" cy="1473"/>
            </a:xfrm>
            <a:prstGeom prst="straightConnector1">
              <a:avLst/>
            </a:prstGeom>
            <a:noFill/>
            <a:ln w="9525">
              <a:solidFill>
                <a:srgbClr val="000000"/>
              </a:solidFill>
              <a:round/>
              <a:headEnd/>
              <a:tailEnd type="triangle" w="med" len="med"/>
            </a:ln>
          </p:spPr>
        </p:cxnSp>
        <p:sp>
          <p:nvSpPr>
            <p:cNvPr id="10262" name="AutoShape 14"/>
            <p:cNvSpPr>
              <a:spLocks noChangeArrowheads="1"/>
            </p:cNvSpPr>
            <p:nvPr/>
          </p:nvSpPr>
          <p:spPr bwMode="auto">
            <a:xfrm>
              <a:off x="6139" y="2883"/>
              <a:ext cx="798" cy="1222"/>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Input prices</a:t>
              </a:r>
              <a:endParaRPr lang="en-CA" altLang="zh-CN">
                <a:cs typeface="Arial" charset="0"/>
              </a:endParaRPr>
            </a:p>
          </p:txBody>
        </p:sp>
        <p:sp>
          <p:nvSpPr>
            <p:cNvPr id="10263" name="AutoShape 13"/>
            <p:cNvSpPr>
              <a:spLocks noChangeArrowheads="1"/>
            </p:cNvSpPr>
            <p:nvPr/>
          </p:nvSpPr>
          <p:spPr bwMode="auto">
            <a:xfrm>
              <a:off x="4770" y="2883"/>
              <a:ext cx="1212" cy="1222"/>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Consumer prices</a:t>
              </a:r>
              <a:endParaRPr lang="en-CA" altLang="zh-CN">
                <a:cs typeface="Arial" charset="0"/>
              </a:endParaRPr>
            </a:p>
          </p:txBody>
        </p:sp>
        <p:sp>
          <p:nvSpPr>
            <p:cNvPr id="10264" name="AutoShape 12"/>
            <p:cNvSpPr>
              <a:spLocks noChangeArrowheads="1"/>
            </p:cNvSpPr>
            <p:nvPr/>
          </p:nvSpPr>
          <p:spPr bwMode="auto">
            <a:xfrm>
              <a:off x="4937" y="2014"/>
              <a:ext cx="4059" cy="468"/>
            </a:xfrm>
            <a:prstGeom prst="roundRect">
              <a:avLst>
                <a:gd name="adj" fmla="val 16667"/>
              </a:avLst>
            </a:prstGeom>
            <a:noFill/>
            <a:ln w="9525" cap="rnd">
              <a:noFill/>
              <a:prstDash val="sysDot"/>
              <a:round/>
              <a:headEnd/>
              <a:tailEnd/>
            </a:ln>
          </p:spPr>
          <p:txBody>
            <a:bodyPr lIns="53657" tIns="26828" rIns="53657" bIns="26828" anchor="ctr"/>
            <a:lstStyle/>
            <a:p>
              <a:pPr algn="ctr"/>
              <a:r>
                <a:rPr lang="en-CA" altLang="zh-CN" sz="1100" b="1" dirty="0">
                  <a:latin typeface="Times New Roman" pitchFamily="18" charset="0"/>
                  <a:cs typeface="Times New Roman" pitchFamily="18" charset="0"/>
                </a:rPr>
                <a:t>National economy </a:t>
              </a:r>
              <a:endParaRPr lang="en-CA" altLang="zh-CN" sz="1100" b="1" dirty="0" smtClean="0">
                <a:latin typeface="Times New Roman" pitchFamily="18" charset="0"/>
                <a:cs typeface="Times New Roman" pitchFamily="18" charset="0"/>
              </a:endParaRPr>
            </a:p>
            <a:p>
              <a:pPr algn="ctr"/>
              <a:r>
                <a:rPr lang="en-CA" altLang="zh-CN" sz="1100" b="1" dirty="0" smtClean="0">
                  <a:solidFill>
                    <a:srgbClr val="FF0000"/>
                  </a:solidFill>
                  <a:latin typeface="Times New Roman" pitchFamily="18" charset="0"/>
                  <a:cs typeface="Times New Roman" pitchFamily="18" charset="0"/>
                </a:rPr>
                <a:t>Government </a:t>
              </a:r>
              <a:endParaRPr lang="en-CA" altLang="zh-CN" dirty="0">
                <a:solidFill>
                  <a:srgbClr val="FF0000"/>
                </a:solidFill>
                <a:cs typeface="Arial" charset="0"/>
              </a:endParaRPr>
            </a:p>
          </p:txBody>
        </p:sp>
        <p:sp>
          <p:nvSpPr>
            <p:cNvPr id="10265" name="AutoShape 11"/>
            <p:cNvSpPr>
              <a:spLocks noChangeArrowheads="1"/>
            </p:cNvSpPr>
            <p:nvPr/>
          </p:nvSpPr>
          <p:spPr bwMode="auto">
            <a:xfrm>
              <a:off x="8504" y="2883"/>
              <a:ext cx="985" cy="1222"/>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Transferts privés</a:t>
              </a:r>
              <a:endParaRPr lang="en-CA" altLang="zh-CN">
                <a:cs typeface="Arial" charset="0"/>
              </a:endParaRPr>
            </a:p>
          </p:txBody>
        </p:sp>
        <p:sp>
          <p:nvSpPr>
            <p:cNvPr id="10266" name="AutoShape 10"/>
            <p:cNvSpPr>
              <a:spLocks noChangeArrowheads="1"/>
            </p:cNvSpPr>
            <p:nvPr/>
          </p:nvSpPr>
          <p:spPr bwMode="auto">
            <a:xfrm>
              <a:off x="7013" y="2880"/>
              <a:ext cx="1075" cy="1222"/>
            </a:xfrm>
            <a:prstGeom prst="roundRect">
              <a:avLst>
                <a:gd name="adj" fmla="val 16667"/>
              </a:avLst>
            </a:prstGeom>
            <a:no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Producer prices</a:t>
              </a:r>
              <a:endParaRPr lang="en-CA" altLang="zh-CN">
                <a:cs typeface="Arial" charset="0"/>
              </a:endParaRPr>
            </a:p>
          </p:txBody>
        </p:sp>
        <p:sp>
          <p:nvSpPr>
            <p:cNvPr id="10267" name="AutoShape 9"/>
            <p:cNvSpPr>
              <a:spLocks noChangeArrowheads="1"/>
            </p:cNvSpPr>
            <p:nvPr/>
          </p:nvSpPr>
          <p:spPr bwMode="auto">
            <a:xfrm>
              <a:off x="5954" y="6014"/>
              <a:ext cx="3465" cy="839"/>
            </a:xfrm>
            <a:prstGeom prst="roundRect">
              <a:avLst>
                <a:gd name="adj" fmla="val 16667"/>
              </a:avLst>
            </a:prstGeom>
            <a:noFill/>
            <a:ln w="9525" cap="rnd">
              <a:solidFill>
                <a:srgbClr val="000000"/>
              </a:solidFill>
              <a:prstDash val="sysDot"/>
              <a:round/>
              <a:headEnd/>
              <a:tailEnd/>
            </a:ln>
          </p:spPr>
          <p:txBody>
            <a:bodyPr lIns="53657" tIns="26828" rIns="53657" bIns="26828"/>
            <a:lstStyle/>
            <a:p>
              <a:pPr algn="ctr"/>
              <a:r>
                <a:rPr lang="en-US" altLang="zh-CN" sz="1100" dirty="0" smtClean="0">
                  <a:latin typeface="Times New Roman" pitchFamily="18" charset="0"/>
                  <a:cs typeface="Times New Roman" pitchFamily="18" charset="0"/>
                </a:rPr>
                <a:t>Welfare</a:t>
              </a:r>
              <a:r>
                <a:rPr lang="en-US" altLang="zh-CN" sz="1100" dirty="0">
                  <a:latin typeface="Times New Roman" pitchFamily="18" charset="0"/>
                  <a:cs typeface="Times New Roman" pitchFamily="18" charset="0"/>
                </a:rPr>
                <a:t>: consumption, caloric intake, schooling, </a:t>
              </a:r>
              <a:r>
                <a:rPr lang="en-US" altLang="zh-CN" sz="1100" dirty="0" err="1" smtClean="0">
                  <a:latin typeface="Times New Roman" pitchFamily="18" charset="0"/>
                  <a:cs typeface="Times New Roman" pitchFamily="18" charset="0"/>
                </a:rPr>
                <a:t>labour</a:t>
              </a:r>
              <a:r>
                <a:rPr lang="en-US" altLang="zh-CN" sz="1100" dirty="0" smtClean="0">
                  <a:latin typeface="Times New Roman" pitchFamily="18" charset="0"/>
                  <a:cs typeface="Times New Roman" pitchFamily="18" charset="0"/>
                </a:rPr>
                <a:t>, </a:t>
              </a:r>
              <a:r>
                <a:rPr lang="en-US" altLang="zh-CN" sz="1100" dirty="0">
                  <a:latin typeface="Times New Roman" pitchFamily="18" charset="0"/>
                  <a:cs typeface="Times New Roman" pitchFamily="18" charset="0"/>
                </a:rPr>
                <a:t>health</a:t>
              </a:r>
              <a:endParaRPr lang="en-US" altLang="zh-CN" sz="900" dirty="0">
                <a:cs typeface="Arial" charset="0"/>
              </a:endParaRPr>
            </a:p>
            <a:p>
              <a:pPr eaLnBrk="0" hangingPunct="0"/>
              <a:endParaRPr lang="en-US" altLang="zh-CN" dirty="0">
                <a:cs typeface="Arial" charset="0"/>
              </a:endParaRPr>
            </a:p>
          </p:txBody>
        </p:sp>
        <p:cxnSp>
          <p:nvCxnSpPr>
            <p:cNvPr id="10268" name="AutoShape 8"/>
            <p:cNvCxnSpPr>
              <a:cxnSpLocks noChangeShapeType="1"/>
            </p:cNvCxnSpPr>
            <p:nvPr/>
          </p:nvCxnSpPr>
          <p:spPr bwMode="auto">
            <a:xfrm flipV="1">
              <a:off x="3582" y="6247"/>
              <a:ext cx="2301" cy="280"/>
            </a:xfrm>
            <a:prstGeom prst="bentConnector3">
              <a:avLst>
                <a:gd name="adj1" fmla="val 49958"/>
              </a:avLst>
            </a:prstGeom>
            <a:noFill/>
            <a:ln w="9525">
              <a:solidFill>
                <a:srgbClr val="000000"/>
              </a:solidFill>
              <a:miter lim="800000"/>
              <a:headEnd/>
              <a:tailEnd type="triangle" w="med" len="med"/>
            </a:ln>
          </p:spPr>
        </p:cxnSp>
        <p:cxnSp>
          <p:nvCxnSpPr>
            <p:cNvPr id="10269" name="AutoShape 7"/>
            <p:cNvCxnSpPr>
              <a:cxnSpLocks noChangeShapeType="1"/>
            </p:cNvCxnSpPr>
            <p:nvPr/>
          </p:nvCxnSpPr>
          <p:spPr bwMode="auto">
            <a:xfrm>
              <a:off x="5276" y="4105"/>
              <a:ext cx="2164" cy="1454"/>
            </a:xfrm>
            <a:prstGeom prst="straightConnector1">
              <a:avLst/>
            </a:prstGeom>
            <a:noFill/>
            <a:ln w="9525">
              <a:solidFill>
                <a:srgbClr val="000000"/>
              </a:solidFill>
              <a:round/>
              <a:headEnd/>
              <a:tailEnd type="triangle" w="med" len="med"/>
            </a:ln>
          </p:spPr>
        </p:cxnSp>
        <p:cxnSp>
          <p:nvCxnSpPr>
            <p:cNvPr id="10270" name="AutoShape 6"/>
            <p:cNvCxnSpPr>
              <a:cxnSpLocks noChangeShapeType="1"/>
            </p:cNvCxnSpPr>
            <p:nvPr/>
          </p:nvCxnSpPr>
          <p:spPr bwMode="auto">
            <a:xfrm>
              <a:off x="6538" y="4105"/>
              <a:ext cx="902" cy="1454"/>
            </a:xfrm>
            <a:prstGeom prst="straightConnector1">
              <a:avLst/>
            </a:prstGeom>
            <a:noFill/>
            <a:ln w="9525">
              <a:solidFill>
                <a:srgbClr val="000000"/>
              </a:solidFill>
              <a:round/>
              <a:headEnd/>
              <a:tailEnd type="triangle" w="med" len="med"/>
            </a:ln>
          </p:spPr>
        </p:cxnSp>
        <p:cxnSp>
          <p:nvCxnSpPr>
            <p:cNvPr id="10271" name="AutoShape 5"/>
            <p:cNvCxnSpPr>
              <a:cxnSpLocks noChangeShapeType="1"/>
            </p:cNvCxnSpPr>
            <p:nvPr/>
          </p:nvCxnSpPr>
          <p:spPr bwMode="auto">
            <a:xfrm flipH="1">
              <a:off x="7440" y="4105"/>
              <a:ext cx="435" cy="1454"/>
            </a:xfrm>
            <a:prstGeom prst="straightConnector1">
              <a:avLst/>
            </a:prstGeom>
            <a:noFill/>
            <a:ln w="9525">
              <a:solidFill>
                <a:srgbClr val="000000"/>
              </a:solidFill>
              <a:round/>
              <a:headEnd/>
              <a:tailEnd type="triangle" w="med" len="med"/>
            </a:ln>
          </p:spPr>
        </p:cxnSp>
        <p:cxnSp>
          <p:nvCxnSpPr>
            <p:cNvPr id="10272" name="AutoShape 4"/>
            <p:cNvCxnSpPr>
              <a:cxnSpLocks noChangeShapeType="1"/>
            </p:cNvCxnSpPr>
            <p:nvPr/>
          </p:nvCxnSpPr>
          <p:spPr bwMode="auto">
            <a:xfrm flipH="1">
              <a:off x="7440" y="4105"/>
              <a:ext cx="1556" cy="1454"/>
            </a:xfrm>
            <a:prstGeom prst="straightConnector1">
              <a:avLst/>
            </a:prstGeom>
            <a:noFill/>
            <a:ln w="9525">
              <a:solidFill>
                <a:srgbClr val="000000"/>
              </a:solidFill>
              <a:round/>
              <a:headEnd/>
              <a:tailEnd type="triangle" w="med" len="med"/>
            </a:ln>
          </p:spPr>
        </p:cxnSp>
        <p:cxnSp>
          <p:nvCxnSpPr>
            <p:cNvPr id="10273" name="AutoShape 3"/>
            <p:cNvCxnSpPr>
              <a:cxnSpLocks noChangeShapeType="1"/>
            </p:cNvCxnSpPr>
            <p:nvPr/>
          </p:nvCxnSpPr>
          <p:spPr bwMode="auto">
            <a:xfrm flipH="1">
              <a:off x="7440" y="4105"/>
              <a:ext cx="1556" cy="1454"/>
            </a:xfrm>
            <a:prstGeom prst="straightConnector1">
              <a:avLst/>
            </a:prstGeom>
            <a:noFill/>
            <a:ln w="9525">
              <a:solidFill>
                <a:srgbClr val="000000"/>
              </a:solidFill>
              <a:round/>
              <a:headEnd/>
              <a:tailEnd type="triangle" w="med" len="med"/>
            </a:ln>
          </p:spPr>
        </p:cxnSp>
        <p:sp>
          <p:nvSpPr>
            <p:cNvPr id="10274" name="AutoShape 2"/>
            <p:cNvSpPr>
              <a:spLocks noChangeArrowheads="1"/>
            </p:cNvSpPr>
            <p:nvPr/>
          </p:nvSpPr>
          <p:spPr bwMode="auto">
            <a:xfrm>
              <a:off x="8159" y="2883"/>
              <a:ext cx="1385" cy="1222"/>
            </a:xfrm>
            <a:prstGeom prst="roundRect">
              <a:avLst>
                <a:gd name="adj" fmla="val 16667"/>
              </a:avLst>
            </a:prstGeom>
            <a:solidFill>
              <a:srgbClr val="BFBFBF"/>
            </a:solidFill>
            <a:ln w="9525" cap="rnd">
              <a:solidFill>
                <a:srgbClr val="000000"/>
              </a:solidFill>
              <a:prstDash val="sysDot"/>
              <a:round/>
              <a:headEnd/>
              <a:tailEnd/>
            </a:ln>
          </p:spPr>
          <p:txBody>
            <a:bodyPr lIns="53657" tIns="26828" rIns="53657" bIns="26828" anchor="ctr"/>
            <a:lstStyle/>
            <a:p>
              <a:pPr algn="ctr"/>
              <a:r>
                <a:rPr lang="en-CA" altLang="zh-CN" sz="1100">
                  <a:latin typeface="Times New Roman" pitchFamily="18" charset="0"/>
                  <a:cs typeface="Times New Roman" pitchFamily="18" charset="0"/>
                </a:rPr>
                <a:t>Employment</a:t>
              </a:r>
              <a:endParaRPr lang="en-CA" altLang="zh-CN">
                <a:cs typeface="Arial" charset="0"/>
              </a:endParaRPr>
            </a:p>
          </p:txBody>
        </p:sp>
      </p:grpSp>
      <p:sp>
        <p:nvSpPr>
          <p:cNvPr id="10244" name="ZoneTexte 35"/>
          <p:cNvSpPr txBox="1">
            <a:spLocks noChangeArrowheads="1"/>
          </p:cNvSpPr>
          <p:nvPr/>
        </p:nvSpPr>
        <p:spPr bwMode="auto">
          <a:xfrm>
            <a:off x="0" y="228600"/>
            <a:ext cx="8915400" cy="369332"/>
          </a:xfrm>
          <a:prstGeom prst="rect">
            <a:avLst/>
          </a:prstGeom>
          <a:noFill/>
          <a:ln w="9525">
            <a:solidFill>
              <a:schemeClr val="tx1"/>
            </a:solidFill>
            <a:miter lim="800000"/>
            <a:headEnd/>
            <a:tailEnd/>
          </a:ln>
        </p:spPr>
        <p:txBody>
          <a:bodyPr>
            <a:spAutoFit/>
          </a:bodyPr>
          <a:lstStyle/>
          <a:p>
            <a:pPr algn="ctr"/>
            <a:r>
              <a:rPr lang="fr-FR" b="1" u="sng" dirty="0">
                <a:latin typeface="Times New Roman" pitchFamily="18" charset="0"/>
                <a:cs typeface="Times New Roman" pitchFamily="18" charset="0"/>
              </a:rPr>
              <a:t>Objective</a:t>
            </a:r>
            <a:r>
              <a:rPr lang="fr-FR" b="1" dirty="0">
                <a:latin typeface="Times New Roman" pitchFamily="18" charset="0"/>
                <a:cs typeface="Times New Roman" pitchFamily="18" charset="0"/>
              </a:rPr>
              <a:t>: </a:t>
            </a:r>
            <a:r>
              <a:rPr lang="fr-FR" dirty="0" err="1">
                <a:latin typeface="Times New Roman" pitchFamily="18" charset="0"/>
                <a:cs typeface="Times New Roman" pitchFamily="18" charset="0"/>
              </a:rPr>
              <a:t>Predict</a:t>
            </a:r>
            <a:r>
              <a:rPr lang="fr-FR" dirty="0">
                <a:latin typeface="Times New Roman" pitchFamily="18" charset="0"/>
                <a:cs typeface="Times New Roman" pitchFamily="18" charset="0"/>
              </a:rPr>
              <a:t> the </a:t>
            </a:r>
            <a:r>
              <a:rPr lang="fr-FR" b="1" dirty="0" err="1" smtClean="0">
                <a:latin typeface="Times New Roman" pitchFamily="18" charset="0"/>
                <a:cs typeface="Times New Roman" pitchFamily="18" charset="0"/>
              </a:rPr>
              <a:t>welfare</a:t>
            </a:r>
            <a:r>
              <a:rPr lang="fr-FR" b="1" dirty="0" smtClean="0">
                <a:latin typeface="Times New Roman" pitchFamily="18" charset="0"/>
                <a:cs typeface="Times New Roman" pitchFamily="18" charset="0"/>
              </a:rPr>
              <a:t>/</a:t>
            </a:r>
            <a:r>
              <a:rPr lang="fr-FR" b="1" dirty="0" err="1" smtClean="0">
                <a:latin typeface="Times New Roman" pitchFamily="18" charset="0"/>
                <a:cs typeface="Times New Roman" pitchFamily="18" charset="0"/>
              </a:rPr>
              <a:t>wellbeing</a:t>
            </a:r>
            <a:r>
              <a:rPr lang="fr-FR" b="1" dirty="0" smtClean="0">
                <a:latin typeface="Times New Roman" pitchFamily="18" charset="0"/>
                <a:cs typeface="Times New Roman" pitchFamily="18" charset="0"/>
              </a:rPr>
              <a:t> </a:t>
            </a:r>
            <a:r>
              <a:rPr lang="fr-FR" b="1" dirty="0">
                <a:latin typeface="Times New Roman" pitchFamily="18" charset="0"/>
                <a:cs typeface="Times New Roman" pitchFamily="18" charset="0"/>
              </a:rPr>
              <a:t>impacts </a:t>
            </a:r>
            <a:r>
              <a:rPr lang="fr-FR" dirty="0">
                <a:latin typeface="Times New Roman" pitchFamily="18" charset="0"/>
                <a:cs typeface="Times New Roman" pitchFamily="18" charset="0"/>
              </a:rPr>
              <a:t>of the </a:t>
            </a:r>
            <a:r>
              <a:rPr lang="fr-FR" b="1" dirty="0" smtClean="0">
                <a:latin typeface="Times New Roman" pitchFamily="18" charset="0"/>
                <a:cs typeface="Times New Roman" pitchFamily="18" charset="0"/>
              </a:rPr>
              <a:t>NDB </a:t>
            </a:r>
            <a:r>
              <a:rPr lang="fr-FR" dirty="0" smtClean="0">
                <a:latin typeface="Times New Roman" pitchFamily="18" charset="0"/>
                <a:cs typeface="Times New Roman" pitchFamily="18" charset="0"/>
              </a:rPr>
              <a:t>on </a:t>
            </a:r>
            <a:r>
              <a:rPr lang="fr-FR" b="1" dirty="0" smtClean="0">
                <a:latin typeface="Times New Roman" pitchFamily="18" charset="0"/>
                <a:cs typeface="Times New Roman" pitchFamily="18" charset="0"/>
              </a:rPr>
              <a:t>South Africa</a:t>
            </a:r>
            <a:endParaRPr lang="en-US" b="1" dirty="0">
              <a:latin typeface="Times New Roman" pitchFamily="18" charset="0"/>
              <a:cs typeface="Times New Roman" pitchFamily="18" charset="0"/>
            </a:endParaRPr>
          </a:p>
        </p:txBody>
      </p:sp>
      <p:sp>
        <p:nvSpPr>
          <p:cNvPr id="10245" name="ZoneTexte 37"/>
          <p:cNvSpPr txBox="1">
            <a:spLocks noChangeArrowheads="1"/>
          </p:cNvSpPr>
          <p:nvPr/>
        </p:nvSpPr>
        <p:spPr bwMode="auto">
          <a:xfrm>
            <a:off x="228600" y="990600"/>
            <a:ext cx="2667000" cy="5632450"/>
          </a:xfrm>
          <a:prstGeom prst="rect">
            <a:avLst/>
          </a:prstGeom>
          <a:noFill/>
          <a:ln w="9525">
            <a:noFill/>
            <a:miter lim="800000"/>
            <a:headEnd/>
            <a:tailEnd/>
          </a:ln>
        </p:spPr>
        <p:txBody>
          <a:bodyPr>
            <a:spAutoFit/>
          </a:bodyPr>
          <a:lstStyle/>
          <a:p>
            <a:r>
              <a:rPr lang="fr-FR" b="1" u="sng" dirty="0">
                <a:latin typeface="Times New Roman" pitchFamily="18" charset="0"/>
                <a:cs typeface="Times New Roman" pitchFamily="18" charset="0"/>
              </a:rPr>
              <a:t>Impacts </a:t>
            </a:r>
            <a:r>
              <a:rPr lang="fr-FR" b="1" u="sng" dirty="0" smtClean="0">
                <a:latin typeface="Times New Roman" pitchFamily="18" charset="0"/>
                <a:cs typeface="Times New Roman" pitchFamily="18" charset="0"/>
              </a:rPr>
              <a:t>(BRICS)</a:t>
            </a:r>
            <a:endParaRPr lang="fr-FR" b="1" u="sng" dirty="0">
              <a:latin typeface="Times New Roman" pitchFamily="18" charset="0"/>
              <a:cs typeface="Times New Roman" pitchFamily="18" charset="0"/>
            </a:endParaRPr>
          </a:p>
          <a:p>
            <a:r>
              <a:rPr lang="fr-FR" dirty="0">
                <a:latin typeface="Times New Roman" pitchFamily="18" charset="0"/>
                <a:cs typeface="Times New Roman" pitchFamily="18" charset="0"/>
              </a:rPr>
              <a:t>Export </a:t>
            </a:r>
            <a:r>
              <a:rPr lang="fr-FR" dirty="0" err="1">
                <a:latin typeface="Times New Roman" pitchFamily="18" charset="0"/>
                <a:cs typeface="Times New Roman" pitchFamily="18" charset="0"/>
              </a:rPr>
              <a:t>prices</a:t>
            </a:r>
            <a:r>
              <a:rPr lang="fr-FR" dirty="0">
                <a:latin typeface="Times New Roman" pitchFamily="18" charset="0"/>
                <a:cs typeface="Times New Roman" pitchFamily="18" charset="0"/>
              </a:rPr>
              <a:t>/</a:t>
            </a:r>
            <a:r>
              <a:rPr lang="fr-FR" dirty="0" err="1">
                <a:latin typeface="Times New Roman" pitchFamily="18" charset="0"/>
                <a:cs typeface="Times New Roman" pitchFamily="18" charset="0"/>
              </a:rPr>
              <a:t>demand</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Import </a:t>
            </a:r>
            <a:r>
              <a:rPr lang="fr-FR" dirty="0" err="1">
                <a:latin typeface="Times New Roman" pitchFamily="18" charset="0"/>
                <a:cs typeface="Times New Roman" pitchFamily="18" charset="0"/>
              </a:rPr>
              <a:t>prices</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FDI</a:t>
            </a:r>
          </a:p>
          <a:p>
            <a:r>
              <a:rPr lang="fr-FR" dirty="0" err="1">
                <a:latin typeface="Times New Roman" pitchFamily="18" charset="0"/>
                <a:cs typeface="Times New Roman" pitchFamily="18" charset="0"/>
              </a:rPr>
              <a:t>Foreign</a:t>
            </a:r>
            <a:r>
              <a:rPr lang="fr-FR" dirty="0">
                <a:latin typeface="Times New Roman" pitchFamily="18" charset="0"/>
                <a:cs typeface="Times New Roman" pitchFamily="18" charset="0"/>
              </a:rPr>
              <a:t> </a:t>
            </a:r>
            <a:r>
              <a:rPr lang="fr-FR" dirty="0" err="1" smtClean="0">
                <a:latin typeface="Times New Roman" pitchFamily="18" charset="0"/>
                <a:cs typeface="Times New Roman" pitchFamily="18" charset="0"/>
              </a:rPr>
              <a:t>aid</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Loans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etc</a:t>
            </a:r>
            <a:endParaRPr lang="fr-FR" dirty="0">
              <a:latin typeface="Times New Roman" pitchFamily="18" charset="0"/>
              <a:cs typeface="Times New Roman" pitchFamily="18" charset="0"/>
            </a:endParaRPr>
          </a:p>
          <a:p>
            <a:r>
              <a:rPr lang="fr-FR" dirty="0" err="1">
                <a:latin typeface="Times New Roman" pitchFamily="18" charset="0"/>
                <a:cs typeface="Times New Roman" pitchFamily="18" charset="0"/>
              </a:rPr>
              <a:t>Remittances</a:t>
            </a:r>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r>
              <a:rPr lang="fr-FR" b="1" u="sng" dirty="0" err="1">
                <a:latin typeface="Times New Roman" pitchFamily="18" charset="0"/>
                <a:cs typeface="Times New Roman" pitchFamily="18" charset="0"/>
              </a:rPr>
              <a:t>Channels</a:t>
            </a:r>
            <a:r>
              <a:rPr lang="fr-FR" b="1" u="sng" dirty="0">
                <a:latin typeface="Times New Roman" pitchFamily="18" charset="0"/>
                <a:cs typeface="Times New Roman" pitchFamily="18" charset="0"/>
              </a:rPr>
              <a:t> to </a:t>
            </a:r>
            <a:r>
              <a:rPr lang="fr-FR" b="1" u="sng" dirty="0" err="1">
                <a:latin typeface="Times New Roman" pitchFamily="18" charset="0"/>
                <a:cs typeface="Times New Roman" pitchFamily="18" charset="0"/>
              </a:rPr>
              <a:t>households</a:t>
            </a:r>
            <a:endParaRPr lang="fr-FR" u="sng" dirty="0">
              <a:latin typeface="Times New Roman" pitchFamily="18" charset="0"/>
              <a:cs typeface="Times New Roman" pitchFamily="18" charset="0"/>
            </a:endParaRPr>
          </a:p>
          <a:p>
            <a:r>
              <a:rPr lang="fr-FR" dirty="0">
                <a:latin typeface="Times New Roman" pitchFamily="18" charset="0"/>
                <a:cs typeface="Times New Roman" pitchFamily="18" charset="0"/>
              </a:rPr>
              <a:t>Consumer </a:t>
            </a:r>
            <a:r>
              <a:rPr lang="fr-FR" dirty="0" err="1">
                <a:latin typeface="Times New Roman" pitchFamily="18" charset="0"/>
                <a:cs typeface="Times New Roman" pitchFamily="18" charset="0"/>
              </a:rPr>
              <a:t>prices</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Producer </a:t>
            </a:r>
            <a:r>
              <a:rPr lang="fr-FR" dirty="0" err="1">
                <a:latin typeface="Times New Roman" pitchFamily="18" charset="0"/>
                <a:cs typeface="Times New Roman" pitchFamily="18" charset="0"/>
              </a:rPr>
              <a:t>prices</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Input </a:t>
            </a:r>
            <a:r>
              <a:rPr lang="fr-FR" dirty="0" err="1">
                <a:latin typeface="Times New Roman" pitchFamily="18" charset="0"/>
                <a:cs typeface="Times New Roman" pitchFamily="18" charset="0"/>
              </a:rPr>
              <a:t>prices</a:t>
            </a:r>
            <a:endParaRPr lang="fr-FR" dirty="0">
              <a:latin typeface="Times New Roman" pitchFamily="18" charset="0"/>
              <a:cs typeface="Times New Roman" pitchFamily="18" charset="0"/>
            </a:endParaRPr>
          </a:p>
          <a:p>
            <a:r>
              <a:rPr lang="fr-FR" dirty="0" err="1">
                <a:latin typeface="Times New Roman" pitchFamily="18" charset="0"/>
                <a:cs typeface="Times New Roman" pitchFamily="18" charset="0"/>
              </a:rPr>
              <a:t>Employment</a:t>
            </a:r>
            <a:endParaRPr lang="fr-FR" dirty="0">
              <a:latin typeface="Times New Roman" pitchFamily="18" charset="0"/>
              <a:cs typeface="Times New Roman" pitchFamily="18" charset="0"/>
            </a:endParaRPr>
          </a:p>
          <a:p>
            <a:r>
              <a:rPr lang="fr-FR" dirty="0" err="1">
                <a:latin typeface="Times New Roman" pitchFamily="18" charset="0"/>
                <a:cs typeface="Times New Roman" pitchFamily="18" charset="0"/>
              </a:rPr>
              <a:t>Remittances</a:t>
            </a:r>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a:p>
            <a:r>
              <a:rPr lang="fr-FR" b="1" u="sng" dirty="0" err="1" smtClean="0">
                <a:latin typeface="Times New Roman" pitchFamily="18" charset="0"/>
                <a:cs typeface="Times New Roman" pitchFamily="18" charset="0"/>
              </a:rPr>
              <a:t>Household</a:t>
            </a:r>
            <a:r>
              <a:rPr lang="fr-FR" b="1" u="sng" dirty="0" smtClean="0">
                <a:latin typeface="Times New Roman" pitchFamily="18" charset="0"/>
                <a:cs typeface="Times New Roman" pitchFamily="18" charset="0"/>
              </a:rPr>
              <a:t> </a:t>
            </a:r>
            <a:r>
              <a:rPr lang="fr-FR" b="1" u="sng" dirty="0" err="1">
                <a:latin typeface="Times New Roman" pitchFamily="18" charset="0"/>
                <a:cs typeface="Times New Roman" pitchFamily="18" charset="0"/>
              </a:rPr>
              <a:t>welfare</a:t>
            </a:r>
            <a:endParaRPr lang="fr-FR" b="1" u="sng" dirty="0">
              <a:latin typeface="Times New Roman" pitchFamily="18" charset="0"/>
              <a:cs typeface="Times New Roman" pitchFamily="18" charset="0"/>
            </a:endParaRPr>
          </a:p>
          <a:p>
            <a:r>
              <a:rPr lang="fr-FR" dirty="0" err="1">
                <a:latin typeface="Times New Roman" pitchFamily="18" charset="0"/>
                <a:cs typeface="Times New Roman" pitchFamily="18" charset="0"/>
              </a:rPr>
              <a:t>Consumption</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food</a:t>
            </a:r>
            <a:r>
              <a:rPr lang="fr-FR" dirty="0">
                <a:latin typeface="Times New Roman" pitchFamily="18" charset="0"/>
                <a:cs typeface="Times New Roman" pitchFamily="18" charset="0"/>
              </a:rPr>
              <a:t>, etc.)</a:t>
            </a:r>
          </a:p>
          <a:p>
            <a:r>
              <a:rPr lang="fr-FR" dirty="0" err="1">
                <a:latin typeface="Times New Roman" pitchFamily="18" charset="0"/>
                <a:cs typeface="Times New Roman" pitchFamily="18" charset="0"/>
              </a:rPr>
              <a:t>Caloric</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intake</a:t>
            </a:r>
            <a:endParaRPr lang="fr-FR" dirty="0">
              <a:latin typeface="Times New Roman" pitchFamily="18" charset="0"/>
              <a:cs typeface="Times New Roman" pitchFamily="18" charset="0"/>
            </a:endParaRPr>
          </a:p>
          <a:p>
            <a:r>
              <a:rPr lang="fr-FR" dirty="0" err="1">
                <a:latin typeface="Times New Roman" pitchFamily="18" charset="0"/>
                <a:cs typeface="Times New Roman" pitchFamily="18" charset="0"/>
              </a:rPr>
              <a:t>School</a:t>
            </a:r>
            <a:r>
              <a:rPr lang="fr-FR" dirty="0">
                <a:latin typeface="Times New Roman" pitchFamily="18" charset="0"/>
                <a:cs typeface="Times New Roman" pitchFamily="18" charset="0"/>
              </a:rPr>
              <a:t> participation</a:t>
            </a:r>
          </a:p>
          <a:p>
            <a:r>
              <a:rPr lang="fr-FR" dirty="0" smtClean="0">
                <a:latin typeface="Times New Roman" pitchFamily="18" charset="0"/>
                <a:cs typeface="Times New Roman" pitchFamily="18" charset="0"/>
              </a:rPr>
              <a:t>Labour</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Access to </a:t>
            </a:r>
            <a:r>
              <a:rPr lang="fr-FR" dirty="0" err="1">
                <a:latin typeface="Times New Roman" pitchFamily="18" charset="0"/>
                <a:cs typeface="Times New Roman" pitchFamily="18" charset="0"/>
              </a:rPr>
              <a:t>health</a:t>
            </a:r>
            <a:r>
              <a:rPr lang="fr-FR" dirty="0">
                <a:latin typeface="Times New Roman" pitchFamily="18" charset="0"/>
                <a:cs typeface="Times New Roman" pitchFamily="18" charset="0"/>
              </a:rPr>
              <a:t> services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Verdict on Cost Benefit Analysis of New Development Bank</a:t>
            </a:r>
            <a:endParaRPr lang="en-ZA" dirty="0"/>
          </a:p>
        </p:txBody>
      </p:sp>
      <p:sp>
        <p:nvSpPr>
          <p:cNvPr id="3" name="Content Placeholder 2"/>
          <p:cNvSpPr>
            <a:spLocks noGrp="1"/>
          </p:cNvSpPr>
          <p:nvPr>
            <p:ph idx="1"/>
          </p:nvPr>
        </p:nvSpPr>
        <p:spPr>
          <a:xfrm>
            <a:off x="457200" y="1600200"/>
            <a:ext cx="8229600" cy="4709120"/>
          </a:xfrm>
        </p:spPr>
        <p:txBody>
          <a:bodyPr/>
          <a:lstStyle/>
          <a:p>
            <a:pPr algn="just"/>
            <a:r>
              <a:rPr lang="en-ZA" sz="2000" dirty="0" smtClean="0"/>
              <a:t>What we have done thus far is the conceptual</a:t>
            </a:r>
          </a:p>
          <a:p>
            <a:pPr algn="just"/>
            <a:r>
              <a:rPr lang="en-ZA" sz="2000" dirty="0" smtClean="0"/>
              <a:t>The quantification of the CBA – almost impossible </a:t>
            </a:r>
            <a:r>
              <a:rPr lang="en-ZA" sz="2000" dirty="0"/>
              <a:t>to do unless </a:t>
            </a:r>
            <a:endParaRPr lang="en-ZA" sz="2000" dirty="0" smtClean="0"/>
          </a:p>
          <a:p>
            <a:pPr lvl="1" algn="just"/>
            <a:r>
              <a:rPr lang="en-ZA" sz="2000" dirty="0" smtClean="0"/>
              <a:t>the New Development Bank's lending </a:t>
            </a:r>
            <a:r>
              <a:rPr lang="en-ZA" sz="2000" dirty="0"/>
              <a:t>and project selection criteria are known (minimum hurdle rates and </a:t>
            </a:r>
            <a:r>
              <a:rPr lang="en-ZA" sz="2000" dirty="0" smtClean="0"/>
              <a:t>Return on Investment for example) </a:t>
            </a:r>
          </a:p>
          <a:p>
            <a:pPr lvl="1" algn="just"/>
            <a:r>
              <a:rPr lang="en-ZA" sz="2000" dirty="0" smtClean="0"/>
              <a:t>If </a:t>
            </a:r>
            <a:r>
              <a:rPr lang="en-ZA" sz="2000" dirty="0"/>
              <a:t>South African proposals have to compete with other </a:t>
            </a:r>
            <a:r>
              <a:rPr lang="en-ZA" sz="2000" dirty="0" smtClean="0"/>
              <a:t>BRICS </a:t>
            </a:r>
            <a:r>
              <a:rPr lang="en-ZA" sz="2000" dirty="0"/>
              <a:t>country proposal for a limited pool of funds, </a:t>
            </a:r>
            <a:r>
              <a:rPr lang="en-ZA" sz="2000" dirty="0" smtClean="0"/>
              <a:t>there is no knowing at this stage how </a:t>
            </a:r>
            <a:r>
              <a:rPr lang="en-ZA" sz="2000" dirty="0"/>
              <a:t>many would be </a:t>
            </a:r>
            <a:r>
              <a:rPr lang="en-ZA" sz="2000" dirty="0" smtClean="0"/>
              <a:t>successful</a:t>
            </a:r>
          </a:p>
          <a:p>
            <a:pPr algn="just"/>
            <a:r>
              <a:rPr lang="en-ZA" sz="2000" dirty="0" smtClean="0">
                <a:solidFill>
                  <a:srgbClr val="C00000"/>
                </a:solidFill>
              </a:rPr>
              <a:t>South Africa’s </a:t>
            </a:r>
            <a:r>
              <a:rPr lang="en-ZA" sz="2000" dirty="0">
                <a:solidFill>
                  <a:srgbClr val="C00000"/>
                </a:solidFill>
              </a:rPr>
              <a:t>ability to secure funding would still be dependent on the country's ability to "package" these projects in a way which would be attractive, despite the concessionary nature of the finance </a:t>
            </a:r>
            <a:r>
              <a:rPr lang="en-ZA" sz="2000" dirty="0" smtClean="0">
                <a:solidFill>
                  <a:srgbClr val="C00000"/>
                </a:solidFill>
              </a:rPr>
              <a:t>involved</a:t>
            </a:r>
          </a:p>
          <a:p>
            <a:pPr lvl="1" algn="just"/>
            <a:r>
              <a:rPr lang="en-ZA" sz="2000" dirty="0" smtClean="0"/>
              <a:t>Government in better position to advise on project </a:t>
            </a:r>
            <a:r>
              <a:rPr lang="en-ZA" sz="2000" dirty="0"/>
              <a:t>preparation </a:t>
            </a:r>
            <a:r>
              <a:rPr lang="en-ZA" sz="2000" dirty="0" smtClean="0"/>
              <a:t>provided </a:t>
            </a:r>
            <a:r>
              <a:rPr lang="en-ZA" sz="2000" dirty="0"/>
              <a:t>for, especially </a:t>
            </a:r>
            <a:r>
              <a:rPr lang="en-ZA" sz="2000" dirty="0" smtClean="0"/>
              <a:t>measures to </a:t>
            </a:r>
            <a:r>
              <a:rPr lang="en-ZA" sz="2000" dirty="0"/>
              <a:t>ensure that projects are ready for financing.</a:t>
            </a:r>
            <a:endParaRPr lang="en-ZA" sz="1800" dirty="0">
              <a:solidFill>
                <a:srgbClr val="C00000"/>
              </a:solidFill>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14</a:t>
            </a:fld>
            <a:endParaRPr lang="en-ZA" dirty="0"/>
          </a:p>
        </p:txBody>
      </p:sp>
    </p:spTree>
    <p:extLst>
      <p:ext uri="{BB962C8B-B14F-4D97-AF65-F5344CB8AC3E}">
        <p14:creationId xmlns:p14="http://schemas.microsoft.com/office/powerpoint/2010/main" val="1527679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Verdict on Cost Benefit Analysis of New Development Bank [Cont.]</a:t>
            </a:r>
            <a:endParaRPr lang="en-ZA" dirty="0"/>
          </a:p>
        </p:txBody>
      </p:sp>
      <p:sp>
        <p:nvSpPr>
          <p:cNvPr id="3" name="Content Placeholder 2"/>
          <p:cNvSpPr>
            <a:spLocks noGrp="1"/>
          </p:cNvSpPr>
          <p:nvPr>
            <p:ph idx="1"/>
          </p:nvPr>
        </p:nvSpPr>
        <p:spPr>
          <a:xfrm>
            <a:off x="457200" y="1600199"/>
            <a:ext cx="8229600" cy="5002213"/>
          </a:xfrm>
        </p:spPr>
        <p:txBody>
          <a:bodyPr/>
          <a:lstStyle/>
          <a:p>
            <a:r>
              <a:rPr lang="en-ZA" sz="2400" dirty="0" smtClean="0"/>
              <a:t>Whether </a:t>
            </a:r>
            <a:r>
              <a:rPr lang="en-ZA" sz="2400" dirty="0"/>
              <a:t>the potential benefits are realised, depends </a:t>
            </a:r>
            <a:r>
              <a:rPr lang="en-ZA" sz="2400" dirty="0" smtClean="0"/>
              <a:t>on:</a:t>
            </a:r>
          </a:p>
          <a:p>
            <a:pPr lvl="1"/>
            <a:r>
              <a:rPr lang="en-ZA" sz="2000" dirty="0" smtClean="0"/>
              <a:t>operational </a:t>
            </a:r>
            <a:r>
              <a:rPr lang="en-ZA" sz="2000" dirty="0"/>
              <a:t>efficiency (and the operational arrangements and funding of the </a:t>
            </a:r>
            <a:r>
              <a:rPr lang="en-ZA" sz="2000" dirty="0" smtClean="0"/>
              <a:t>New Development Bank </a:t>
            </a:r>
            <a:r>
              <a:rPr lang="en-ZA" sz="2000" dirty="0"/>
              <a:t>is not clear) and </a:t>
            </a:r>
            <a:endParaRPr lang="en-ZA" sz="2000" dirty="0" smtClean="0"/>
          </a:p>
          <a:p>
            <a:pPr lvl="1"/>
            <a:r>
              <a:rPr lang="en-ZA" sz="2000" dirty="0" smtClean="0"/>
              <a:t>clear </a:t>
            </a:r>
            <a:r>
              <a:rPr lang="en-ZA" sz="2000" dirty="0"/>
              <a:t>and rational (rather than purely politically motivated) lending criteria. </a:t>
            </a:r>
            <a:endParaRPr lang="en-ZA" sz="2000" dirty="0" smtClean="0"/>
          </a:p>
          <a:p>
            <a:r>
              <a:rPr lang="en-ZA" sz="2400" dirty="0" smtClean="0">
                <a:solidFill>
                  <a:srgbClr val="C00000"/>
                </a:solidFill>
              </a:rPr>
              <a:t>This </a:t>
            </a:r>
            <a:r>
              <a:rPr lang="en-ZA" sz="2400" dirty="0">
                <a:solidFill>
                  <a:srgbClr val="C00000"/>
                </a:solidFill>
              </a:rPr>
              <a:t>is also crucial for achieving a net crowding in rather than crowding out of private </a:t>
            </a:r>
            <a:r>
              <a:rPr lang="en-ZA" sz="2400" dirty="0" smtClean="0">
                <a:solidFill>
                  <a:srgbClr val="C00000"/>
                </a:solidFill>
              </a:rPr>
              <a:t>investment</a:t>
            </a:r>
          </a:p>
          <a:p>
            <a:pPr lvl="1"/>
            <a:r>
              <a:rPr lang="en-ZA" sz="2000" dirty="0" smtClean="0">
                <a:solidFill>
                  <a:srgbClr val="C00000"/>
                </a:solidFill>
              </a:rPr>
              <a:t>This </a:t>
            </a:r>
            <a:r>
              <a:rPr lang="en-ZA" sz="2000" dirty="0">
                <a:solidFill>
                  <a:srgbClr val="C00000"/>
                </a:solidFill>
              </a:rPr>
              <a:t>concern may weigh heaviest with </a:t>
            </a:r>
            <a:r>
              <a:rPr lang="en-ZA" sz="2000" dirty="0" smtClean="0">
                <a:solidFill>
                  <a:srgbClr val="C00000"/>
                </a:solidFill>
              </a:rPr>
              <a:t>South Africa </a:t>
            </a:r>
            <a:r>
              <a:rPr lang="en-ZA" sz="2000" dirty="0">
                <a:solidFill>
                  <a:srgbClr val="C00000"/>
                </a:solidFill>
              </a:rPr>
              <a:t>because we have the most developed financial </a:t>
            </a:r>
            <a:r>
              <a:rPr lang="en-ZA" sz="2000" dirty="0" smtClean="0">
                <a:solidFill>
                  <a:srgbClr val="C00000"/>
                </a:solidFill>
              </a:rPr>
              <a:t>system and Parliament must watch this</a:t>
            </a:r>
          </a:p>
          <a:p>
            <a:pPr algn="just"/>
            <a:r>
              <a:rPr lang="en-ZA" sz="2400" dirty="0" smtClean="0">
                <a:solidFill>
                  <a:srgbClr val="C00000"/>
                </a:solidFill>
              </a:rPr>
              <a:t>The </a:t>
            </a:r>
            <a:r>
              <a:rPr lang="en-ZA" sz="2400" dirty="0">
                <a:solidFill>
                  <a:srgbClr val="C00000"/>
                </a:solidFill>
              </a:rPr>
              <a:t>final issue is that while the </a:t>
            </a:r>
            <a:r>
              <a:rPr lang="en-ZA" sz="2400" dirty="0" smtClean="0">
                <a:solidFill>
                  <a:srgbClr val="C00000"/>
                </a:solidFill>
              </a:rPr>
              <a:t>NDB </a:t>
            </a:r>
            <a:r>
              <a:rPr lang="en-ZA" sz="2400" dirty="0">
                <a:solidFill>
                  <a:srgbClr val="C00000"/>
                </a:solidFill>
              </a:rPr>
              <a:t>is supposed to be complementary to China's New Asia development bank, it is not clear what this means in </a:t>
            </a:r>
            <a:r>
              <a:rPr lang="en-ZA" sz="2400" dirty="0" smtClean="0">
                <a:solidFill>
                  <a:srgbClr val="C00000"/>
                </a:solidFill>
              </a:rPr>
              <a:t>practice?</a:t>
            </a:r>
            <a:endParaRPr lang="en-ZA" sz="2400" dirty="0">
              <a:solidFill>
                <a:srgbClr val="C00000"/>
              </a:solidFill>
            </a:endParaRPr>
          </a:p>
          <a:p>
            <a:endParaRPr lang="en-ZA" sz="2400" dirty="0" smtClean="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15</a:t>
            </a:fld>
            <a:endParaRPr lang="en-ZA" dirty="0"/>
          </a:p>
        </p:txBody>
      </p:sp>
    </p:spTree>
    <p:extLst>
      <p:ext uri="{BB962C8B-B14F-4D97-AF65-F5344CB8AC3E}">
        <p14:creationId xmlns:p14="http://schemas.microsoft.com/office/powerpoint/2010/main" val="2088976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710962" y="3284539"/>
            <a:ext cx="4103077" cy="839787"/>
          </a:xfrm>
          <a:prstGeom prst="rect">
            <a:avLst/>
          </a:prstGeom>
          <a:noFill/>
          <a:ln w="9525">
            <a:solidFill>
              <a:schemeClr val="tx1"/>
            </a:solidFill>
            <a:miter lim="800000"/>
            <a:headEnd/>
            <a:tailEnd/>
          </a:ln>
        </p:spPr>
        <p:txBody>
          <a:bodyPr>
            <a:spAutoFit/>
          </a:bodyPr>
          <a:lstStyle/>
          <a:p>
            <a:pPr eaLnBrk="1" hangingPunct="1">
              <a:lnSpc>
                <a:spcPct val="80000"/>
              </a:lnSpc>
            </a:pPr>
            <a:endParaRPr lang="en-GB" sz="1800" b="1" dirty="0">
              <a:latin typeface="Arial" pitchFamily="34" charset="0"/>
            </a:endParaRPr>
          </a:p>
          <a:p>
            <a:pPr eaLnBrk="1" hangingPunct="1">
              <a:lnSpc>
                <a:spcPct val="80000"/>
              </a:lnSpc>
            </a:pPr>
            <a:r>
              <a:rPr lang="en-GB" sz="2000" b="1" dirty="0">
                <a:latin typeface="Times New Roman" pitchFamily="18" charset="0"/>
                <a:cs typeface="Times New Roman" pitchFamily="18" charset="0"/>
              </a:rPr>
              <a:t>Central government</a:t>
            </a:r>
          </a:p>
          <a:p>
            <a:pPr algn="l" eaLnBrk="1" hangingPunct="1"/>
            <a:endParaRPr lang="en-GB" sz="1800" b="1" dirty="0">
              <a:latin typeface="Arial" pitchFamily="34" charset="0"/>
            </a:endParaRPr>
          </a:p>
        </p:txBody>
      </p:sp>
      <p:sp>
        <p:nvSpPr>
          <p:cNvPr id="9219" name="Text Box 3"/>
          <p:cNvSpPr txBox="1">
            <a:spLocks noChangeArrowheads="1"/>
          </p:cNvSpPr>
          <p:nvPr/>
        </p:nvSpPr>
        <p:spPr bwMode="auto">
          <a:xfrm>
            <a:off x="1714501" y="6176964"/>
            <a:ext cx="5975838" cy="536575"/>
          </a:xfrm>
          <a:prstGeom prst="rect">
            <a:avLst/>
          </a:prstGeom>
          <a:noFill/>
          <a:ln w="9525">
            <a:solidFill>
              <a:schemeClr val="tx1"/>
            </a:solidFill>
            <a:miter lim="800000"/>
            <a:headEnd/>
            <a:tailEnd/>
          </a:ln>
        </p:spPr>
        <p:txBody>
          <a:bodyPr>
            <a:spAutoFit/>
          </a:bodyPr>
          <a:lstStyle/>
          <a:p>
            <a:pPr eaLnBrk="1" hangingPunct="1">
              <a:lnSpc>
                <a:spcPct val="75000"/>
              </a:lnSpc>
            </a:pPr>
            <a:r>
              <a:rPr lang="en-GB" sz="2000" b="1">
                <a:latin typeface="Trebuchet MS" pitchFamily="34" charset="0"/>
              </a:rPr>
              <a:t>    </a:t>
            </a:r>
          </a:p>
          <a:p>
            <a:pPr algn="l" eaLnBrk="1" hangingPunct="1">
              <a:lnSpc>
                <a:spcPct val="75000"/>
              </a:lnSpc>
            </a:pPr>
            <a:endParaRPr lang="en-GB" sz="1800" b="1">
              <a:latin typeface="Arial" pitchFamily="34" charset="0"/>
            </a:endParaRPr>
          </a:p>
        </p:txBody>
      </p:sp>
      <p:sp>
        <p:nvSpPr>
          <p:cNvPr id="9220" name="Line 4"/>
          <p:cNvSpPr>
            <a:spLocks noChangeShapeType="1"/>
          </p:cNvSpPr>
          <p:nvPr/>
        </p:nvSpPr>
        <p:spPr bwMode="auto">
          <a:xfrm>
            <a:off x="3508131" y="5516563"/>
            <a:ext cx="0" cy="647700"/>
          </a:xfrm>
          <a:prstGeom prst="line">
            <a:avLst/>
          </a:prstGeom>
          <a:noFill/>
          <a:ln w="63500">
            <a:solidFill>
              <a:schemeClr val="tx1"/>
            </a:solidFill>
            <a:round/>
            <a:headEnd/>
            <a:tailEnd type="triangle" w="med" len="med"/>
          </a:ln>
        </p:spPr>
        <p:txBody>
          <a:bodyPr/>
          <a:lstStyle/>
          <a:p>
            <a:endParaRPr lang="en-US"/>
          </a:p>
        </p:txBody>
      </p:sp>
      <p:sp>
        <p:nvSpPr>
          <p:cNvPr id="9221" name="Line 5"/>
          <p:cNvSpPr>
            <a:spLocks noChangeShapeType="1"/>
          </p:cNvSpPr>
          <p:nvPr/>
        </p:nvSpPr>
        <p:spPr bwMode="auto">
          <a:xfrm>
            <a:off x="5701812" y="5516564"/>
            <a:ext cx="0" cy="649287"/>
          </a:xfrm>
          <a:prstGeom prst="line">
            <a:avLst/>
          </a:prstGeom>
          <a:noFill/>
          <a:ln w="63500">
            <a:solidFill>
              <a:schemeClr val="tx1"/>
            </a:solidFill>
            <a:round/>
            <a:headEnd/>
            <a:tailEnd type="triangle" w="med" len="med"/>
          </a:ln>
        </p:spPr>
        <p:txBody>
          <a:bodyPr/>
          <a:lstStyle/>
          <a:p>
            <a:endParaRPr lang="en-US"/>
          </a:p>
        </p:txBody>
      </p:sp>
      <p:sp>
        <p:nvSpPr>
          <p:cNvPr id="9222" name="Text Box 6"/>
          <p:cNvSpPr txBox="1">
            <a:spLocks noChangeArrowheads="1"/>
          </p:cNvSpPr>
          <p:nvPr/>
        </p:nvSpPr>
        <p:spPr bwMode="auto">
          <a:xfrm>
            <a:off x="517282" y="1844676"/>
            <a:ext cx="8242788" cy="541174"/>
          </a:xfrm>
          <a:prstGeom prst="rect">
            <a:avLst/>
          </a:prstGeom>
          <a:noFill/>
          <a:ln w="9525">
            <a:solidFill>
              <a:schemeClr val="tx1"/>
            </a:solidFill>
            <a:miter lim="800000"/>
            <a:headEnd/>
            <a:tailEnd/>
          </a:ln>
        </p:spPr>
        <p:txBody>
          <a:bodyPr>
            <a:spAutoFit/>
          </a:bodyPr>
          <a:lstStyle/>
          <a:p>
            <a:pPr eaLnBrk="1" hangingPunct="1">
              <a:lnSpc>
                <a:spcPct val="50000"/>
              </a:lnSpc>
            </a:pPr>
            <a:endParaRPr lang="en-GB" sz="1800" b="1" dirty="0">
              <a:solidFill>
                <a:srgbClr val="C00000"/>
              </a:solidFill>
              <a:latin typeface="Arial" pitchFamily="34" charset="0"/>
            </a:endParaRPr>
          </a:p>
          <a:p>
            <a:pPr eaLnBrk="1" hangingPunct="1">
              <a:lnSpc>
                <a:spcPct val="50000"/>
              </a:lnSpc>
            </a:pPr>
            <a:r>
              <a:rPr lang="en-GB" sz="2000" b="1" dirty="0" smtClean="0">
                <a:solidFill>
                  <a:srgbClr val="C00000"/>
                </a:solidFill>
                <a:latin typeface="Times New Roman" pitchFamily="18" charset="0"/>
                <a:cs typeface="Times New Roman" pitchFamily="18" charset="0"/>
              </a:rPr>
              <a:t>New Development Bank</a:t>
            </a:r>
            <a:endParaRPr lang="en-GB" sz="2000" b="1" dirty="0">
              <a:solidFill>
                <a:srgbClr val="C00000"/>
              </a:solidFill>
              <a:latin typeface="Times New Roman" pitchFamily="18" charset="0"/>
              <a:cs typeface="Times New Roman" pitchFamily="18" charset="0"/>
            </a:endParaRPr>
          </a:p>
          <a:p>
            <a:pPr algn="l" eaLnBrk="1" hangingPunct="1">
              <a:lnSpc>
                <a:spcPct val="50000"/>
              </a:lnSpc>
            </a:pPr>
            <a:endParaRPr lang="en-GB" sz="1800" b="1" dirty="0">
              <a:latin typeface="Arial" pitchFamily="34" charset="0"/>
            </a:endParaRPr>
          </a:p>
        </p:txBody>
      </p:sp>
      <p:sp>
        <p:nvSpPr>
          <p:cNvPr id="9223" name="Text Box 7"/>
          <p:cNvSpPr txBox="1">
            <a:spLocks noChangeArrowheads="1"/>
          </p:cNvSpPr>
          <p:nvPr/>
        </p:nvSpPr>
        <p:spPr bwMode="auto">
          <a:xfrm>
            <a:off x="1780443" y="4652963"/>
            <a:ext cx="2662603" cy="581185"/>
          </a:xfrm>
          <a:prstGeom prst="rect">
            <a:avLst/>
          </a:prstGeom>
          <a:noFill/>
          <a:ln w="9525">
            <a:solidFill>
              <a:schemeClr val="tx1"/>
            </a:solidFill>
            <a:miter lim="800000"/>
            <a:headEnd/>
            <a:tailEnd/>
          </a:ln>
        </p:spPr>
        <p:txBody>
          <a:bodyPr>
            <a:spAutoFit/>
          </a:bodyPr>
          <a:lstStyle/>
          <a:p>
            <a:pPr eaLnBrk="1" hangingPunct="1">
              <a:lnSpc>
                <a:spcPct val="60000"/>
              </a:lnSpc>
            </a:pPr>
            <a:endParaRPr lang="en-GB" sz="1800" b="1" dirty="0">
              <a:latin typeface="Arial" pitchFamily="34" charset="0"/>
            </a:endParaRPr>
          </a:p>
          <a:p>
            <a:pPr eaLnBrk="1" hangingPunct="1">
              <a:lnSpc>
                <a:spcPct val="60000"/>
              </a:lnSpc>
            </a:pPr>
            <a:r>
              <a:rPr lang="en-GB" sz="1800" b="1" dirty="0" smtClean="0">
                <a:latin typeface="Times New Roman" pitchFamily="18" charset="0"/>
                <a:cs typeface="Times New Roman" pitchFamily="18" charset="0"/>
              </a:rPr>
              <a:t>Provinces</a:t>
            </a:r>
            <a:endParaRPr lang="en-GB" sz="1800" b="1" dirty="0">
              <a:latin typeface="Times New Roman" pitchFamily="18" charset="0"/>
              <a:cs typeface="Times New Roman" pitchFamily="18" charset="0"/>
            </a:endParaRPr>
          </a:p>
          <a:p>
            <a:pPr algn="l" eaLnBrk="1" hangingPunct="1">
              <a:lnSpc>
                <a:spcPct val="50000"/>
              </a:lnSpc>
            </a:pPr>
            <a:endParaRPr lang="en-GB" sz="1800" b="1" dirty="0">
              <a:latin typeface="Arial" pitchFamily="34" charset="0"/>
            </a:endParaRPr>
          </a:p>
        </p:txBody>
      </p:sp>
      <p:sp>
        <p:nvSpPr>
          <p:cNvPr id="9224" name="Text Box 8"/>
          <p:cNvSpPr txBox="1">
            <a:spLocks noChangeArrowheads="1"/>
          </p:cNvSpPr>
          <p:nvPr/>
        </p:nvSpPr>
        <p:spPr bwMode="auto">
          <a:xfrm>
            <a:off x="4970585" y="4724401"/>
            <a:ext cx="2735874" cy="563231"/>
          </a:xfrm>
          <a:prstGeom prst="rect">
            <a:avLst/>
          </a:prstGeom>
          <a:noFill/>
          <a:ln w="9525">
            <a:solidFill>
              <a:schemeClr val="tx1"/>
            </a:solidFill>
            <a:miter lim="800000"/>
            <a:headEnd/>
            <a:tailEnd/>
          </a:ln>
        </p:spPr>
        <p:txBody>
          <a:bodyPr>
            <a:spAutoFit/>
          </a:bodyPr>
          <a:lstStyle/>
          <a:p>
            <a:pPr eaLnBrk="1" hangingPunct="1">
              <a:lnSpc>
                <a:spcPct val="60000"/>
              </a:lnSpc>
            </a:pPr>
            <a:endParaRPr lang="en-GB" sz="1800" b="1" dirty="0">
              <a:latin typeface="Arial" pitchFamily="34" charset="0"/>
            </a:endParaRPr>
          </a:p>
          <a:p>
            <a:pPr eaLnBrk="1" hangingPunct="1">
              <a:lnSpc>
                <a:spcPct val="60000"/>
              </a:lnSpc>
            </a:pPr>
            <a:r>
              <a:rPr lang="en-GB" sz="1800" b="1" dirty="0">
                <a:latin typeface="Times New Roman" pitchFamily="18" charset="0"/>
                <a:cs typeface="Times New Roman" pitchFamily="18" charset="0"/>
              </a:rPr>
              <a:t>Regional govt authorities</a:t>
            </a:r>
          </a:p>
          <a:p>
            <a:pPr algn="l" eaLnBrk="1" hangingPunct="1">
              <a:lnSpc>
                <a:spcPct val="50000"/>
              </a:lnSpc>
            </a:pPr>
            <a:endParaRPr lang="en-GB" sz="1800" b="1" dirty="0">
              <a:latin typeface="Arial" pitchFamily="34" charset="0"/>
            </a:endParaRPr>
          </a:p>
        </p:txBody>
      </p:sp>
      <p:sp>
        <p:nvSpPr>
          <p:cNvPr id="9225" name="Line 9"/>
          <p:cNvSpPr>
            <a:spLocks noChangeShapeType="1"/>
          </p:cNvSpPr>
          <p:nvPr/>
        </p:nvSpPr>
        <p:spPr bwMode="auto">
          <a:xfrm>
            <a:off x="3508131" y="4221163"/>
            <a:ext cx="0" cy="360362"/>
          </a:xfrm>
          <a:prstGeom prst="line">
            <a:avLst/>
          </a:prstGeom>
          <a:noFill/>
          <a:ln w="63500">
            <a:solidFill>
              <a:schemeClr val="tx1"/>
            </a:solidFill>
            <a:round/>
            <a:headEnd/>
            <a:tailEnd type="triangle" w="med" len="med"/>
          </a:ln>
        </p:spPr>
        <p:txBody>
          <a:bodyPr/>
          <a:lstStyle/>
          <a:p>
            <a:endParaRPr lang="en-US"/>
          </a:p>
        </p:txBody>
      </p:sp>
      <p:sp>
        <p:nvSpPr>
          <p:cNvPr id="9226" name="Line 10"/>
          <p:cNvSpPr>
            <a:spLocks noChangeShapeType="1"/>
          </p:cNvSpPr>
          <p:nvPr/>
        </p:nvSpPr>
        <p:spPr bwMode="auto">
          <a:xfrm>
            <a:off x="5635869" y="4221163"/>
            <a:ext cx="0" cy="360362"/>
          </a:xfrm>
          <a:prstGeom prst="line">
            <a:avLst/>
          </a:prstGeom>
          <a:noFill/>
          <a:ln w="63500">
            <a:solidFill>
              <a:schemeClr val="tx1"/>
            </a:solidFill>
            <a:round/>
            <a:headEnd/>
            <a:tailEnd type="triangle" w="med" len="med"/>
          </a:ln>
        </p:spPr>
        <p:txBody>
          <a:bodyPr/>
          <a:lstStyle/>
          <a:p>
            <a:endParaRPr lang="en-US"/>
          </a:p>
        </p:txBody>
      </p:sp>
      <p:sp>
        <p:nvSpPr>
          <p:cNvPr id="9227" name="Line 11"/>
          <p:cNvSpPr>
            <a:spLocks noChangeShapeType="1"/>
          </p:cNvSpPr>
          <p:nvPr/>
        </p:nvSpPr>
        <p:spPr bwMode="auto">
          <a:xfrm flipV="1">
            <a:off x="3774831" y="4221163"/>
            <a:ext cx="0" cy="360362"/>
          </a:xfrm>
          <a:prstGeom prst="line">
            <a:avLst/>
          </a:prstGeom>
          <a:noFill/>
          <a:ln w="63500">
            <a:solidFill>
              <a:schemeClr val="tx1"/>
            </a:solidFill>
            <a:round/>
            <a:headEnd/>
            <a:tailEnd type="triangle" w="med" len="med"/>
          </a:ln>
        </p:spPr>
        <p:txBody>
          <a:bodyPr/>
          <a:lstStyle/>
          <a:p>
            <a:endParaRPr lang="en-US"/>
          </a:p>
        </p:txBody>
      </p:sp>
      <p:sp>
        <p:nvSpPr>
          <p:cNvPr id="9228" name="Line 12"/>
          <p:cNvSpPr>
            <a:spLocks noChangeShapeType="1"/>
          </p:cNvSpPr>
          <p:nvPr/>
        </p:nvSpPr>
        <p:spPr bwMode="auto">
          <a:xfrm flipV="1">
            <a:off x="6034454" y="4149726"/>
            <a:ext cx="0" cy="360363"/>
          </a:xfrm>
          <a:prstGeom prst="line">
            <a:avLst/>
          </a:prstGeom>
          <a:noFill/>
          <a:ln w="63500">
            <a:solidFill>
              <a:schemeClr val="tx1"/>
            </a:solidFill>
            <a:round/>
            <a:headEnd/>
            <a:tailEnd type="triangle" w="med" len="med"/>
          </a:ln>
        </p:spPr>
        <p:txBody>
          <a:bodyPr/>
          <a:lstStyle/>
          <a:p>
            <a:endParaRPr lang="en-US"/>
          </a:p>
        </p:txBody>
      </p:sp>
      <p:sp>
        <p:nvSpPr>
          <p:cNvPr id="9229" name="Line 13"/>
          <p:cNvSpPr>
            <a:spLocks noChangeShapeType="1"/>
          </p:cNvSpPr>
          <p:nvPr/>
        </p:nvSpPr>
        <p:spPr bwMode="auto">
          <a:xfrm flipV="1">
            <a:off x="3774831" y="5445125"/>
            <a:ext cx="0" cy="647700"/>
          </a:xfrm>
          <a:prstGeom prst="line">
            <a:avLst/>
          </a:prstGeom>
          <a:noFill/>
          <a:ln w="63500">
            <a:solidFill>
              <a:schemeClr val="tx1"/>
            </a:solidFill>
            <a:round/>
            <a:headEnd/>
            <a:tailEnd type="triangle" w="med" len="med"/>
          </a:ln>
        </p:spPr>
        <p:txBody>
          <a:bodyPr/>
          <a:lstStyle/>
          <a:p>
            <a:endParaRPr lang="en-US"/>
          </a:p>
        </p:txBody>
      </p:sp>
      <p:sp>
        <p:nvSpPr>
          <p:cNvPr id="9230" name="Line 14"/>
          <p:cNvSpPr>
            <a:spLocks noChangeShapeType="1"/>
          </p:cNvSpPr>
          <p:nvPr/>
        </p:nvSpPr>
        <p:spPr bwMode="auto">
          <a:xfrm flipV="1">
            <a:off x="5968512" y="5516563"/>
            <a:ext cx="0" cy="647700"/>
          </a:xfrm>
          <a:prstGeom prst="line">
            <a:avLst/>
          </a:prstGeom>
          <a:noFill/>
          <a:ln w="63500">
            <a:solidFill>
              <a:schemeClr val="tx1"/>
            </a:solidFill>
            <a:round/>
            <a:headEnd/>
            <a:tailEnd type="triangle" w="med" len="med"/>
          </a:ln>
        </p:spPr>
        <p:txBody>
          <a:bodyPr/>
          <a:lstStyle/>
          <a:p>
            <a:endParaRPr lang="en-US"/>
          </a:p>
        </p:txBody>
      </p:sp>
      <p:sp>
        <p:nvSpPr>
          <p:cNvPr id="9231" name="Line 15"/>
          <p:cNvSpPr>
            <a:spLocks noChangeShapeType="1"/>
          </p:cNvSpPr>
          <p:nvPr/>
        </p:nvSpPr>
        <p:spPr bwMode="auto">
          <a:xfrm>
            <a:off x="3774831" y="2565400"/>
            <a:ext cx="0" cy="647700"/>
          </a:xfrm>
          <a:prstGeom prst="line">
            <a:avLst/>
          </a:prstGeom>
          <a:noFill/>
          <a:ln w="63500">
            <a:solidFill>
              <a:schemeClr val="tx1"/>
            </a:solidFill>
            <a:round/>
            <a:headEnd/>
            <a:tailEnd type="triangle" w="med" len="med"/>
          </a:ln>
        </p:spPr>
        <p:txBody>
          <a:bodyPr/>
          <a:lstStyle/>
          <a:p>
            <a:endParaRPr lang="en-US"/>
          </a:p>
        </p:txBody>
      </p:sp>
      <p:sp>
        <p:nvSpPr>
          <p:cNvPr id="9232" name="Line 16"/>
          <p:cNvSpPr>
            <a:spLocks noChangeShapeType="1"/>
          </p:cNvSpPr>
          <p:nvPr/>
        </p:nvSpPr>
        <p:spPr bwMode="auto">
          <a:xfrm flipV="1">
            <a:off x="5568462" y="2565400"/>
            <a:ext cx="0" cy="647700"/>
          </a:xfrm>
          <a:prstGeom prst="line">
            <a:avLst/>
          </a:prstGeom>
          <a:noFill/>
          <a:ln w="63500">
            <a:solidFill>
              <a:schemeClr val="tx1"/>
            </a:solidFill>
            <a:round/>
            <a:headEnd/>
            <a:tailEnd type="triangle" w="med" len="med"/>
          </a:ln>
        </p:spPr>
        <p:txBody>
          <a:bodyPr/>
          <a:lstStyle/>
          <a:p>
            <a:endParaRPr lang="en-US"/>
          </a:p>
        </p:txBody>
      </p:sp>
      <p:sp>
        <p:nvSpPr>
          <p:cNvPr id="9233" name="Line 17"/>
          <p:cNvSpPr>
            <a:spLocks noChangeShapeType="1"/>
          </p:cNvSpPr>
          <p:nvPr/>
        </p:nvSpPr>
        <p:spPr bwMode="auto">
          <a:xfrm>
            <a:off x="1979735" y="2492376"/>
            <a:ext cx="0" cy="2087563"/>
          </a:xfrm>
          <a:prstGeom prst="line">
            <a:avLst/>
          </a:prstGeom>
          <a:noFill/>
          <a:ln w="63500">
            <a:solidFill>
              <a:schemeClr val="tx1"/>
            </a:solidFill>
            <a:round/>
            <a:headEnd/>
            <a:tailEnd type="triangle" w="med" len="med"/>
          </a:ln>
        </p:spPr>
        <p:txBody>
          <a:bodyPr/>
          <a:lstStyle/>
          <a:p>
            <a:endParaRPr lang="en-US"/>
          </a:p>
        </p:txBody>
      </p:sp>
      <p:sp>
        <p:nvSpPr>
          <p:cNvPr id="9234" name="Line 18"/>
          <p:cNvSpPr>
            <a:spLocks noChangeShapeType="1"/>
          </p:cNvSpPr>
          <p:nvPr/>
        </p:nvSpPr>
        <p:spPr bwMode="auto">
          <a:xfrm>
            <a:off x="7230208" y="2492375"/>
            <a:ext cx="0" cy="2160588"/>
          </a:xfrm>
          <a:prstGeom prst="line">
            <a:avLst/>
          </a:prstGeom>
          <a:noFill/>
          <a:ln w="63500">
            <a:solidFill>
              <a:schemeClr val="tx1"/>
            </a:solidFill>
            <a:round/>
            <a:headEnd/>
            <a:tailEnd type="triangle" w="med" len="med"/>
          </a:ln>
        </p:spPr>
        <p:txBody>
          <a:bodyPr/>
          <a:lstStyle/>
          <a:p>
            <a:endParaRPr lang="en-US"/>
          </a:p>
        </p:txBody>
      </p:sp>
      <p:sp>
        <p:nvSpPr>
          <p:cNvPr id="9235" name="Line 19"/>
          <p:cNvSpPr>
            <a:spLocks noChangeShapeType="1"/>
          </p:cNvSpPr>
          <p:nvPr/>
        </p:nvSpPr>
        <p:spPr bwMode="auto">
          <a:xfrm flipV="1">
            <a:off x="2244969" y="2492375"/>
            <a:ext cx="0" cy="2016125"/>
          </a:xfrm>
          <a:prstGeom prst="line">
            <a:avLst/>
          </a:prstGeom>
          <a:noFill/>
          <a:ln w="63500">
            <a:solidFill>
              <a:schemeClr val="tx1"/>
            </a:solidFill>
            <a:round/>
            <a:headEnd/>
            <a:tailEnd type="triangle" w="med" len="med"/>
          </a:ln>
        </p:spPr>
        <p:txBody>
          <a:bodyPr/>
          <a:lstStyle/>
          <a:p>
            <a:endParaRPr lang="en-US"/>
          </a:p>
        </p:txBody>
      </p:sp>
      <p:sp>
        <p:nvSpPr>
          <p:cNvPr id="9236" name="Line 20"/>
          <p:cNvSpPr>
            <a:spLocks noChangeShapeType="1"/>
          </p:cNvSpPr>
          <p:nvPr/>
        </p:nvSpPr>
        <p:spPr bwMode="auto">
          <a:xfrm flipV="1">
            <a:off x="7455239" y="2357429"/>
            <a:ext cx="45719" cy="2357454"/>
          </a:xfrm>
          <a:prstGeom prst="line">
            <a:avLst/>
          </a:prstGeom>
          <a:noFill/>
          <a:ln w="63500">
            <a:solidFill>
              <a:schemeClr val="tx1"/>
            </a:solidFill>
            <a:round/>
            <a:headEnd/>
            <a:tailEnd type="triangle" w="med" len="med"/>
          </a:ln>
        </p:spPr>
        <p:txBody>
          <a:bodyPr/>
          <a:lstStyle/>
          <a:p>
            <a:endParaRPr lang="en-US"/>
          </a:p>
        </p:txBody>
      </p:sp>
      <p:sp>
        <p:nvSpPr>
          <p:cNvPr id="9237" name="Text Box 21"/>
          <p:cNvSpPr txBox="1">
            <a:spLocks noChangeArrowheads="1"/>
          </p:cNvSpPr>
          <p:nvPr/>
        </p:nvSpPr>
        <p:spPr bwMode="auto">
          <a:xfrm>
            <a:off x="1846385" y="6237288"/>
            <a:ext cx="1368669" cy="366712"/>
          </a:xfrm>
          <a:prstGeom prst="rect">
            <a:avLst/>
          </a:prstGeom>
          <a:noFill/>
          <a:ln w="9525">
            <a:noFill/>
            <a:miter lim="800000"/>
            <a:headEnd/>
            <a:tailEnd/>
          </a:ln>
        </p:spPr>
        <p:txBody>
          <a:bodyPr>
            <a:spAutoFit/>
          </a:bodyPr>
          <a:lstStyle/>
          <a:p>
            <a:pPr eaLnBrk="1" hangingPunct="1">
              <a:spcBef>
                <a:spcPct val="50000"/>
              </a:spcBef>
            </a:pPr>
            <a:r>
              <a:rPr lang="en-GB" sz="1800" b="1" dirty="0">
                <a:latin typeface="Times New Roman" pitchFamily="18" charset="0"/>
                <a:cs typeface="Times New Roman" pitchFamily="18" charset="0"/>
              </a:rPr>
              <a:t>Firms</a:t>
            </a:r>
          </a:p>
        </p:txBody>
      </p:sp>
      <p:sp>
        <p:nvSpPr>
          <p:cNvPr id="9238" name="Text Box 22"/>
          <p:cNvSpPr txBox="1">
            <a:spLocks noChangeArrowheads="1"/>
          </p:cNvSpPr>
          <p:nvPr/>
        </p:nvSpPr>
        <p:spPr bwMode="auto">
          <a:xfrm>
            <a:off x="3575539" y="6237288"/>
            <a:ext cx="2089638" cy="366712"/>
          </a:xfrm>
          <a:prstGeom prst="rect">
            <a:avLst/>
          </a:prstGeom>
          <a:noFill/>
          <a:ln w="9525">
            <a:noFill/>
            <a:miter lim="800000"/>
            <a:headEnd/>
            <a:tailEnd/>
          </a:ln>
        </p:spPr>
        <p:txBody>
          <a:bodyPr>
            <a:spAutoFit/>
          </a:bodyPr>
          <a:lstStyle/>
          <a:p>
            <a:pPr eaLnBrk="1" hangingPunct="1">
              <a:spcBef>
                <a:spcPct val="50000"/>
              </a:spcBef>
            </a:pPr>
            <a:r>
              <a:rPr lang="en-GB" sz="1800" b="1" dirty="0">
                <a:latin typeface="Times New Roman" pitchFamily="18" charset="0"/>
                <a:cs typeface="Times New Roman" pitchFamily="18" charset="0"/>
              </a:rPr>
              <a:t>Local </a:t>
            </a:r>
            <a:r>
              <a:rPr lang="en-GB" sz="1800" b="1" dirty="0" err="1" smtClean="0">
                <a:latin typeface="Times New Roman" pitchFamily="18" charset="0"/>
                <a:cs typeface="Times New Roman" pitchFamily="18" charset="0"/>
              </a:rPr>
              <a:t>Govts</a:t>
            </a:r>
            <a:endParaRPr lang="en-GB" sz="1800" b="1" dirty="0">
              <a:latin typeface="Times New Roman" pitchFamily="18" charset="0"/>
              <a:cs typeface="Times New Roman" pitchFamily="18" charset="0"/>
            </a:endParaRPr>
          </a:p>
        </p:txBody>
      </p:sp>
      <p:sp>
        <p:nvSpPr>
          <p:cNvPr id="9239" name="Text Box 23"/>
          <p:cNvSpPr txBox="1">
            <a:spLocks noChangeArrowheads="1"/>
          </p:cNvSpPr>
          <p:nvPr/>
        </p:nvSpPr>
        <p:spPr bwMode="auto">
          <a:xfrm>
            <a:off x="5835162" y="6237288"/>
            <a:ext cx="1657350" cy="366712"/>
          </a:xfrm>
          <a:prstGeom prst="rect">
            <a:avLst/>
          </a:prstGeom>
          <a:noFill/>
          <a:ln w="9525">
            <a:noFill/>
            <a:miter lim="800000"/>
            <a:headEnd/>
            <a:tailEnd/>
          </a:ln>
        </p:spPr>
        <p:txBody>
          <a:bodyPr>
            <a:spAutoFit/>
          </a:bodyPr>
          <a:lstStyle/>
          <a:p>
            <a:pPr eaLnBrk="1" hangingPunct="1">
              <a:spcBef>
                <a:spcPct val="50000"/>
              </a:spcBef>
            </a:pPr>
            <a:r>
              <a:rPr lang="en-GB" sz="1800" b="1" dirty="0">
                <a:latin typeface="Times New Roman" pitchFamily="18" charset="0"/>
                <a:cs typeface="Times New Roman" pitchFamily="18" charset="0"/>
              </a:rPr>
              <a:t>Communities</a:t>
            </a:r>
          </a:p>
        </p:txBody>
      </p:sp>
      <p:sp>
        <p:nvSpPr>
          <p:cNvPr id="9240" name="Line 24"/>
          <p:cNvSpPr>
            <a:spLocks noChangeShapeType="1"/>
          </p:cNvSpPr>
          <p:nvPr/>
        </p:nvSpPr>
        <p:spPr bwMode="auto">
          <a:xfrm flipV="1">
            <a:off x="4705350" y="4221163"/>
            <a:ext cx="0" cy="1871662"/>
          </a:xfrm>
          <a:prstGeom prst="line">
            <a:avLst/>
          </a:prstGeom>
          <a:noFill/>
          <a:ln w="63500">
            <a:solidFill>
              <a:schemeClr val="tx1"/>
            </a:solidFill>
            <a:round/>
            <a:headEnd type="triangle" w="med" len="med"/>
            <a:tailEnd type="triangle" w="med" len="med"/>
          </a:ln>
        </p:spPr>
        <p:txBody>
          <a:bodyPr/>
          <a:lstStyle/>
          <a:p>
            <a:endParaRPr lang="en-US"/>
          </a:p>
        </p:txBody>
      </p:sp>
      <p:sp>
        <p:nvSpPr>
          <p:cNvPr id="9241" name="Text Box 25"/>
          <p:cNvSpPr txBox="1">
            <a:spLocks noChangeArrowheads="1"/>
          </p:cNvSpPr>
          <p:nvPr/>
        </p:nvSpPr>
        <p:spPr bwMode="auto">
          <a:xfrm rot="-5400000">
            <a:off x="-1242951" y="4374903"/>
            <a:ext cx="4103688" cy="484684"/>
          </a:xfrm>
          <a:prstGeom prst="rect">
            <a:avLst/>
          </a:prstGeom>
          <a:noFill/>
          <a:ln w="9525">
            <a:solidFill>
              <a:schemeClr val="tx1"/>
            </a:solidFill>
            <a:miter lim="800000"/>
            <a:headEnd/>
            <a:tailEnd/>
          </a:ln>
        </p:spPr>
        <p:txBody>
          <a:bodyPr>
            <a:spAutoFit/>
          </a:bodyPr>
          <a:lstStyle/>
          <a:p>
            <a:pPr eaLnBrk="1" hangingPunct="1">
              <a:lnSpc>
                <a:spcPct val="70000"/>
              </a:lnSpc>
            </a:pPr>
            <a:r>
              <a:rPr lang="en-GB" sz="1800" b="1" dirty="0">
                <a:latin typeface="Times New Roman" pitchFamily="18" charset="0"/>
                <a:cs typeface="Times New Roman" pitchFamily="18" charset="0"/>
              </a:rPr>
              <a:t>Para-</a:t>
            </a:r>
            <a:r>
              <a:rPr lang="en-GB" sz="1800" b="1" dirty="0" err="1">
                <a:latin typeface="Times New Roman" pitchFamily="18" charset="0"/>
                <a:cs typeface="Times New Roman" pitchFamily="18" charset="0"/>
              </a:rPr>
              <a:t>statal</a:t>
            </a:r>
            <a:r>
              <a:rPr lang="en-GB" sz="1800" b="1" dirty="0">
                <a:latin typeface="Times New Roman" pitchFamily="18" charset="0"/>
                <a:cs typeface="Times New Roman" pitchFamily="18" charset="0"/>
              </a:rPr>
              <a:t> </a:t>
            </a:r>
            <a:r>
              <a:rPr lang="en-GB" sz="1800" b="1" dirty="0" smtClean="0">
                <a:latin typeface="Times New Roman" pitchFamily="18" charset="0"/>
                <a:cs typeface="Times New Roman" pitchFamily="18" charset="0"/>
              </a:rPr>
              <a:t>org. (SOEs and SOCs)</a:t>
            </a:r>
            <a:endParaRPr lang="en-GB" sz="1800" b="1" dirty="0">
              <a:latin typeface="Times New Roman" pitchFamily="18" charset="0"/>
              <a:cs typeface="Times New Roman" pitchFamily="18" charset="0"/>
            </a:endParaRPr>
          </a:p>
          <a:p>
            <a:pPr eaLnBrk="1" hangingPunct="1">
              <a:lnSpc>
                <a:spcPct val="70000"/>
              </a:lnSpc>
            </a:pPr>
            <a:endParaRPr lang="en-GB" sz="1800" b="1" dirty="0">
              <a:latin typeface="Trebuchet MS" pitchFamily="34" charset="0"/>
            </a:endParaRPr>
          </a:p>
        </p:txBody>
      </p:sp>
      <p:sp>
        <p:nvSpPr>
          <p:cNvPr id="9242" name="Text Box 26"/>
          <p:cNvSpPr txBox="1">
            <a:spLocks noChangeArrowheads="1"/>
          </p:cNvSpPr>
          <p:nvPr/>
        </p:nvSpPr>
        <p:spPr bwMode="auto">
          <a:xfrm rot="5400000" flipH="1">
            <a:off x="6589530" y="4337379"/>
            <a:ext cx="3989388" cy="674031"/>
          </a:xfrm>
          <a:prstGeom prst="rect">
            <a:avLst/>
          </a:prstGeom>
          <a:noFill/>
          <a:ln w="9525">
            <a:solidFill>
              <a:schemeClr val="tx1"/>
            </a:solidFill>
            <a:miter lim="800000"/>
            <a:headEnd/>
            <a:tailEnd/>
          </a:ln>
        </p:spPr>
        <p:txBody>
          <a:bodyPr>
            <a:spAutoFit/>
          </a:bodyPr>
          <a:lstStyle/>
          <a:p>
            <a:pPr eaLnBrk="1" hangingPunct="1">
              <a:lnSpc>
                <a:spcPct val="70000"/>
              </a:lnSpc>
            </a:pPr>
            <a:r>
              <a:rPr lang="en-GB" sz="1800" b="1" dirty="0">
                <a:latin typeface="Times New Roman" pitchFamily="18" charset="0"/>
                <a:cs typeface="Times New Roman" pitchFamily="18" charset="0"/>
              </a:rPr>
              <a:t>Non-governmental </a:t>
            </a:r>
            <a:r>
              <a:rPr lang="en-GB" sz="1800" b="1" dirty="0" smtClean="0">
                <a:latin typeface="Times New Roman" pitchFamily="18" charset="0"/>
                <a:cs typeface="Times New Roman" pitchFamily="18" charset="0"/>
              </a:rPr>
              <a:t>organisations, </a:t>
            </a:r>
            <a:r>
              <a:rPr lang="en-GB" sz="1800" b="1" dirty="0" smtClean="0">
                <a:solidFill>
                  <a:srgbClr val="FF0000"/>
                </a:solidFill>
                <a:latin typeface="Times New Roman" pitchFamily="18" charset="0"/>
                <a:cs typeface="Times New Roman" pitchFamily="18" charset="0"/>
              </a:rPr>
              <a:t>Unions</a:t>
            </a:r>
            <a:r>
              <a:rPr lang="en-GB" sz="1800" b="1" dirty="0" smtClean="0">
                <a:latin typeface="Times New Roman" pitchFamily="18" charset="0"/>
                <a:cs typeface="Times New Roman" pitchFamily="18" charset="0"/>
              </a:rPr>
              <a:t> </a:t>
            </a:r>
            <a:endParaRPr lang="en-GB" sz="1800" b="1" dirty="0">
              <a:latin typeface="Times New Roman" pitchFamily="18" charset="0"/>
              <a:cs typeface="Times New Roman" pitchFamily="18" charset="0"/>
            </a:endParaRPr>
          </a:p>
          <a:p>
            <a:pPr eaLnBrk="1" hangingPunct="1">
              <a:lnSpc>
                <a:spcPct val="70000"/>
              </a:lnSpc>
            </a:pPr>
            <a:endParaRPr lang="en-GB" sz="1800" b="1" dirty="0">
              <a:latin typeface="Trebuchet MS" pitchFamily="34" charset="0"/>
            </a:endParaRPr>
          </a:p>
        </p:txBody>
      </p:sp>
      <p:sp>
        <p:nvSpPr>
          <p:cNvPr id="9243" name="Line 27"/>
          <p:cNvSpPr>
            <a:spLocks noChangeShapeType="1"/>
          </p:cNvSpPr>
          <p:nvPr/>
        </p:nvSpPr>
        <p:spPr bwMode="auto">
          <a:xfrm>
            <a:off x="1182566" y="3716338"/>
            <a:ext cx="1368669"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44" name="Line 28"/>
          <p:cNvSpPr>
            <a:spLocks noChangeShapeType="1"/>
          </p:cNvSpPr>
          <p:nvPr/>
        </p:nvSpPr>
        <p:spPr bwMode="auto">
          <a:xfrm>
            <a:off x="6899031" y="3644900"/>
            <a:ext cx="1150327"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45" name="Line 29"/>
          <p:cNvSpPr>
            <a:spLocks noChangeShapeType="1"/>
          </p:cNvSpPr>
          <p:nvPr/>
        </p:nvSpPr>
        <p:spPr bwMode="auto">
          <a:xfrm>
            <a:off x="1049216" y="5013325"/>
            <a:ext cx="731227"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46" name="Line 30"/>
          <p:cNvSpPr>
            <a:spLocks noChangeShapeType="1"/>
          </p:cNvSpPr>
          <p:nvPr/>
        </p:nvSpPr>
        <p:spPr bwMode="auto">
          <a:xfrm>
            <a:off x="7696200" y="5013325"/>
            <a:ext cx="663820"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47" name="Line 31"/>
          <p:cNvSpPr>
            <a:spLocks noChangeShapeType="1"/>
          </p:cNvSpPr>
          <p:nvPr/>
        </p:nvSpPr>
        <p:spPr bwMode="auto">
          <a:xfrm>
            <a:off x="1049216" y="6453188"/>
            <a:ext cx="565638"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48" name="Line 32"/>
          <p:cNvSpPr>
            <a:spLocks noChangeShapeType="1"/>
          </p:cNvSpPr>
          <p:nvPr/>
        </p:nvSpPr>
        <p:spPr bwMode="auto">
          <a:xfrm>
            <a:off x="7696200" y="6453188"/>
            <a:ext cx="663820"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49" name="Line 33"/>
          <p:cNvSpPr>
            <a:spLocks noChangeShapeType="1"/>
          </p:cNvSpPr>
          <p:nvPr/>
        </p:nvSpPr>
        <p:spPr bwMode="auto">
          <a:xfrm>
            <a:off x="4506058" y="5013325"/>
            <a:ext cx="432288" cy="0"/>
          </a:xfrm>
          <a:prstGeom prst="line">
            <a:avLst/>
          </a:prstGeom>
          <a:noFill/>
          <a:ln w="31750">
            <a:solidFill>
              <a:schemeClr val="tx1"/>
            </a:solidFill>
            <a:prstDash val="dash"/>
            <a:round/>
            <a:headEnd type="triangle" w="med" len="med"/>
            <a:tailEnd type="triangle" w="med" len="med"/>
          </a:ln>
        </p:spPr>
        <p:txBody>
          <a:bodyPr/>
          <a:lstStyle/>
          <a:p>
            <a:endParaRPr lang="en-US"/>
          </a:p>
        </p:txBody>
      </p:sp>
      <p:sp>
        <p:nvSpPr>
          <p:cNvPr id="9250" name="Text Box 34"/>
          <p:cNvSpPr txBox="1">
            <a:spLocks noChangeArrowheads="1"/>
          </p:cNvSpPr>
          <p:nvPr/>
        </p:nvSpPr>
        <p:spPr bwMode="auto">
          <a:xfrm>
            <a:off x="2511669" y="620714"/>
            <a:ext cx="6115050" cy="1631216"/>
          </a:xfrm>
          <a:prstGeom prst="rect">
            <a:avLst/>
          </a:prstGeom>
          <a:noFill/>
          <a:ln w="9525">
            <a:noFill/>
            <a:miter lim="800000"/>
            <a:headEnd/>
            <a:tailEnd/>
          </a:ln>
        </p:spPr>
        <p:txBody>
          <a:bodyPr>
            <a:spAutoFit/>
          </a:bodyPr>
          <a:lstStyle/>
          <a:p>
            <a:pPr algn="r"/>
            <a:r>
              <a:rPr lang="en-GB" sz="3600" b="1" dirty="0" smtClean="0">
                <a:latin typeface="Times New Roman" pitchFamily="18" charset="0"/>
                <a:cs typeface="Times New Roman" pitchFamily="18" charset="0"/>
              </a:rPr>
              <a:t>IGFR and New Development Bank:</a:t>
            </a:r>
            <a:r>
              <a:rPr lang="en-GB" b="1" dirty="0" smtClean="0">
                <a:latin typeface="Times New Roman" pitchFamily="18" charset="0"/>
                <a:cs typeface="Times New Roman" pitchFamily="18" charset="0"/>
              </a:rPr>
              <a:t> </a:t>
            </a:r>
            <a:endParaRPr lang="en-GB" b="1" dirty="0">
              <a:latin typeface="Times New Roman" pitchFamily="18" charset="0"/>
              <a:cs typeface="Times New Roman" pitchFamily="18" charset="0"/>
            </a:endParaRPr>
          </a:p>
          <a:p>
            <a:pPr algn="r"/>
            <a:r>
              <a:rPr lang="en-GB" sz="2800" b="1" dirty="0" smtClean="0">
                <a:latin typeface="Times New Roman" pitchFamily="18" charset="0"/>
                <a:cs typeface="Times New Roman" pitchFamily="18" charset="0"/>
              </a:rPr>
              <a:t>……Conceptual</a:t>
            </a:r>
            <a:endParaRPr lang="en-GB" sz="2800" b="1" dirty="0">
              <a:latin typeface="Times New Roman" pitchFamily="18" charset="0"/>
              <a:cs typeface="Times New Roman" pitchFamily="18" charset="0"/>
            </a:endParaRPr>
          </a:p>
        </p:txBody>
      </p:sp>
      <p:sp>
        <p:nvSpPr>
          <p:cNvPr id="35" name="Line 17"/>
          <p:cNvSpPr>
            <a:spLocks noChangeShapeType="1"/>
          </p:cNvSpPr>
          <p:nvPr/>
        </p:nvSpPr>
        <p:spPr bwMode="auto">
          <a:xfrm>
            <a:off x="1714480" y="2357430"/>
            <a:ext cx="71438" cy="3873513"/>
          </a:xfrm>
          <a:prstGeom prst="line">
            <a:avLst/>
          </a:prstGeom>
          <a:noFill/>
          <a:ln w="63500">
            <a:solidFill>
              <a:schemeClr val="tx1"/>
            </a:solidFill>
            <a:round/>
            <a:headEnd/>
            <a:tailEnd type="triangle" w="med" len="med"/>
          </a:ln>
        </p:spPr>
        <p:txBody>
          <a:bodyPr/>
          <a:lstStyle/>
          <a:p>
            <a:endParaRPr lang="en-US"/>
          </a:p>
        </p:txBody>
      </p:sp>
      <p:sp>
        <p:nvSpPr>
          <p:cNvPr id="36" name="Line 20"/>
          <p:cNvSpPr>
            <a:spLocks noChangeShapeType="1"/>
          </p:cNvSpPr>
          <p:nvPr/>
        </p:nvSpPr>
        <p:spPr bwMode="auto">
          <a:xfrm flipV="1">
            <a:off x="7643834" y="2357429"/>
            <a:ext cx="71438" cy="3857651"/>
          </a:xfrm>
          <a:prstGeom prst="line">
            <a:avLst/>
          </a:prstGeom>
          <a:noFill/>
          <a:ln w="635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Verdict on IGFR Impact of New Development Bank</a:t>
            </a:r>
            <a:endParaRPr lang="en-ZA" dirty="0"/>
          </a:p>
        </p:txBody>
      </p:sp>
      <p:sp>
        <p:nvSpPr>
          <p:cNvPr id="3" name="Content Placeholder 2"/>
          <p:cNvSpPr>
            <a:spLocks noGrp="1"/>
          </p:cNvSpPr>
          <p:nvPr>
            <p:ph idx="1"/>
          </p:nvPr>
        </p:nvSpPr>
        <p:spPr>
          <a:xfrm>
            <a:off x="457200" y="1600200"/>
            <a:ext cx="8229600" cy="4709120"/>
          </a:xfrm>
        </p:spPr>
        <p:txBody>
          <a:bodyPr/>
          <a:lstStyle/>
          <a:p>
            <a:r>
              <a:rPr lang="en-ZA" sz="2000" dirty="0" smtClean="0"/>
              <a:t>How </a:t>
            </a:r>
            <a:r>
              <a:rPr lang="en-ZA" sz="2000" dirty="0"/>
              <a:t>will this </a:t>
            </a:r>
            <a:r>
              <a:rPr lang="en-ZA" sz="2000" dirty="0" smtClean="0"/>
              <a:t>affect </a:t>
            </a:r>
            <a:r>
              <a:rPr lang="en-ZA" sz="2000" dirty="0"/>
              <a:t>the provinces and municipalities </a:t>
            </a:r>
            <a:r>
              <a:rPr lang="en-ZA" sz="2000" dirty="0" smtClean="0"/>
              <a:t>in South Africa?</a:t>
            </a:r>
          </a:p>
          <a:p>
            <a:pPr algn="just"/>
            <a:r>
              <a:rPr lang="en-ZA" sz="2000" dirty="0" smtClean="0">
                <a:solidFill>
                  <a:srgbClr val="C00000"/>
                </a:solidFill>
              </a:rPr>
              <a:t>Because </a:t>
            </a:r>
            <a:r>
              <a:rPr lang="en-ZA" sz="2000" dirty="0">
                <a:solidFill>
                  <a:srgbClr val="C00000"/>
                </a:solidFill>
              </a:rPr>
              <a:t>no province or municipality can borrow in </a:t>
            </a:r>
            <a:r>
              <a:rPr lang="en-ZA" sz="2000" dirty="0" smtClean="0">
                <a:solidFill>
                  <a:srgbClr val="C00000"/>
                </a:solidFill>
              </a:rPr>
              <a:t>foreign </a:t>
            </a:r>
            <a:r>
              <a:rPr lang="en-ZA" sz="2000" dirty="0">
                <a:solidFill>
                  <a:srgbClr val="C00000"/>
                </a:solidFill>
              </a:rPr>
              <a:t>currency (constitution, Borrowing Powers Act and PFMA) it would have to go through national anyway and be on-</a:t>
            </a:r>
            <a:r>
              <a:rPr lang="en-ZA" sz="2000" dirty="0" err="1">
                <a:solidFill>
                  <a:srgbClr val="C00000"/>
                </a:solidFill>
              </a:rPr>
              <a:t>lended</a:t>
            </a:r>
            <a:r>
              <a:rPr lang="en-ZA" sz="2000" dirty="0">
                <a:solidFill>
                  <a:srgbClr val="C00000"/>
                </a:solidFill>
              </a:rPr>
              <a:t> in </a:t>
            </a:r>
            <a:r>
              <a:rPr lang="en-ZA" sz="2000" dirty="0" smtClean="0">
                <a:solidFill>
                  <a:srgbClr val="C00000"/>
                </a:solidFill>
              </a:rPr>
              <a:t>South African </a:t>
            </a:r>
            <a:r>
              <a:rPr lang="en-ZA" sz="2000" dirty="0">
                <a:solidFill>
                  <a:srgbClr val="C00000"/>
                </a:solidFill>
              </a:rPr>
              <a:t>currency </a:t>
            </a:r>
            <a:r>
              <a:rPr lang="en-ZA" sz="2000" dirty="0" smtClean="0">
                <a:solidFill>
                  <a:srgbClr val="C00000"/>
                </a:solidFill>
              </a:rPr>
              <a:t>(much like the Gautrain scheme)</a:t>
            </a:r>
          </a:p>
          <a:p>
            <a:pPr algn="just"/>
            <a:r>
              <a:rPr lang="en-GB" sz="2000" dirty="0"/>
              <a:t>The NDB Articles of Agreement also allow the option of financing certain projects in local </a:t>
            </a:r>
            <a:r>
              <a:rPr lang="en-GB" sz="2000" dirty="0" smtClean="0"/>
              <a:t>currencies</a:t>
            </a:r>
          </a:p>
          <a:p>
            <a:pPr lvl="1" algn="just"/>
            <a:r>
              <a:rPr lang="en-GB" sz="1800" dirty="0" smtClean="0">
                <a:solidFill>
                  <a:srgbClr val="C00000"/>
                </a:solidFill>
              </a:rPr>
              <a:t>To </a:t>
            </a:r>
            <a:r>
              <a:rPr lang="en-GB" sz="1800" dirty="0">
                <a:solidFill>
                  <a:srgbClr val="C00000"/>
                </a:solidFill>
              </a:rPr>
              <a:t>this end, debt issuance in local capital markets can help avoid currency mismatch arising out of such project funding, and help to develop nascent capital markets of </a:t>
            </a:r>
            <a:r>
              <a:rPr lang="en-GB" sz="1800" dirty="0" smtClean="0">
                <a:solidFill>
                  <a:srgbClr val="C00000"/>
                </a:solidFill>
              </a:rPr>
              <a:t>municipal debt</a:t>
            </a:r>
          </a:p>
          <a:p>
            <a:pPr lvl="1" algn="just"/>
            <a:r>
              <a:rPr lang="en-GB" sz="1800" dirty="0" smtClean="0">
                <a:solidFill>
                  <a:srgbClr val="C00000"/>
                </a:solidFill>
              </a:rPr>
              <a:t>Modalities </a:t>
            </a:r>
            <a:r>
              <a:rPr lang="en-GB" sz="1800" dirty="0">
                <a:solidFill>
                  <a:srgbClr val="C00000"/>
                </a:solidFill>
              </a:rPr>
              <a:t>of local bond issues </a:t>
            </a:r>
            <a:r>
              <a:rPr lang="en-GB" sz="1800" dirty="0" smtClean="0">
                <a:solidFill>
                  <a:srgbClr val="C00000"/>
                </a:solidFill>
              </a:rPr>
              <a:t>must </a:t>
            </a:r>
            <a:r>
              <a:rPr lang="en-GB" sz="1800" dirty="0">
                <a:solidFill>
                  <a:srgbClr val="C00000"/>
                </a:solidFill>
              </a:rPr>
              <a:t>be developed in conjunction with retail investor awareness and education </a:t>
            </a:r>
            <a:r>
              <a:rPr lang="en-GB" sz="1800" dirty="0" smtClean="0">
                <a:solidFill>
                  <a:srgbClr val="C00000"/>
                </a:solidFill>
              </a:rPr>
              <a:t>programmes</a:t>
            </a:r>
            <a:endParaRPr lang="en-ZA" sz="1800" dirty="0">
              <a:solidFill>
                <a:srgbClr val="C00000"/>
              </a:solidFill>
            </a:endParaRPr>
          </a:p>
          <a:p>
            <a:r>
              <a:rPr lang="en-ZA" sz="2000" dirty="0" smtClean="0"/>
              <a:t>Therefore, it </a:t>
            </a:r>
            <a:r>
              <a:rPr lang="en-ZA" sz="2000" dirty="0"/>
              <a:t>will be another source of capital grant funding but it would depend on the nature of the projects being </a:t>
            </a:r>
            <a:r>
              <a:rPr lang="en-ZA" sz="2000" dirty="0" smtClean="0"/>
              <a:t>proposed </a:t>
            </a:r>
            <a:endParaRPr lang="en-ZA" sz="2000"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17</a:t>
            </a:fld>
            <a:endParaRPr lang="en-ZA" dirty="0"/>
          </a:p>
        </p:txBody>
      </p:sp>
    </p:spTree>
    <p:extLst>
      <p:ext uri="{BB962C8B-B14F-4D97-AF65-F5344CB8AC3E}">
        <p14:creationId xmlns:p14="http://schemas.microsoft.com/office/powerpoint/2010/main" val="4020985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Other Dimensions – South African Reserve Bank</a:t>
            </a:r>
            <a:endParaRPr lang="en-ZA" dirty="0"/>
          </a:p>
        </p:txBody>
      </p:sp>
      <p:sp>
        <p:nvSpPr>
          <p:cNvPr id="3" name="Content Placeholder 2"/>
          <p:cNvSpPr>
            <a:spLocks noGrp="1"/>
          </p:cNvSpPr>
          <p:nvPr>
            <p:ph idx="1"/>
          </p:nvPr>
        </p:nvSpPr>
        <p:spPr>
          <a:xfrm>
            <a:off x="457200" y="1600200"/>
            <a:ext cx="8229600" cy="4709120"/>
          </a:xfrm>
        </p:spPr>
        <p:txBody>
          <a:bodyPr/>
          <a:lstStyle/>
          <a:p>
            <a:r>
              <a:rPr lang="en-ZA" sz="2800" dirty="0" smtClean="0"/>
              <a:t>The NDB, </a:t>
            </a:r>
            <a:r>
              <a:rPr lang="en-ZA" sz="2800" dirty="0"/>
              <a:t>because of its international mandate, would of course fall completely outside </a:t>
            </a:r>
            <a:r>
              <a:rPr lang="en-ZA" sz="2800" dirty="0" smtClean="0"/>
              <a:t>South African Reserve Bank </a:t>
            </a:r>
            <a:r>
              <a:rPr lang="en-ZA" sz="2800" dirty="0"/>
              <a:t>jurisdiction </a:t>
            </a:r>
            <a:endParaRPr lang="en-ZA" sz="2800" dirty="0" smtClean="0"/>
          </a:p>
          <a:p>
            <a:r>
              <a:rPr lang="en-ZA" sz="2800" dirty="0" smtClean="0"/>
              <a:t>But </a:t>
            </a:r>
            <a:r>
              <a:rPr lang="en-ZA" sz="2800" dirty="0"/>
              <a:t>would presumably have to comply with Basel </a:t>
            </a:r>
            <a:r>
              <a:rPr lang="en-ZA" sz="2800" dirty="0" smtClean="0"/>
              <a:t>Standards</a:t>
            </a:r>
          </a:p>
          <a:p>
            <a:pPr algn="just"/>
            <a:r>
              <a:rPr lang="en-ZA" sz="2800" dirty="0" smtClean="0">
                <a:solidFill>
                  <a:srgbClr val="C00000"/>
                </a:solidFill>
              </a:rPr>
              <a:t>If </a:t>
            </a:r>
            <a:r>
              <a:rPr lang="en-ZA" sz="2800" dirty="0">
                <a:solidFill>
                  <a:srgbClr val="C00000"/>
                </a:solidFill>
              </a:rPr>
              <a:t>there were to be a banking crisis in South Africa and the country were to make use of the BRICS currency reserve, then of course the SARB would be involved as per draft Twin Peaks crisis resolution legislation</a:t>
            </a: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18</a:t>
            </a:fld>
            <a:endParaRPr lang="en-ZA" dirty="0"/>
          </a:p>
        </p:txBody>
      </p:sp>
    </p:spTree>
    <p:extLst>
      <p:ext uri="{BB962C8B-B14F-4D97-AF65-F5344CB8AC3E}">
        <p14:creationId xmlns:p14="http://schemas.microsoft.com/office/powerpoint/2010/main" val="195284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28" y="1593807"/>
            <a:ext cx="8911868" cy="5229200"/>
          </a:xfrm>
          <a:prstGeom prst="rect">
            <a:avLst/>
          </a:prstGeom>
        </p:spPr>
      </p:pic>
      <p:sp>
        <p:nvSpPr>
          <p:cNvPr id="3" name="Title 2"/>
          <p:cNvSpPr>
            <a:spLocks noGrp="1"/>
          </p:cNvSpPr>
          <p:nvPr>
            <p:ph type="title"/>
          </p:nvPr>
        </p:nvSpPr>
        <p:spPr>
          <a:xfrm>
            <a:off x="440076" y="404664"/>
            <a:ext cx="8229600" cy="866188"/>
          </a:xfrm>
        </p:spPr>
        <p:txBody>
          <a:bodyPr/>
          <a:lstStyle/>
          <a:p>
            <a:r>
              <a:rPr lang="en-ZA" dirty="0" smtClean="0">
                <a:effectLst/>
              </a:rPr>
              <a:t>FFC Website: www.ffc.co.za</a:t>
            </a:r>
            <a:endParaRPr lang="en-ZA" dirty="0">
              <a:effectLst/>
            </a:endParaRPr>
          </a:p>
        </p:txBody>
      </p:sp>
    </p:spTree>
    <p:extLst>
      <p:ext uri="{BB962C8B-B14F-4D97-AF65-F5344CB8AC3E}">
        <p14:creationId xmlns:p14="http://schemas.microsoft.com/office/powerpoint/2010/main" val="2263398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p:cNvSpPr>
            <a:spLocks noGrp="1"/>
          </p:cNvSpPr>
          <p:nvPr>
            <p:ph type="title"/>
          </p:nvPr>
        </p:nvSpPr>
        <p:spPr/>
        <p:txBody>
          <a:bodyPr/>
          <a:lstStyle/>
          <a:p>
            <a:r>
              <a:rPr lang="pl-PL" altLang="en-US" dirty="0" smtClean="0"/>
              <a:t>Roadmap </a:t>
            </a:r>
          </a:p>
        </p:txBody>
      </p:sp>
      <p:sp>
        <p:nvSpPr>
          <p:cNvPr id="3" name="Symbol zastępczy zawartości 2"/>
          <p:cNvSpPr>
            <a:spLocks noGrp="1"/>
          </p:cNvSpPr>
          <p:nvPr>
            <p:ph idx="1"/>
          </p:nvPr>
        </p:nvSpPr>
        <p:spPr>
          <a:xfrm>
            <a:off x="457200" y="1600200"/>
            <a:ext cx="8229600" cy="5141168"/>
          </a:xfrm>
        </p:spPr>
        <p:txBody>
          <a:bodyPr/>
          <a:lstStyle/>
          <a:p>
            <a:pPr algn="just"/>
            <a:r>
              <a:rPr lang="en-GB" altLang="en-US" dirty="0" smtClean="0"/>
              <a:t>Background: </a:t>
            </a:r>
            <a:r>
              <a:rPr lang="en-GB" altLang="en-US" dirty="0" smtClean="0"/>
              <a:t>Rationale and Assessment </a:t>
            </a:r>
            <a:r>
              <a:rPr lang="en-GB" altLang="en-US" dirty="0" smtClean="0"/>
              <a:t>of NDB and CRA</a:t>
            </a:r>
          </a:p>
          <a:p>
            <a:pPr algn="just"/>
            <a:r>
              <a:rPr lang="en-GB" altLang="en-US" dirty="0" smtClean="0"/>
              <a:t>Issues for Standing Committee on Finance</a:t>
            </a:r>
          </a:p>
          <a:p>
            <a:pPr lvl="1"/>
            <a:r>
              <a:rPr lang="en-GB" altLang="en-US" dirty="0" smtClean="0">
                <a:solidFill>
                  <a:srgbClr val="C00000"/>
                </a:solidFill>
              </a:rPr>
              <a:t>Funding and Budget Process</a:t>
            </a:r>
          </a:p>
          <a:p>
            <a:pPr lvl="1"/>
            <a:r>
              <a:rPr lang="en-GB" altLang="en-US" dirty="0" smtClean="0">
                <a:solidFill>
                  <a:srgbClr val="C00000"/>
                </a:solidFill>
              </a:rPr>
              <a:t>Cost Benefit Analysis</a:t>
            </a:r>
          </a:p>
          <a:p>
            <a:pPr lvl="1"/>
            <a:r>
              <a:rPr lang="en-GB" altLang="en-US" dirty="0" smtClean="0">
                <a:solidFill>
                  <a:srgbClr val="C00000"/>
                </a:solidFill>
              </a:rPr>
              <a:t>Intergovernmental Fiscal Relations</a:t>
            </a:r>
          </a:p>
          <a:p>
            <a:pPr lvl="1"/>
            <a:r>
              <a:rPr lang="en-GB" altLang="en-US" dirty="0" smtClean="0">
                <a:solidFill>
                  <a:srgbClr val="C00000"/>
                </a:solidFill>
              </a:rPr>
              <a:t>Other Dimensions – South African Reserve Bank</a:t>
            </a:r>
          </a:p>
        </p:txBody>
      </p:sp>
    </p:spTree>
    <p:extLst>
      <p:ext uri="{BB962C8B-B14F-4D97-AF65-F5344CB8AC3E}">
        <p14:creationId xmlns:p14="http://schemas.microsoft.com/office/powerpoint/2010/main" val="206495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Of Initiative</a:t>
            </a:r>
            <a:endParaRPr lang="en-ZA" dirty="0"/>
          </a:p>
        </p:txBody>
      </p:sp>
      <p:sp>
        <p:nvSpPr>
          <p:cNvPr id="3" name="Content Placeholder 2"/>
          <p:cNvSpPr>
            <a:spLocks noGrp="1"/>
          </p:cNvSpPr>
          <p:nvPr>
            <p:ph idx="1"/>
          </p:nvPr>
        </p:nvSpPr>
        <p:spPr>
          <a:xfrm>
            <a:off x="457200" y="1600200"/>
            <a:ext cx="8229600" cy="4997152"/>
          </a:xfrm>
        </p:spPr>
        <p:txBody>
          <a:bodyPr/>
          <a:lstStyle/>
          <a:p>
            <a:pPr algn="just"/>
            <a:r>
              <a:rPr lang="en-ZA" sz="2000" dirty="0" smtClean="0"/>
              <a:t>The BRICS proposals establish two separate institutions, the </a:t>
            </a:r>
            <a:r>
              <a:rPr lang="en-ZA" sz="2000" i="1" dirty="0" smtClean="0"/>
              <a:t>Contingency Reserve Arrangement</a:t>
            </a:r>
            <a:r>
              <a:rPr lang="en-ZA" sz="2000" dirty="0" smtClean="0"/>
              <a:t> (CRA) and the </a:t>
            </a:r>
            <a:r>
              <a:rPr lang="en-ZA" sz="2000" i="1" dirty="0" smtClean="0"/>
              <a:t>New Development Bank</a:t>
            </a:r>
            <a:r>
              <a:rPr lang="en-ZA" sz="2000" dirty="0" smtClean="0"/>
              <a:t> (NDB)</a:t>
            </a:r>
          </a:p>
          <a:p>
            <a:pPr lvl="0" algn="just"/>
            <a:r>
              <a:rPr lang="en-ZA" sz="2000" dirty="0" smtClean="0"/>
              <a:t>The </a:t>
            </a:r>
            <a:r>
              <a:rPr lang="en-ZA" sz="2000" dirty="0"/>
              <a:t>CRA is a virtual institution whereas the NDB will be an institution that will be </a:t>
            </a:r>
            <a:r>
              <a:rPr lang="en-ZA" sz="2000" dirty="0" smtClean="0"/>
              <a:t>established</a:t>
            </a:r>
            <a:endParaRPr lang="en-ZA" sz="2000" dirty="0"/>
          </a:p>
          <a:p>
            <a:pPr algn="just"/>
            <a:r>
              <a:rPr lang="en-ZA" sz="2000" dirty="0" smtClean="0"/>
              <a:t>The NDB will have its headquarters in Shanghai and a regional office in Johannesburg</a:t>
            </a:r>
          </a:p>
          <a:p>
            <a:pPr marL="342900" lvl="1" indent="-342900" algn="just">
              <a:lnSpc>
                <a:spcPct val="90000"/>
              </a:lnSpc>
              <a:buFont typeface="Arial" charset="0"/>
              <a:buChar char="•"/>
            </a:pPr>
            <a:r>
              <a:rPr lang="en-US" sz="2000" dirty="0" smtClean="0"/>
              <a:t>What is the context of these proposals?</a:t>
            </a:r>
          </a:p>
          <a:p>
            <a:pPr marL="742950" lvl="2" indent="-342900">
              <a:lnSpc>
                <a:spcPct val="90000"/>
              </a:lnSpc>
            </a:pPr>
            <a:r>
              <a:rPr lang="en-US" sz="2000" dirty="0" smtClean="0"/>
              <a:t>Major </a:t>
            </a:r>
            <a:r>
              <a:rPr lang="en-US" sz="2000" dirty="0"/>
              <a:t>gap in development finance to fund long-term infrastructure and sustainable development</a:t>
            </a:r>
          </a:p>
          <a:p>
            <a:pPr marL="742950" lvl="2" indent="-342900">
              <a:lnSpc>
                <a:spcPct val="90000"/>
              </a:lnSpc>
            </a:pPr>
            <a:r>
              <a:rPr lang="en-US" sz="2000" dirty="0" smtClean="0"/>
              <a:t>The departure by US from expansionary fiscal policy led to large outflows from emerging economies and significant decline in exchange rates</a:t>
            </a:r>
          </a:p>
          <a:p>
            <a:pPr marL="742950" lvl="2" indent="-342900">
              <a:lnSpc>
                <a:spcPct val="90000"/>
              </a:lnSpc>
            </a:pPr>
            <a:r>
              <a:rPr lang="en-US" sz="2000" dirty="0" smtClean="0"/>
              <a:t>This experience indicated potential vulnerability of emerging economies to shocks emanating from developed countries</a:t>
            </a:r>
          </a:p>
          <a:p>
            <a:endParaRPr lang="en-ZA" sz="2800" dirty="0" smtClean="0"/>
          </a:p>
          <a:p>
            <a:endParaRPr lang="en-ZA" sz="2800" dirty="0" smtClean="0"/>
          </a:p>
        </p:txBody>
      </p:sp>
    </p:spTree>
    <p:extLst>
      <p:ext uri="{BB962C8B-B14F-4D97-AF65-F5344CB8AC3E}">
        <p14:creationId xmlns:p14="http://schemas.microsoft.com/office/powerpoint/2010/main" val="1127508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New Development Bank – Rationale</a:t>
            </a:r>
            <a:endParaRPr lang="en-ZA" dirty="0"/>
          </a:p>
        </p:txBody>
      </p:sp>
      <p:sp>
        <p:nvSpPr>
          <p:cNvPr id="3" name="Content Placeholder 2"/>
          <p:cNvSpPr>
            <a:spLocks noGrp="1"/>
          </p:cNvSpPr>
          <p:nvPr>
            <p:ph idx="1"/>
          </p:nvPr>
        </p:nvSpPr>
        <p:spPr>
          <a:xfrm>
            <a:off x="457200" y="1600199"/>
            <a:ext cx="8229600" cy="5002213"/>
          </a:xfrm>
        </p:spPr>
        <p:txBody>
          <a:bodyPr/>
          <a:lstStyle/>
          <a:p>
            <a:r>
              <a:rPr lang="en-ZA" sz="2800" dirty="0" smtClean="0"/>
              <a:t>Bargaining Chip or Partner to MDBs? </a:t>
            </a:r>
          </a:p>
          <a:p>
            <a:pPr lvl="1" algn="just"/>
            <a:r>
              <a:rPr lang="en-GB" altLang="en-US" sz="2200" dirty="0" smtClean="0">
                <a:ea typeface="ＭＳ Ｐゴシック" panose="020B0600070205080204" pitchFamily="34" charset="-128"/>
              </a:rPr>
              <a:t>Snub </a:t>
            </a:r>
            <a:r>
              <a:rPr lang="en-GB" altLang="en-US" sz="2200" dirty="0">
                <a:ea typeface="ＭＳ Ｐゴシック" panose="020B0600070205080204" pitchFamily="34" charset="-128"/>
              </a:rPr>
              <a:t>to IFIs? Way to dodge ‘hoops’ imposed by IFIs? Value-added of being run by ‘local/Southern’ actors? A way of attracting funds / investment and keeping it in the BRICS? </a:t>
            </a:r>
            <a:r>
              <a:rPr lang="en-GB" altLang="en-US" sz="2200" dirty="0" smtClean="0">
                <a:ea typeface="ＭＳ Ｐゴシック" panose="020B0600070205080204" pitchFamily="34" charset="-128"/>
              </a:rPr>
              <a:t>Complementary?</a:t>
            </a:r>
            <a:endParaRPr lang="en-GB" altLang="en-US" sz="2200" dirty="0">
              <a:ea typeface="ＭＳ Ｐゴシック" panose="020B0600070205080204" pitchFamily="34" charset="-128"/>
            </a:endParaRPr>
          </a:p>
          <a:p>
            <a:pPr eaLnBrk="1" hangingPunct="1"/>
            <a:r>
              <a:rPr lang="en-GB" altLang="en-US" sz="2800" b="1" dirty="0" smtClean="0">
                <a:solidFill>
                  <a:schemeClr val="accent2"/>
                </a:solidFill>
                <a:ea typeface="ＭＳ Ｐゴシック" panose="020B0600070205080204" pitchFamily="34" charset="-128"/>
              </a:rPr>
              <a:t>Why international and coordinated approach?</a:t>
            </a:r>
            <a:endParaRPr lang="en-GB" altLang="en-US" sz="2800" b="1" dirty="0">
              <a:solidFill>
                <a:schemeClr val="accent2"/>
              </a:solidFill>
              <a:ea typeface="ＭＳ Ｐゴシック" panose="020B0600070205080204" pitchFamily="34" charset="-128"/>
            </a:endParaRPr>
          </a:p>
          <a:p>
            <a:pPr lvl="1" eaLnBrk="1" hangingPunct="1">
              <a:lnSpc>
                <a:spcPct val="90000"/>
              </a:lnSpc>
            </a:pPr>
            <a:r>
              <a:rPr lang="en-GB" altLang="en-US" sz="2200" i="1" dirty="0" smtClean="0">
                <a:ea typeface="ＭＳ Ｐゴシック" panose="020B0600070205080204" pitchFamily="34" charset="-128"/>
              </a:rPr>
              <a:t>International</a:t>
            </a:r>
            <a:r>
              <a:rPr lang="en-GB" altLang="en-US" sz="2200" dirty="0" smtClean="0">
                <a:ea typeface="ＭＳ Ｐゴシック" panose="020B0600070205080204" pitchFamily="34" charset="-128"/>
              </a:rPr>
              <a:t> </a:t>
            </a:r>
            <a:r>
              <a:rPr lang="en-GB" altLang="en-US" sz="2200" dirty="0">
                <a:ea typeface="ＭＳ Ｐゴシック" panose="020B0600070205080204" pitchFamily="34" charset="-128"/>
              </a:rPr>
              <a:t>dimension was critical because of lack of private sector financing </a:t>
            </a:r>
          </a:p>
          <a:p>
            <a:pPr lvl="1" eaLnBrk="1" hangingPunct="1">
              <a:lnSpc>
                <a:spcPct val="90000"/>
              </a:lnSpc>
            </a:pPr>
            <a:r>
              <a:rPr lang="en-GB" altLang="en-US" sz="2200" i="1" dirty="0">
                <a:ea typeface="ＭＳ Ｐゴシック" panose="020B0600070205080204" pitchFamily="34" charset="-128"/>
              </a:rPr>
              <a:t>Coordination</a:t>
            </a:r>
            <a:r>
              <a:rPr lang="en-GB" altLang="en-US" sz="2200" dirty="0">
                <a:ea typeface="ＭＳ Ｐゴシック" panose="020B0600070205080204" pitchFamily="34" charset="-128"/>
              </a:rPr>
              <a:t> is critical because of massive cross-country externalities:</a:t>
            </a:r>
          </a:p>
          <a:p>
            <a:pPr lvl="2" eaLnBrk="1" hangingPunct="1">
              <a:lnSpc>
                <a:spcPct val="90000"/>
              </a:lnSpc>
            </a:pPr>
            <a:r>
              <a:rPr lang="en-GB" altLang="en-US" sz="2000" dirty="0">
                <a:ea typeface="ＭＳ Ｐゴシック" panose="020B0600070205080204" pitchFamily="34" charset="-128"/>
              </a:rPr>
              <a:t>Trade and financial integration carry the effect of  both the crisis and the crisis response across borders</a:t>
            </a:r>
          </a:p>
          <a:p>
            <a:pPr lvl="2" eaLnBrk="1" hangingPunct="1">
              <a:lnSpc>
                <a:spcPct val="90000"/>
              </a:lnSpc>
            </a:pPr>
            <a:r>
              <a:rPr lang="en-GB" altLang="en-US" sz="2000" dirty="0">
                <a:ea typeface="ＭＳ Ｐゴシック" panose="020B0600070205080204" pitchFamily="34" charset="-128"/>
              </a:rPr>
              <a:t>Competition for a common pool of private resources (global savings and </a:t>
            </a:r>
            <a:r>
              <a:rPr lang="en-GB" altLang="en-US" sz="2000" dirty="0" smtClean="0">
                <a:ea typeface="ＭＳ Ｐゴシック" panose="020B0600070205080204" pitchFamily="34" charset="-128"/>
              </a:rPr>
              <a:t>liquidity</a:t>
            </a:r>
            <a:endParaRPr lang="en-GB" altLang="en-US" sz="20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4</a:t>
            </a:fld>
            <a:endParaRPr lang="en-ZA" dirty="0"/>
          </a:p>
        </p:txBody>
      </p:sp>
    </p:spTree>
    <p:extLst>
      <p:ext uri="{BB962C8B-B14F-4D97-AF65-F5344CB8AC3E}">
        <p14:creationId xmlns:p14="http://schemas.microsoft.com/office/powerpoint/2010/main" val="603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New Development Bank – Local Vs Foreign Currency</a:t>
            </a:r>
            <a:endParaRPr lang="en-ZA" dirty="0"/>
          </a:p>
        </p:txBody>
      </p:sp>
      <p:sp>
        <p:nvSpPr>
          <p:cNvPr id="3" name="Content Placeholder 2"/>
          <p:cNvSpPr>
            <a:spLocks noGrp="1"/>
          </p:cNvSpPr>
          <p:nvPr>
            <p:ph idx="1"/>
          </p:nvPr>
        </p:nvSpPr>
        <p:spPr>
          <a:xfrm>
            <a:off x="457200" y="1600199"/>
            <a:ext cx="8229600" cy="5002213"/>
          </a:xfrm>
        </p:spPr>
        <p:txBody>
          <a:bodyPr/>
          <a:lstStyle/>
          <a:p>
            <a:r>
              <a:rPr lang="en-GB" altLang="en-US" sz="2800" dirty="0" smtClean="0">
                <a:ea typeface="ＭＳ Ｐゴシック" panose="020B0600070205080204" pitchFamily="34" charset="-128"/>
              </a:rPr>
              <a:t>Foreign </a:t>
            </a:r>
            <a:r>
              <a:rPr lang="en-GB" altLang="en-US" sz="2800" dirty="0">
                <a:ea typeface="ＭＳ Ｐゴシック" panose="020B0600070205080204" pitchFamily="34" charset="-128"/>
              </a:rPr>
              <a:t>vs local currency: the new </a:t>
            </a:r>
            <a:r>
              <a:rPr lang="en-GB" altLang="en-US" sz="2800" dirty="0" smtClean="0">
                <a:ea typeface="ＭＳ Ｐゴシック" panose="020B0600070205080204" pitchFamily="34" charset="-128"/>
              </a:rPr>
              <a:t>initiative</a:t>
            </a:r>
          </a:p>
          <a:p>
            <a:pPr eaLnBrk="1" hangingPunct="1">
              <a:lnSpc>
                <a:spcPct val="90000"/>
              </a:lnSpc>
            </a:pPr>
            <a:r>
              <a:rPr lang="en-GB" altLang="en-US" sz="2400" b="1" dirty="0">
                <a:solidFill>
                  <a:schemeClr val="accent2"/>
                </a:solidFill>
                <a:ea typeface="ＭＳ Ｐゴシック" panose="020B0600070205080204" pitchFamily="34" charset="-128"/>
              </a:rPr>
              <a:t>Why</a:t>
            </a:r>
            <a:r>
              <a:rPr lang="en-GB" altLang="en-US" sz="2400" dirty="0">
                <a:ea typeface="ＭＳ Ｐゴシック" panose="020B0600070205080204" pitchFamily="34" charset="-128"/>
              </a:rPr>
              <a:t>? </a:t>
            </a:r>
          </a:p>
          <a:p>
            <a:pPr lvl="1" eaLnBrk="1" hangingPunct="1">
              <a:lnSpc>
                <a:spcPct val="90000"/>
              </a:lnSpc>
              <a:buClr>
                <a:schemeClr val="accent2"/>
              </a:buClr>
              <a:buSzPct val="80000"/>
              <a:buFont typeface="Wingdings" panose="05000000000000000000" pitchFamily="2" charset="2"/>
              <a:buChar char="ü"/>
            </a:pPr>
            <a:r>
              <a:rPr lang="en-GB" altLang="en-US" sz="2000" dirty="0">
                <a:ea typeface="ＭＳ Ｐゴシック" panose="020B0600070205080204" pitchFamily="34" charset="-128"/>
              </a:rPr>
              <a:t>Reduces systemic risks associated with FX lending to unhedged </a:t>
            </a:r>
            <a:r>
              <a:rPr lang="en-GB" altLang="en-US" sz="2000" dirty="0" smtClean="0">
                <a:ea typeface="ＭＳ Ｐゴシック" panose="020B0600070205080204" pitchFamily="34" charset="-128"/>
              </a:rPr>
              <a:t>borrowers</a:t>
            </a:r>
          </a:p>
          <a:p>
            <a:pPr lvl="1" eaLnBrk="1" hangingPunct="1">
              <a:lnSpc>
                <a:spcPct val="90000"/>
              </a:lnSpc>
              <a:buClr>
                <a:schemeClr val="accent2"/>
              </a:buClr>
              <a:buSzPct val="80000"/>
              <a:buFont typeface="Wingdings" panose="05000000000000000000" pitchFamily="2" charset="2"/>
              <a:buChar char="ü"/>
            </a:pPr>
            <a:r>
              <a:rPr lang="en-GB" altLang="en-US" sz="2000" dirty="0" smtClean="0">
                <a:solidFill>
                  <a:srgbClr val="FF0000"/>
                </a:solidFill>
                <a:ea typeface="ＭＳ Ｐゴシック" panose="020B0600070205080204" pitchFamily="34" charset="-128"/>
              </a:rPr>
              <a:t>Contingency reserve arrangement </a:t>
            </a:r>
            <a:r>
              <a:rPr lang="en-GB" altLang="en-US" sz="2000" dirty="0" smtClean="0">
                <a:ea typeface="ＭＳ Ｐゴシック" panose="020B0600070205080204" pitchFamily="34" charset="-128"/>
              </a:rPr>
              <a:t>to protect against volatility and dependence on IMF</a:t>
            </a:r>
          </a:p>
          <a:p>
            <a:pPr lvl="2" eaLnBrk="1" hangingPunct="1">
              <a:lnSpc>
                <a:spcPct val="90000"/>
              </a:lnSpc>
              <a:buClr>
                <a:schemeClr val="accent2"/>
              </a:buClr>
              <a:buSzPct val="80000"/>
              <a:buFont typeface="Wingdings" panose="05000000000000000000" pitchFamily="2" charset="2"/>
              <a:buChar char="ü"/>
            </a:pPr>
            <a:r>
              <a:rPr lang="en-ZA" sz="2000" dirty="0">
                <a:solidFill>
                  <a:srgbClr val="C00000"/>
                </a:solidFill>
              </a:rPr>
              <a:t>To protect from volatility, and IMF programme </a:t>
            </a:r>
            <a:r>
              <a:rPr lang="en-ZA" sz="2000" dirty="0" smtClean="0">
                <a:solidFill>
                  <a:srgbClr val="C00000"/>
                </a:solidFill>
              </a:rPr>
              <a:t>stigma, activations </a:t>
            </a:r>
            <a:r>
              <a:rPr lang="en-ZA" sz="2000" dirty="0">
                <a:solidFill>
                  <a:srgbClr val="C00000"/>
                </a:solidFill>
              </a:rPr>
              <a:t>are secret</a:t>
            </a:r>
            <a:endParaRPr lang="en-GB" altLang="en-US" sz="2000" dirty="0">
              <a:solidFill>
                <a:srgbClr val="C00000"/>
              </a:solidFill>
              <a:ea typeface="ＭＳ Ｐゴシック" panose="020B0600070205080204" pitchFamily="34" charset="-128"/>
            </a:endParaRPr>
          </a:p>
          <a:p>
            <a:pPr lvl="1" eaLnBrk="1" hangingPunct="1">
              <a:lnSpc>
                <a:spcPct val="90000"/>
              </a:lnSpc>
              <a:buClr>
                <a:schemeClr val="accent2"/>
              </a:buClr>
              <a:buSzPct val="80000"/>
              <a:buFont typeface="Wingdings" panose="05000000000000000000" pitchFamily="2" charset="2"/>
              <a:buChar char="ü"/>
            </a:pPr>
            <a:r>
              <a:rPr lang="en-GB" altLang="en-US" sz="2000" dirty="0">
                <a:ea typeface="ＭＳ Ｐゴシック" panose="020B0600070205080204" pitchFamily="34" charset="-128"/>
              </a:rPr>
              <a:t>Encourages domestic saving and </a:t>
            </a:r>
            <a:r>
              <a:rPr lang="en-GB" altLang="en-US" sz="2000" dirty="0" smtClean="0">
                <a:ea typeface="ＭＳ Ｐゴシック" panose="020B0600070205080204" pitchFamily="34" charset="-128"/>
              </a:rPr>
              <a:t>investment – </a:t>
            </a:r>
            <a:r>
              <a:rPr lang="en-GB" altLang="en-US" sz="2000" dirty="0" smtClean="0">
                <a:solidFill>
                  <a:srgbClr val="FF0000"/>
                </a:solidFill>
                <a:ea typeface="ＭＳ Ｐゴシック" panose="020B0600070205080204" pitchFamily="34" charset="-128"/>
              </a:rPr>
              <a:t>the bank</a:t>
            </a:r>
            <a:endParaRPr lang="en-GB" altLang="en-US" sz="2000" dirty="0">
              <a:solidFill>
                <a:srgbClr val="FF0000"/>
              </a:solidFill>
              <a:ea typeface="ＭＳ Ｐゴシック" panose="020B0600070205080204" pitchFamily="34" charset="-128"/>
            </a:endParaRPr>
          </a:p>
          <a:p>
            <a:pPr eaLnBrk="1" hangingPunct="1">
              <a:lnSpc>
                <a:spcPct val="90000"/>
              </a:lnSpc>
            </a:pPr>
            <a:r>
              <a:rPr lang="en-GB" altLang="en-US" sz="2400" dirty="0">
                <a:ea typeface="ＭＳ Ｐゴシック" panose="020B0600070205080204" pitchFamily="34" charset="-128"/>
              </a:rPr>
              <a:t>Why </a:t>
            </a:r>
            <a:r>
              <a:rPr lang="en-GB" altLang="en-US" sz="2400" b="1" dirty="0">
                <a:solidFill>
                  <a:schemeClr val="accent2"/>
                </a:solidFill>
                <a:ea typeface="ＭＳ Ｐゴシック" panose="020B0600070205080204" pitchFamily="34" charset="-128"/>
              </a:rPr>
              <a:t>now</a:t>
            </a:r>
            <a:r>
              <a:rPr lang="en-GB" altLang="en-US" sz="2400" dirty="0">
                <a:ea typeface="ＭＳ Ｐゴシック" panose="020B0600070205080204" pitchFamily="34" charset="-128"/>
              </a:rPr>
              <a:t>? </a:t>
            </a:r>
          </a:p>
          <a:p>
            <a:pPr lvl="1" eaLnBrk="1" hangingPunct="1">
              <a:lnSpc>
                <a:spcPct val="90000"/>
              </a:lnSpc>
              <a:buClr>
                <a:schemeClr val="accent2"/>
              </a:buClr>
              <a:buSzPct val="80000"/>
              <a:buFont typeface="Wingdings" panose="05000000000000000000" pitchFamily="2" charset="2"/>
              <a:buChar char="ü"/>
            </a:pPr>
            <a:r>
              <a:rPr lang="en-GB" altLang="en-US" sz="2000" dirty="0">
                <a:ea typeface="ＭＳ Ｐゴシック" panose="020B0600070205080204" pitchFamily="34" charset="-128"/>
              </a:rPr>
              <a:t>Significant post-crisis common ground</a:t>
            </a:r>
          </a:p>
          <a:p>
            <a:pPr lvl="1" eaLnBrk="1" hangingPunct="1">
              <a:lnSpc>
                <a:spcPct val="90000"/>
              </a:lnSpc>
              <a:buClr>
                <a:schemeClr val="accent2"/>
              </a:buClr>
              <a:buSzPct val="80000"/>
              <a:buFont typeface="Wingdings" panose="05000000000000000000" pitchFamily="2" charset="2"/>
              <a:buChar char="ü"/>
            </a:pPr>
            <a:r>
              <a:rPr lang="en-GB" altLang="en-US" sz="2000" dirty="0">
                <a:ea typeface="ＭＳ Ｐゴシック" panose="020B0600070205080204" pitchFamily="34" charset="-128"/>
              </a:rPr>
              <a:t>Regulators moving forcefully against FX</a:t>
            </a:r>
          </a:p>
          <a:p>
            <a:pPr lvl="1" eaLnBrk="1" hangingPunct="1">
              <a:lnSpc>
                <a:spcPct val="90000"/>
              </a:lnSpc>
              <a:buClr>
                <a:schemeClr val="accent2"/>
              </a:buClr>
              <a:buSzPct val="80000"/>
              <a:buFont typeface="Wingdings" panose="05000000000000000000" pitchFamily="2" charset="2"/>
              <a:buChar char="ü"/>
            </a:pPr>
            <a:r>
              <a:rPr lang="en-GB" altLang="en-US" sz="2000" dirty="0">
                <a:ea typeface="ＭＳ Ｐゴシック" panose="020B0600070205080204" pitchFamily="34" charset="-128"/>
              </a:rPr>
              <a:t>Post-crisis macro conditions start to make local currency a more realistic </a:t>
            </a:r>
            <a:r>
              <a:rPr lang="en-GB" altLang="en-US" sz="2000" dirty="0" smtClean="0">
                <a:ea typeface="ＭＳ Ｐゴシック" panose="020B0600070205080204" pitchFamily="34" charset="-128"/>
              </a:rPr>
              <a:t>proposition</a:t>
            </a:r>
          </a:p>
          <a:p>
            <a:pPr lvl="1" eaLnBrk="1" hangingPunct="1">
              <a:lnSpc>
                <a:spcPct val="90000"/>
              </a:lnSpc>
              <a:buClr>
                <a:schemeClr val="accent2"/>
              </a:buClr>
              <a:buSzPct val="80000"/>
              <a:buFont typeface="Wingdings" panose="05000000000000000000" pitchFamily="2" charset="2"/>
              <a:buChar char="ü"/>
            </a:pPr>
            <a:r>
              <a:rPr lang="en-GB" altLang="en-US" sz="2000" dirty="0" smtClean="0">
                <a:ea typeface="ＭＳ Ｐゴシック" panose="020B0600070205080204" pitchFamily="34" charset="-128"/>
              </a:rPr>
              <a:t>Shift in global geo-economic power and relations</a:t>
            </a:r>
            <a:endParaRPr lang="en-GB" altLang="en-US" sz="20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5</a:t>
            </a:fld>
            <a:endParaRPr lang="en-ZA" dirty="0"/>
          </a:p>
        </p:txBody>
      </p:sp>
    </p:spTree>
    <p:extLst>
      <p:ext uri="{BB962C8B-B14F-4D97-AF65-F5344CB8AC3E}">
        <p14:creationId xmlns:p14="http://schemas.microsoft.com/office/powerpoint/2010/main" val="2471648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smtClean="0">
                <a:ea typeface="ＭＳ Ｐゴシック" panose="020B0600070205080204" pitchFamily="34" charset="-128"/>
              </a:rPr>
              <a:t>Constraint</a:t>
            </a:r>
          </a:p>
        </p:txBody>
      </p:sp>
      <p:sp>
        <p:nvSpPr>
          <p:cNvPr id="63491" name="Content Placeholder 2"/>
          <p:cNvSpPr>
            <a:spLocks noGrp="1"/>
          </p:cNvSpPr>
          <p:nvPr>
            <p:ph idx="1"/>
          </p:nvPr>
        </p:nvSpPr>
        <p:spPr/>
        <p:txBody>
          <a:bodyPr/>
          <a:lstStyle/>
          <a:p>
            <a:pPr algn="just" eaLnBrk="1" hangingPunct="1"/>
            <a:r>
              <a:rPr lang="en-GB" altLang="en-US" sz="2600" dirty="0" smtClean="0">
                <a:ea typeface="ＭＳ Ｐゴシック" panose="020B0600070205080204" pitchFamily="34" charset="-128"/>
              </a:rPr>
              <a:t>Like all other banks, NDB must still </a:t>
            </a:r>
            <a:r>
              <a:rPr lang="en-GB" altLang="en-US" sz="2600" dirty="0">
                <a:ea typeface="ＭＳ Ｐゴシック" panose="020B0600070205080204" pitchFamily="34" charset="-128"/>
              </a:rPr>
              <a:t>ensure </a:t>
            </a:r>
            <a:r>
              <a:rPr lang="en-GB" altLang="en-US" sz="2600" dirty="0" smtClean="0">
                <a:ea typeface="ＭＳ Ｐゴシック" panose="020B0600070205080204" pitchFamily="34" charset="-128"/>
              </a:rPr>
              <a:t>its own commercial viability. And it must do so when a large part of the resources it lends would be mobilised from the market</a:t>
            </a:r>
          </a:p>
          <a:p>
            <a:pPr algn="just" eaLnBrk="1" hangingPunct="1"/>
            <a:r>
              <a:rPr lang="en-GB" altLang="en-US" sz="2600" i="1" dirty="0" smtClean="0">
                <a:ea typeface="ＭＳ Ｐゴシック" panose="020B0600070205080204" pitchFamily="34" charset="-128"/>
              </a:rPr>
              <a:t>Contingent Liability</a:t>
            </a:r>
            <a:r>
              <a:rPr lang="en-GB" altLang="en-US" sz="2600" dirty="0" smtClean="0">
                <a:ea typeface="ＭＳ Ｐゴシック" panose="020B0600070205080204" pitchFamily="34" charset="-128"/>
              </a:rPr>
              <a:t>: While guarantees from the governments of its shareholding countries would improve the institution’s rating and reduce its borrowing costs, those costs will have to be borne somewhere by guarantor</a:t>
            </a:r>
          </a:p>
          <a:p>
            <a:pPr algn="just" eaLnBrk="1" hangingPunct="1"/>
            <a:r>
              <a:rPr lang="en-GB" altLang="en-US" sz="2600" dirty="0" smtClean="0">
                <a:ea typeface="ＭＳ Ｐゴシック" panose="020B0600070205080204" pitchFamily="34" charset="-128"/>
              </a:rPr>
              <a:t>All socially relevant concerns financed will need to yield at least a return adequate to cover costs and deliver at least a nominal profit otherwise will not be financed</a:t>
            </a:r>
            <a:endParaRPr lang="en-US" altLang="en-US" sz="2600" dirty="0" smtClean="0">
              <a:ea typeface="ＭＳ Ｐゴシック" panose="020B0600070205080204" pitchFamily="34" charset="-128"/>
            </a:endParaRPr>
          </a:p>
        </p:txBody>
      </p:sp>
    </p:spTree>
    <p:extLst>
      <p:ext uri="{BB962C8B-B14F-4D97-AF65-F5344CB8AC3E}">
        <p14:creationId xmlns:p14="http://schemas.microsoft.com/office/powerpoint/2010/main" val="213445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ZA" sz="4400" dirty="0" smtClean="0">
                <a:effectLst/>
              </a:rPr>
              <a:t>III. </a:t>
            </a:r>
            <a:r>
              <a:rPr lang="en-ZA" sz="4400" dirty="0" smtClean="0">
                <a:effectLst/>
              </a:rPr>
              <a:t>Issues For Standing Committee of Finance</a:t>
            </a:r>
            <a:endParaRPr lang="en-ZA" sz="4400" dirty="0">
              <a:effectLst/>
            </a:endParaRPr>
          </a:p>
        </p:txBody>
      </p:sp>
    </p:spTree>
    <p:extLst>
      <p:ext uri="{BB962C8B-B14F-4D97-AF65-F5344CB8AC3E}">
        <p14:creationId xmlns:p14="http://schemas.microsoft.com/office/powerpoint/2010/main" val="3465074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Funding and Budget Process</a:t>
            </a:r>
            <a:endParaRPr lang="en-ZA" dirty="0"/>
          </a:p>
        </p:txBody>
      </p:sp>
      <p:sp>
        <p:nvSpPr>
          <p:cNvPr id="3" name="Content Placeholder 2"/>
          <p:cNvSpPr>
            <a:spLocks noGrp="1"/>
          </p:cNvSpPr>
          <p:nvPr>
            <p:ph idx="1"/>
          </p:nvPr>
        </p:nvSpPr>
        <p:spPr>
          <a:xfrm>
            <a:off x="457200" y="1600200"/>
            <a:ext cx="8229600" cy="4709120"/>
          </a:xfrm>
        </p:spPr>
        <p:txBody>
          <a:bodyPr/>
          <a:lstStyle/>
          <a:p>
            <a:pPr algn="just"/>
            <a:r>
              <a:rPr lang="en-GB" altLang="en-US" sz="2400" dirty="0" smtClean="0">
                <a:ea typeface="ＭＳ Ｐゴシック" panose="020B0600070205080204" pitchFamily="34" charset="-128"/>
              </a:rPr>
              <a:t>NDB </a:t>
            </a:r>
            <a:r>
              <a:rPr lang="en-ZA" sz="2400" dirty="0" smtClean="0"/>
              <a:t>would have an </a:t>
            </a:r>
            <a:r>
              <a:rPr lang="en-ZA" sz="2400" dirty="0"/>
              <a:t>equity stake drawn from each member country, guarantees as well as some sort of credit line up to a threshold (forex reserve) which would be more of a contingent </a:t>
            </a:r>
            <a:r>
              <a:rPr lang="en-ZA" sz="2400" dirty="0" smtClean="0"/>
              <a:t>liability</a:t>
            </a:r>
          </a:p>
          <a:p>
            <a:pPr lvl="1" algn="just"/>
            <a:r>
              <a:rPr lang="en-ZA" sz="2200" dirty="0" smtClean="0">
                <a:solidFill>
                  <a:srgbClr val="C00000"/>
                </a:solidFill>
              </a:rPr>
              <a:t>Articles </a:t>
            </a:r>
            <a:r>
              <a:rPr lang="en-ZA" sz="2200" dirty="0">
                <a:solidFill>
                  <a:srgbClr val="C00000"/>
                </a:solidFill>
              </a:rPr>
              <a:t>of Agreement contain self executing clauses. This means that once the agreements come into force they will </a:t>
            </a:r>
            <a:r>
              <a:rPr lang="en-ZA" sz="2200" dirty="0" smtClean="0">
                <a:solidFill>
                  <a:srgbClr val="C00000"/>
                </a:solidFill>
              </a:rPr>
              <a:t>automatically bring </a:t>
            </a:r>
            <a:r>
              <a:rPr lang="en-ZA" sz="2200" dirty="0">
                <a:solidFill>
                  <a:srgbClr val="C00000"/>
                </a:solidFill>
              </a:rPr>
              <a:t>the institutions into existence</a:t>
            </a:r>
            <a:endParaRPr lang="en-ZA" sz="2200" dirty="0" smtClean="0">
              <a:solidFill>
                <a:srgbClr val="C00000"/>
              </a:solidFill>
            </a:endParaRPr>
          </a:p>
          <a:p>
            <a:pPr lvl="1" algn="just"/>
            <a:r>
              <a:rPr lang="en-ZA" sz="2200" dirty="0" smtClean="0">
                <a:solidFill>
                  <a:srgbClr val="C00000"/>
                </a:solidFill>
              </a:rPr>
              <a:t>The </a:t>
            </a:r>
            <a:r>
              <a:rPr lang="en-ZA" sz="2200" dirty="0">
                <a:solidFill>
                  <a:srgbClr val="C00000"/>
                </a:solidFill>
              </a:rPr>
              <a:t>equity stake would have to be budgeted </a:t>
            </a:r>
            <a:r>
              <a:rPr lang="en-ZA" sz="2200" dirty="0" smtClean="0">
                <a:solidFill>
                  <a:srgbClr val="C00000"/>
                </a:solidFill>
              </a:rPr>
              <a:t>for over </a:t>
            </a:r>
            <a:r>
              <a:rPr lang="en-ZA" sz="2200" dirty="0">
                <a:solidFill>
                  <a:srgbClr val="C00000"/>
                </a:solidFill>
              </a:rPr>
              <a:t>the MTEF </a:t>
            </a:r>
            <a:r>
              <a:rPr lang="en-ZA" sz="2200" dirty="0" smtClean="0">
                <a:solidFill>
                  <a:srgbClr val="C00000"/>
                </a:solidFill>
              </a:rPr>
              <a:t>(across </a:t>
            </a:r>
            <a:r>
              <a:rPr lang="en-ZA" sz="2200" dirty="0">
                <a:solidFill>
                  <a:srgbClr val="C00000"/>
                </a:solidFill>
              </a:rPr>
              <a:t>Treasury's </a:t>
            </a:r>
            <a:r>
              <a:rPr lang="en-ZA" sz="2200" dirty="0" smtClean="0">
                <a:solidFill>
                  <a:srgbClr val="C00000"/>
                </a:solidFill>
              </a:rPr>
              <a:t>vote, DIRCO</a:t>
            </a:r>
            <a:r>
              <a:rPr lang="en-ZA" sz="2200" dirty="0" smtClean="0">
                <a:solidFill>
                  <a:srgbClr val="C00000"/>
                </a:solidFill>
              </a:rPr>
              <a:t>, DTI </a:t>
            </a:r>
            <a:r>
              <a:rPr lang="en-ZA" sz="2200" dirty="0" smtClean="0">
                <a:solidFill>
                  <a:srgbClr val="C00000"/>
                </a:solidFill>
              </a:rPr>
              <a:t>and/or DED), </a:t>
            </a:r>
            <a:r>
              <a:rPr lang="en-ZA" sz="2200" dirty="0">
                <a:solidFill>
                  <a:srgbClr val="C00000"/>
                </a:solidFill>
              </a:rPr>
              <a:t>with some sort of arrangement to deal with the currency fluctuations (currency reserve </a:t>
            </a:r>
            <a:r>
              <a:rPr lang="en-ZA" sz="2200" dirty="0" smtClean="0">
                <a:solidFill>
                  <a:srgbClr val="C00000"/>
                </a:solidFill>
              </a:rPr>
              <a:t>fund)</a:t>
            </a:r>
          </a:p>
          <a:p>
            <a:pPr lvl="1" algn="just"/>
            <a:r>
              <a:rPr lang="en-ZA" sz="2200" dirty="0" smtClean="0">
                <a:solidFill>
                  <a:srgbClr val="C00000"/>
                </a:solidFill>
              </a:rPr>
              <a:t>The </a:t>
            </a:r>
            <a:r>
              <a:rPr lang="en-ZA" sz="2200" dirty="0">
                <a:solidFill>
                  <a:srgbClr val="C00000"/>
                </a:solidFill>
              </a:rPr>
              <a:t>contingent liability portion could be </a:t>
            </a:r>
            <a:r>
              <a:rPr lang="en-ZA" sz="2200" dirty="0" smtClean="0">
                <a:solidFill>
                  <a:srgbClr val="C00000"/>
                </a:solidFill>
              </a:rPr>
              <a:t>handled as other provisions are currently handled</a:t>
            </a:r>
            <a:endParaRPr lang="en-ZA" sz="2200" dirty="0">
              <a:solidFill>
                <a:srgbClr val="C00000"/>
              </a:solidFill>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8</a:t>
            </a:fld>
            <a:endParaRPr lang="en-ZA" dirty="0"/>
          </a:p>
        </p:txBody>
      </p:sp>
    </p:spTree>
    <p:extLst>
      <p:ext uri="{BB962C8B-B14F-4D97-AF65-F5344CB8AC3E}">
        <p14:creationId xmlns:p14="http://schemas.microsoft.com/office/powerpoint/2010/main" val="3502409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Equity: First Call On Budget or Not?</a:t>
            </a:r>
            <a:endParaRPr lang="en-ZA" dirty="0"/>
          </a:p>
        </p:txBody>
      </p:sp>
      <p:sp>
        <p:nvSpPr>
          <p:cNvPr id="3" name="Content Placeholder 2"/>
          <p:cNvSpPr>
            <a:spLocks noGrp="1"/>
          </p:cNvSpPr>
          <p:nvPr>
            <p:ph idx="1"/>
          </p:nvPr>
        </p:nvSpPr>
        <p:spPr>
          <a:xfrm>
            <a:off x="457200" y="1600200"/>
            <a:ext cx="8229600" cy="4709120"/>
          </a:xfrm>
        </p:spPr>
        <p:txBody>
          <a:bodyPr/>
          <a:lstStyle/>
          <a:p>
            <a:pPr marL="342900" lvl="2" indent="-342900" algn="just"/>
            <a:r>
              <a:rPr lang="en-ZA" sz="2000" dirty="0"/>
              <a:t>South Africa is liable for </a:t>
            </a:r>
            <a:r>
              <a:rPr lang="en-ZA" sz="2000" u="sng" dirty="0"/>
              <a:t>US$2 billion </a:t>
            </a:r>
            <a:r>
              <a:rPr lang="en-ZA" sz="2000" dirty="0"/>
              <a:t>in respect of paid-in shares</a:t>
            </a:r>
          </a:p>
          <a:p>
            <a:pPr lvl="1" algn="just"/>
            <a:r>
              <a:rPr lang="en-ZA" sz="2000" dirty="0" smtClean="0">
                <a:solidFill>
                  <a:srgbClr val="C00000"/>
                </a:solidFill>
              </a:rPr>
              <a:t>There is no compelling reason why this equity funding should </a:t>
            </a:r>
            <a:r>
              <a:rPr lang="en-ZA" sz="2000" dirty="0">
                <a:solidFill>
                  <a:srgbClr val="C00000"/>
                </a:solidFill>
              </a:rPr>
              <a:t>be a first charge of the revenue </a:t>
            </a:r>
            <a:r>
              <a:rPr lang="en-ZA" sz="2000" dirty="0" smtClean="0">
                <a:solidFill>
                  <a:srgbClr val="C00000"/>
                </a:solidFill>
              </a:rPr>
              <a:t>fund</a:t>
            </a:r>
          </a:p>
          <a:p>
            <a:pPr lvl="1" algn="just"/>
            <a:r>
              <a:rPr lang="en-ZA" sz="2000" dirty="0" smtClean="0"/>
              <a:t>It should </a:t>
            </a:r>
            <a:r>
              <a:rPr lang="en-ZA" sz="2000" dirty="0"/>
              <a:t>be factored into the normal budget </a:t>
            </a:r>
            <a:r>
              <a:rPr lang="en-ZA" sz="2000" dirty="0" smtClean="0"/>
              <a:t>process which is the proposal</a:t>
            </a:r>
          </a:p>
          <a:p>
            <a:pPr lvl="1" algn="just"/>
            <a:r>
              <a:rPr lang="en-ZA" sz="2000" dirty="0" smtClean="0"/>
              <a:t>If </a:t>
            </a:r>
            <a:r>
              <a:rPr lang="en-ZA" sz="2000" dirty="0"/>
              <a:t>it by-passes the budget process, then legislation will have to be enacted by Parliament to exempt it from the national revenue </a:t>
            </a:r>
            <a:r>
              <a:rPr lang="en-ZA" sz="2000" dirty="0" smtClean="0"/>
              <a:t>fund</a:t>
            </a:r>
          </a:p>
          <a:p>
            <a:pPr algn="just"/>
            <a:r>
              <a:rPr lang="en-ZA" sz="2400" dirty="0" smtClean="0">
                <a:solidFill>
                  <a:srgbClr val="C00000"/>
                </a:solidFill>
              </a:rPr>
              <a:t>The FFC is of the view that </a:t>
            </a:r>
            <a:r>
              <a:rPr lang="en-ZA" sz="2400" dirty="0">
                <a:solidFill>
                  <a:srgbClr val="C00000"/>
                </a:solidFill>
              </a:rPr>
              <a:t>funding </a:t>
            </a:r>
            <a:r>
              <a:rPr lang="en-ZA" sz="2400" dirty="0" smtClean="0">
                <a:solidFill>
                  <a:srgbClr val="C00000"/>
                </a:solidFill>
              </a:rPr>
              <a:t>should </a:t>
            </a:r>
            <a:r>
              <a:rPr lang="en-ZA" sz="2400" dirty="0">
                <a:solidFill>
                  <a:srgbClr val="C00000"/>
                </a:solidFill>
              </a:rPr>
              <a:t>come from the national share since it is a foreign policy/international finance </a:t>
            </a:r>
            <a:r>
              <a:rPr lang="en-ZA" sz="2400" dirty="0" smtClean="0">
                <a:solidFill>
                  <a:srgbClr val="C00000"/>
                </a:solidFill>
              </a:rPr>
              <a:t>function</a:t>
            </a:r>
          </a:p>
          <a:p>
            <a:pPr algn="just"/>
            <a:r>
              <a:rPr lang="en-ZA" sz="2400" dirty="0" smtClean="0">
                <a:solidFill>
                  <a:srgbClr val="C00000"/>
                </a:solidFill>
              </a:rPr>
              <a:t>Contributions will be factored into the normal budget process</a:t>
            </a:r>
            <a:endParaRPr lang="en-ZA" sz="2200" dirty="0">
              <a:solidFill>
                <a:srgbClr val="C00000"/>
              </a:solidFill>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9</a:t>
            </a:fld>
            <a:endParaRPr lang="en-ZA" dirty="0"/>
          </a:p>
        </p:txBody>
      </p:sp>
    </p:spTree>
    <p:extLst>
      <p:ext uri="{BB962C8B-B14F-4D97-AF65-F5344CB8AC3E}">
        <p14:creationId xmlns:p14="http://schemas.microsoft.com/office/powerpoint/2010/main" val="160115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7052</TotalTime>
  <Words>1738</Words>
  <Application>Microsoft Office PowerPoint</Application>
  <PresentationFormat>On-screen Show (4:3)</PresentationFormat>
  <Paragraphs>168</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宋体</vt:lpstr>
      <vt:lpstr>Arial</vt:lpstr>
      <vt:lpstr>Calibri</vt:lpstr>
      <vt:lpstr>Times New Roman</vt:lpstr>
      <vt:lpstr>Trebuchet MS</vt:lpstr>
      <vt:lpstr>Wingdings</vt:lpstr>
      <vt:lpstr>Office Theme</vt:lpstr>
      <vt:lpstr>Submission On New Development Bank and Contingency Reserve Arrangement</vt:lpstr>
      <vt:lpstr>Roadmap </vt:lpstr>
      <vt:lpstr>Overview Of Initiative</vt:lpstr>
      <vt:lpstr>New Development Bank – Rationale</vt:lpstr>
      <vt:lpstr>New Development Bank – Local Vs Foreign Currency</vt:lpstr>
      <vt:lpstr>Constraint</vt:lpstr>
      <vt:lpstr>PowerPoint Presentation</vt:lpstr>
      <vt:lpstr>Funding and Budget Process</vt:lpstr>
      <vt:lpstr>Equity: First Call On Budget or Not?</vt:lpstr>
      <vt:lpstr>Contingent Liability: First Call On Budget or Not?</vt:lpstr>
      <vt:lpstr>Contingent Liability: First Call On Budget or Not [Cont..]?</vt:lpstr>
      <vt:lpstr>Cost Benefit Analysis?</vt:lpstr>
      <vt:lpstr>PowerPoint Presentation</vt:lpstr>
      <vt:lpstr>Verdict on Cost Benefit Analysis of New Development Bank</vt:lpstr>
      <vt:lpstr>Verdict on Cost Benefit Analysis of New Development Bank [Cont.]</vt:lpstr>
      <vt:lpstr>PowerPoint Presentation</vt:lpstr>
      <vt:lpstr>Verdict on IGFR Impact of New Development Bank</vt:lpstr>
      <vt:lpstr>Other Dimensions – South African Reserve Bank</vt:lpstr>
      <vt:lpstr>FFC Website: www.ffc.co.za</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Marina</dc:creator>
  <cp:lastModifiedBy>Ramos Mabugu</cp:lastModifiedBy>
  <cp:revision>932</cp:revision>
  <cp:lastPrinted>2015-05-25T14:35:18Z</cp:lastPrinted>
  <dcterms:created xsi:type="dcterms:W3CDTF">2010-11-22T17:59:05Z</dcterms:created>
  <dcterms:modified xsi:type="dcterms:W3CDTF">2015-05-27T05:30:04Z</dcterms:modified>
</cp:coreProperties>
</file>