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9.xml" ContentType="application/vnd.openxmlformats-officedocument.drawingml.chart+xml"/>
  <Override PartName="/ppt/theme/themeOverride2.xml" ContentType="application/vnd.openxmlformats-officedocument.themeOverr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8.xml" ContentType="application/vnd.openxmlformats-officedocument.presentationml.notesSl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9.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0.xml" ContentType="application/vnd.openxmlformats-officedocument.presentationml.notesSlid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357" r:id="rId3"/>
    <p:sldId id="343" r:id="rId4"/>
    <p:sldId id="335" r:id="rId5"/>
    <p:sldId id="336" r:id="rId6"/>
    <p:sldId id="337" r:id="rId7"/>
    <p:sldId id="341" r:id="rId8"/>
    <p:sldId id="340" r:id="rId9"/>
    <p:sldId id="342" r:id="rId10"/>
    <p:sldId id="332" r:id="rId11"/>
    <p:sldId id="327" r:id="rId12"/>
    <p:sldId id="328" r:id="rId13"/>
    <p:sldId id="305" r:id="rId14"/>
    <p:sldId id="334" r:id="rId15"/>
    <p:sldId id="338" r:id="rId16"/>
    <p:sldId id="339" r:id="rId17"/>
    <p:sldId id="331" r:id="rId18"/>
    <p:sldId id="330" r:id="rId19"/>
    <p:sldId id="329" r:id="rId20"/>
    <p:sldId id="358" r:id="rId21"/>
    <p:sldId id="352" r:id="rId22"/>
  </p:sldIdLst>
  <p:sldSz cx="9144000" cy="6858000" type="screen4x3"/>
  <p:notesSz cx="6858000" cy="9144000"/>
  <p:defaultTextStyle>
    <a:lvl1pPr>
      <a:defRPr>
        <a:latin typeface="Times New Roman"/>
        <a:ea typeface="Times New Roman"/>
        <a:cs typeface="Times New Roman"/>
        <a:sym typeface="Times New Roman"/>
      </a:defRPr>
    </a:lvl1pPr>
    <a:lvl2pPr indent="457200">
      <a:defRPr>
        <a:latin typeface="Times New Roman"/>
        <a:ea typeface="Times New Roman"/>
        <a:cs typeface="Times New Roman"/>
        <a:sym typeface="Times New Roman"/>
      </a:defRPr>
    </a:lvl2pPr>
    <a:lvl3pPr indent="914400">
      <a:defRPr>
        <a:latin typeface="Times New Roman"/>
        <a:ea typeface="Times New Roman"/>
        <a:cs typeface="Times New Roman"/>
        <a:sym typeface="Times New Roman"/>
      </a:defRPr>
    </a:lvl3pPr>
    <a:lvl4pPr indent="1371600">
      <a:defRPr>
        <a:latin typeface="Times New Roman"/>
        <a:ea typeface="Times New Roman"/>
        <a:cs typeface="Times New Roman"/>
        <a:sym typeface="Times New Roman"/>
      </a:defRPr>
    </a:lvl4pPr>
    <a:lvl5pPr indent="1828800">
      <a:defRPr>
        <a:latin typeface="Times New Roman"/>
        <a:ea typeface="Times New Roman"/>
        <a:cs typeface="Times New Roman"/>
        <a:sym typeface="Times New Roman"/>
      </a:defRPr>
    </a:lvl5pPr>
    <a:lvl6pPr indent="2286000">
      <a:defRPr>
        <a:latin typeface="Times New Roman"/>
        <a:ea typeface="Times New Roman"/>
        <a:cs typeface="Times New Roman"/>
        <a:sym typeface="Times New Roman"/>
      </a:defRPr>
    </a:lvl6pPr>
    <a:lvl7pPr indent="2743200">
      <a:defRPr>
        <a:latin typeface="Times New Roman"/>
        <a:ea typeface="Times New Roman"/>
        <a:cs typeface="Times New Roman"/>
        <a:sym typeface="Times New Roman"/>
      </a:defRPr>
    </a:lvl7pPr>
    <a:lvl8pPr indent="3200400">
      <a:defRPr>
        <a:latin typeface="Times New Roman"/>
        <a:ea typeface="Times New Roman"/>
        <a:cs typeface="Times New Roman"/>
        <a:sym typeface="Times New Roman"/>
      </a:defRPr>
    </a:lvl8pPr>
    <a:lvl9pPr indent="3657600">
      <a:defRPr>
        <a:latin typeface="Times New Roman"/>
        <a:ea typeface="Times New Roman"/>
        <a:cs typeface="Times New Roman"/>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5" autoAdjust="0"/>
    <p:restoredTop sz="94660"/>
  </p:normalViewPr>
  <p:slideViewPr>
    <p:cSldViewPr snapToGrid="0">
      <p:cViewPr varScale="1">
        <p:scale>
          <a:sx n="51" d="100"/>
          <a:sy n="51" d="100"/>
        </p:scale>
        <p:origin x="586"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donalds\Desktop\Jugal%20req\Rapid%20response%20MK.xlsx"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donalds\Desktop\Jugal%20req\Rapid%20response%20MK.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mkhululi.FFC\AppData\Local\Microsoft\Windows\Temporary%20Internet%20Files\Content.Outlook\E6TPFBGW\Book1%20(5).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Users\donalds\AppData\Local\Microsoft\Windows\Temporary%20Internet%20Files\Content.Outlook\FUCLL1SZ\Book1%20(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donalds\AppData\Local\Microsoft\Windows\Temporary%20Internet%20Files\Content.Outlook\FUCLL1SZ\Book1%20(2).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129132052141"/>
          <c:y val="1.8456841924311659E-4"/>
          <c:w val="0.87677699303819556"/>
          <c:h val="0.96025197637690329"/>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Sheet2!$A$1:$A$20</c:f>
              <c:strCache>
                <c:ptCount val="20"/>
                <c:pt idx="0">
                  <c:v>Xhariep</c:v>
                </c:pt>
                <c:pt idx="1">
                  <c:v>West Coast</c:v>
                </c:pt>
                <c:pt idx="2">
                  <c:v>John Taolo Gaetsewe</c:v>
                </c:pt>
                <c:pt idx="3">
                  <c:v>Pixley Ka Seme (MP)</c:v>
                </c:pt>
                <c:pt idx="4">
                  <c:v>Sedibeng</c:v>
                </c:pt>
                <c:pt idx="5">
                  <c:v>Ventersdorp</c:v>
                </c:pt>
                <c:pt idx="6">
                  <c:v>Witzenberg</c:v>
                </c:pt>
                <c:pt idx="7">
                  <c:v>Lejweleputswa</c:v>
                </c:pt>
                <c:pt idx="8">
                  <c:v>Eden</c:v>
                </c:pt>
                <c:pt idx="9">
                  <c:v>Mutale</c:v>
                </c:pt>
                <c:pt idx="10">
                  <c:v>Amajuba</c:v>
                </c:pt>
                <c:pt idx="11">
                  <c:v>Molemole</c:v>
                </c:pt>
                <c:pt idx="12">
                  <c:v>Ikwezi</c:v>
                </c:pt>
                <c:pt idx="13">
                  <c:v>Blouberg</c:v>
                </c:pt>
                <c:pt idx="14">
                  <c:v>Overberg</c:v>
                </c:pt>
                <c:pt idx="15">
                  <c:v>Kwa Sani</c:v>
                </c:pt>
                <c:pt idx="16">
                  <c:v>Vulamehlo</c:v>
                </c:pt>
                <c:pt idx="17">
                  <c:v>Bojanala Platinum</c:v>
                </c:pt>
                <c:pt idx="18">
                  <c:v>Mnquma</c:v>
                </c:pt>
                <c:pt idx="19">
                  <c:v>Richmond</c:v>
                </c:pt>
              </c:strCache>
            </c:strRef>
          </c:cat>
          <c:val>
            <c:numRef>
              <c:f>Sheet2!$B$1:$B$20</c:f>
              <c:numCache>
                <c:formatCode>0%;\(0%\);_(* "- "?_);_(@_)</c:formatCode>
                <c:ptCount val="20"/>
                <c:pt idx="0">
                  <c:v>0.67498631453607238</c:v>
                </c:pt>
                <c:pt idx="1">
                  <c:v>0.62769464069807313</c:v>
                </c:pt>
                <c:pt idx="2">
                  <c:v>0.61522716406975031</c:v>
                </c:pt>
                <c:pt idx="3">
                  <c:v>0.6083633658603651</c:v>
                </c:pt>
                <c:pt idx="4">
                  <c:v>0.55807987688969107</c:v>
                </c:pt>
                <c:pt idx="5">
                  <c:v>0.55396369686926028</c:v>
                </c:pt>
                <c:pt idx="6">
                  <c:v>0.54745182606163423</c:v>
                </c:pt>
                <c:pt idx="7">
                  <c:v>0.53846785212177128</c:v>
                </c:pt>
                <c:pt idx="8">
                  <c:v>0.52529597408519357</c:v>
                </c:pt>
                <c:pt idx="9">
                  <c:v>0.51484513626406336</c:v>
                </c:pt>
                <c:pt idx="10">
                  <c:v>0.5130279010471217</c:v>
                </c:pt>
                <c:pt idx="11">
                  <c:v>0.50701994565143604</c:v>
                </c:pt>
                <c:pt idx="12">
                  <c:v>0.50602308129362661</c:v>
                </c:pt>
                <c:pt idx="13">
                  <c:v>0.49190042592842581</c:v>
                </c:pt>
                <c:pt idx="14">
                  <c:v>0.4906351339060217</c:v>
                </c:pt>
                <c:pt idx="15">
                  <c:v>0.4887286868166732</c:v>
                </c:pt>
                <c:pt idx="16">
                  <c:v>0.48728252243255382</c:v>
                </c:pt>
                <c:pt idx="17">
                  <c:v>0.48581451384295571</c:v>
                </c:pt>
                <c:pt idx="18">
                  <c:v>0.48416196355040064</c:v>
                </c:pt>
                <c:pt idx="19">
                  <c:v>0.47205035916554966</c:v>
                </c:pt>
              </c:numCache>
            </c:numRef>
          </c:val>
        </c:ser>
        <c:dLbls>
          <c:showLegendKey val="0"/>
          <c:showVal val="0"/>
          <c:showCatName val="0"/>
          <c:showSerName val="0"/>
          <c:showPercent val="0"/>
          <c:showBubbleSize val="0"/>
        </c:dLbls>
        <c:gapWidth val="182"/>
        <c:axId val="541512656"/>
        <c:axId val="541513216"/>
      </c:barChart>
      <c:catAx>
        <c:axId val="541512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1513216"/>
        <c:crosses val="autoZero"/>
        <c:auto val="1"/>
        <c:lblAlgn val="ctr"/>
        <c:lblOffset val="100"/>
        <c:noMultiLvlLbl val="0"/>
      </c:catAx>
      <c:valAx>
        <c:axId val="541513216"/>
        <c:scaling>
          <c:orientation val="minMax"/>
        </c:scaling>
        <c:delete val="0"/>
        <c:axPos val="b"/>
        <c:majorGridlines>
          <c:spPr>
            <a:ln w="9525" cap="flat" cmpd="sng" algn="ctr">
              <a:solidFill>
                <a:schemeClr val="tx1">
                  <a:lumMod val="15000"/>
                  <a:lumOff val="85000"/>
                </a:schemeClr>
              </a:solidFill>
              <a:round/>
            </a:ln>
            <a:effectLst/>
          </c:spPr>
        </c:majorGridlines>
        <c:numFmt formatCode="0%;\(0%\);_(* &quot;- &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1512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cap="none" spc="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r>
              <a:rPr lang="en-US" sz="1600" b="0" cap="none" spc="0" baseline="0" dirty="0" smtClean="0">
                <a:latin typeface="Times New Roman" panose="02020603050405020304" pitchFamily="18" charset="0"/>
                <a:cs typeface="Times New Roman" panose="02020603050405020304" pitchFamily="18" charset="0"/>
              </a:rPr>
              <a:t>Fiscal Distressed Municipalities</a:t>
            </a:r>
            <a:endParaRPr lang="en-US" sz="1600" b="0" cap="none" spc="0" baseline="0" dirty="0">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600" b="0" i="0" u="none" strike="noStrike" kern="1200" cap="none" spc="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34698055433135749"/>
          <c:y val="0.21248707802863409"/>
          <c:w val="0.48418022747156603"/>
          <c:h val="0.80696704578594347"/>
        </c:manualLayout>
      </c:layout>
      <c:doughnutChart>
        <c:varyColors val="1"/>
        <c:ser>
          <c:idx val="0"/>
          <c:order val="0"/>
          <c:tx>
            <c:strRef>
              <c:f>'Distribution of distressed'!$K$9</c:f>
              <c:strCache>
                <c:ptCount val="1"/>
                <c:pt idx="0">
                  <c:v>Fiscal distressed</c:v>
                </c:pt>
              </c:strCache>
            </c:strRef>
          </c:tx>
          <c:explosion val="3"/>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dPt>
          <c:dLbls>
            <c:dLbl>
              <c:idx val="0"/>
              <c:layout>
                <c:manualLayout>
                  <c:x val="8.2360243679383993E-2"/>
                  <c:y val="-0.12348010016409652"/>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0.15463555956129241"/>
                  <c:y val="-0.13144655823919962"/>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0"/>
            <c:showBubbleSize val="0"/>
            <c:showLeaderLines val="0"/>
            <c:extLst>
              <c:ext xmlns:c15="http://schemas.microsoft.com/office/drawing/2012/chart" uri="{CE6537A1-D6FC-4f65-9D91-7224C49458BB}"/>
            </c:extLst>
          </c:dLbls>
          <c:cat>
            <c:strRef>
              <c:f>'Distribution of distressed'!$J$10:$J$11</c:f>
              <c:strCache>
                <c:ptCount val="2"/>
                <c:pt idx="0">
                  <c:v>Urban </c:v>
                </c:pt>
                <c:pt idx="1">
                  <c:v>Rural</c:v>
                </c:pt>
              </c:strCache>
            </c:strRef>
          </c:cat>
          <c:val>
            <c:numRef>
              <c:f>'Distribution of distressed'!$K$10:$K$11</c:f>
              <c:numCache>
                <c:formatCode>0%</c:formatCode>
                <c:ptCount val="2"/>
                <c:pt idx="0">
                  <c:v>0.12820512820512819</c:v>
                </c:pt>
                <c:pt idx="1">
                  <c:v>0.87179487179487181</c:v>
                </c:pt>
              </c:numCache>
            </c:numRef>
          </c:val>
        </c:ser>
        <c:dLbls>
          <c:showLegendKey val="0"/>
          <c:showVal val="1"/>
          <c:showCatName val="0"/>
          <c:showSerName val="0"/>
          <c:showPercent val="0"/>
          <c:showBubbleSize val="0"/>
          <c:showLeaderLines val="0"/>
        </c:dLbls>
        <c:firstSliceAng val="0"/>
        <c:holeSize val="42"/>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ZA">
                <a:latin typeface="Times New Roman" panose="02020603050405020304" pitchFamily="18" charset="0"/>
                <a:cs typeface="Times New Roman" panose="02020603050405020304" pitchFamily="18" charset="0"/>
              </a:rPr>
              <a:t>Reasons for Section 139 Interventions (2004-2015)</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Sheet1!$B$1</c:f>
              <c:strCache>
                <c:ptCount val="1"/>
                <c:pt idx="0">
                  <c:v>Governance Challenges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0.42</c:v>
                </c:pt>
              </c:numCache>
            </c:numRef>
          </c:val>
        </c:ser>
        <c:ser>
          <c:idx val="1"/>
          <c:order val="1"/>
          <c:tx>
            <c:strRef>
              <c:f>Sheet1!$C$1</c:f>
              <c:strCache>
                <c:ptCount val="1"/>
                <c:pt idx="0">
                  <c:v>Financial Challenges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0.32</c:v>
                </c:pt>
              </c:numCache>
            </c:numRef>
          </c:val>
        </c:ser>
        <c:ser>
          <c:idx val="2"/>
          <c:order val="2"/>
          <c:tx>
            <c:strRef>
              <c:f>Sheet1!$D$1</c:f>
              <c:strCache>
                <c:ptCount val="1"/>
                <c:pt idx="0">
                  <c:v>Service Delivery Challenges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0%</c:formatCode>
                <c:ptCount val="1"/>
                <c:pt idx="0">
                  <c:v>0.09</c:v>
                </c:pt>
              </c:numCache>
            </c:numRef>
          </c:val>
        </c:ser>
        <c:ser>
          <c:idx val="3"/>
          <c:order val="3"/>
          <c:tx>
            <c:strRef>
              <c:f>Sheet1!$E$1</c:f>
              <c:strCache>
                <c:ptCount val="1"/>
                <c:pt idx="0">
                  <c:v>Administrative Challenegs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0%</c:formatCode>
                <c:ptCount val="1"/>
                <c:pt idx="0">
                  <c:v>0.17</c:v>
                </c:pt>
              </c:numCache>
            </c:numRef>
          </c:val>
        </c:ser>
        <c:dLbls>
          <c:showLegendKey val="0"/>
          <c:showVal val="0"/>
          <c:showCatName val="0"/>
          <c:showSerName val="0"/>
          <c:showPercent val="0"/>
          <c:showBubbleSize val="0"/>
        </c:dLbls>
        <c:gapWidth val="219"/>
        <c:overlap val="-27"/>
        <c:axId val="465537392"/>
        <c:axId val="465537952"/>
      </c:barChart>
      <c:catAx>
        <c:axId val="465537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5537952"/>
        <c:crosses val="autoZero"/>
        <c:auto val="1"/>
        <c:lblAlgn val="ctr"/>
        <c:lblOffset val="100"/>
        <c:noMultiLvlLbl val="0"/>
      </c:catAx>
      <c:valAx>
        <c:axId val="4655379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5537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9.7196137105437244E-2"/>
          <c:w val="0.98032298046077571"/>
          <c:h val="0.57349355315575223"/>
        </c:manualLayout>
      </c:layout>
      <c:lineChart>
        <c:grouping val="standard"/>
        <c:varyColors val="0"/>
        <c:ser>
          <c:idx val="0"/>
          <c:order val="0"/>
          <c:tx>
            <c:strRef>
              <c:f>Sheet2!$A$2</c:f>
              <c:strCache>
                <c:ptCount val="1"/>
                <c:pt idx="0">
                  <c:v>Abaqulusi LM</c:v>
                </c:pt>
              </c:strCache>
            </c:strRef>
          </c:tx>
          <c:spPr>
            <a:ln w="60325" cap="rnd">
              <a:solidFill>
                <a:schemeClr val="accent1"/>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Sheet2!$B$2:$EL$2</c:f>
              <c:numCache>
                <c:formatCode>General</c:formatCode>
                <c:ptCount val="141"/>
                <c:pt idx="0">
                  <c:v>2</c:v>
                </c:pt>
                <c:pt idx="1">
                  <c:v>2</c:v>
                </c:pt>
                <c:pt idx="2">
                  <c:v>2</c:v>
                </c:pt>
                <c:pt idx="3">
                  <c:v>2</c:v>
                </c:pt>
                <c:pt idx="4">
                  <c:v>2</c:v>
                </c:pt>
                <c:pt idx="5">
                  <c:v>2</c:v>
                </c:pt>
                <c:pt idx="6">
                  <c:v>2</c:v>
                </c:pt>
                <c:pt idx="20" formatCode="0">
                  <c:v>2</c:v>
                </c:pt>
                <c:pt idx="21" formatCode="0">
                  <c:v>2</c:v>
                </c:pt>
                <c:pt idx="22" formatCode="0">
                  <c:v>2</c:v>
                </c:pt>
                <c:pt idx="23" formatCode="0">
                  <c:v>2</c:v>
                </c:pt>
                <c:pt idx="24" formatCode="0">
                  <c:v>2</c:v>
                </c:pt>
                <c:pt idx="25" formatCode="0">
                  <c:v>2</c:v>
                </c:pt>
                <c:pt idx="26" formatCode="0">
                  <c:v>2</c:v>
                </c:pt>
                <c:pt idx="27" formatCode="0">
                  <c:v>2</c:v>
                </c:pt>
                <c:pt idx="28" formatCode="0">
                  <c:v>2</c:v>
                </c:pt>
                <c:pt idx="29" formatCode="0">
                  <c:v>2</c:v>
                </c:pt>
                <c:pt idx="30" formatCode="0">
                  <c:v>2</c:v>
                </c:pt>
                <c:pt idx="114">
                  <c:v>2</c:v>
                </c:pt>
                <c:pt idx="115">
                  <c:v>2</c:v>
                </c:pt>
                <c:pt idx="116">
                  <c:v>2</c:v>
                </c:pt>
                <c:pt idx="117">
                  <c:v>2</c:v>
                </c:pt>
                <c:pt idx="118">
                  <c:v>2</c:v>
                </c:pt>
                <c:pt idx="119">
                  <c:v>2</c:v>
                </c:pt>
                <c:pt idx="120">
                  <c:v>2</c:v>
                </c:pt>
                <c:pt idx="121">
                  <c:v>2</c:v>
                </c:pt>
                <c:pt idx="122">
                  <c:v>2</c:v>
                </c:pt>
                <c:pt idx="123">
                  <c:v>2</c:v>
                </c:pt>
                <c:pt idx="124">
                  <c:v>2</c:v>
                </c:pt>
                <c:pt idx="125">
                  <c:v>2</c:v>
                </c:pt>
                <c:pt idx="126">
                  <c:v>2</c:v>
                </c:pt>
                <c:pt idx="127">
                  <c:v>2</c:v>
                </c:pt>
                <c:pt idx="128">
                  <c:v>2</c:v>
                </c:pt>
                <c:pt idx="129">
                  <c:v>2</c:v>
                </c:pt>
                <c:pt idx="130">
                  <c:v>2</c:v>
                </c:pt>
                <c:pt idx="131">
                  <c:v>2</c:v>
                </c:pt>
                <c:pt idx="132">
                  <c:v>2</c:v>
                </c:pt>
                <c:pt idx="133">
                  <c:v>2</c:v>
                </c:pt>
                <c:pt idx="134">
                  <c:v>2</c:v>
                </c:pt>
                <c:pt idx="135">
                  <c:v>2</c:v>
                </c:pt>
                <c:pt idx="136">
                  <c:v>2</c:v>
                </c:pt>
                <c:pt idx="137">
                  <c:v>2</c:v>
                </c:pt>
                <c:pt idx="138">
                  <c:v>2</c:v>
                </c:pt>
                <c:pt idx="139">
                  <c:v>2</c:v>
                </c:pt>
              </c:numCache>
            </c:numRef>
          </c:val>
          <c:smooth val="0"/>
        </c:ser>
        <c:ser>
          <c:idx val="1"/>
          <c:order val="1"/>
          <c:tx>
            <c:strRef>
              <c:f>Sheet2!$A$3</c:f>
              <c:strCache>
                <c:ptCount val="1"/>
                <c:pt idx="0">
                  <c:v>Ditsobotla LM</c:v>
                </c:pt>
              </c:strCache>
            </c:strRef>
          </c:tx>
          <c:spPr>
            <a:ln w="47625" cap="rnd">
              <a:solidFill>
                <a:schemeClr val="accent2"/>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Sheet2!$B$3:$EL$3</c:f>
              <c:numCache>
                <c:formatCode>General</c:formatCode>
                <c:ptCount val="141"/>
                <c:pt idx="56" formatCode="0">
                  <c:v>8</c:v>
                </c:pt>
                <c:pt idx="57" formatCode="0">
                  <c:v>8</c:v>
                </c:pt>
                <c:pt idx="58" formatCode="0">
                  <c:v>8</c:v>
                </c:pt>
                <c:pt idx="59" formatCode="0">
                  <c:v>8</c:v>
                </c:pt>
                <c:pt idx="60" formatCode="0">
                  <c:v>8</c:v>
                </c:pt>
                <c:pt idx="61" formatCode="0">
                  <c:v>8</c:v>
                </c:pt>
                <c:pt idx="62" formatCode="0">
                  <c:v>8</c:v>
                </c:pt>
                <c:pt idx="63" formatCode="0">
                  <c:v>8</c:v>
                </c:pt>
                <c:pt idx="64" formatCode="0">
                  <c:v>8</c:v>
                </c:pt>
                <c:pt idx="65" formatCode="0">
                  <c:v>8</c:v>
                </c:pt>
                <c:pt idx="66" formatCode="0">
                  <c:v>8</c:v>
                </c:pt>
                <c:pt idx="67" formatCode="0">
                  <c:v>8</c:v>
                </c:pt>
                <c:pt idx="115">
                  <c:v>8</c:v>
                </c:pt>
                <c:pt idx="116">
                  <c:v>8</c:v>
                </c:pt>
                <c:pt idx="117">
                  <c:v>8</c:v>
                </c:pt>
                <c:pt idx="118">
                  <c:v>8</c:v>
                </c:pt>
                <c:pt idx="119">
                  <c:v>8</c:v>
                </c:pt>
                <c:pt idx="120">
                  <c:v>8</c:v>
                </c:pt>
                <c:pt idx="121">
                  <c:v>8</c:v>
                </c:pt>
                <c:pt idx="122">
                  <c:v>8</c:v>
                </c:pt>
                <c:pt idx="123">
                  <c:v>8</c:v>
                </c:pt>
                <c:pt idx="124">
                  <c:v>8</c:v>
                </c:pt>
                <c:pt idx="125">
                  <c:v>8</c:v>
                </c:pt>
                <c:pt idx="126">
                  <c:v>8</c:v>
                </c:pt>
                <c:pt idx="127">
                  <c:v>8</c:v>
                </c:pt>
                <c:pt idx="128">
                  <c:v>8</c:v>
                </c:pt>
                <c:pt idx="129">
                  <c:v>8</c:v>
                </c:pt>
                <c:pt idx="130">
                  <c:v>8</c:v>
                </c:pt>
                <c:pt idx="131">
                  <c:v>8</c:v>
                </c:pt>
                <c:pt idx="132">
                  <c:v>8</c:v>
                </c:pt>
                <c:pt idx="133">
                  <c:v>8</c:v>
                </c:pt>
                <c:pt idx="134">
                  <c:v>8</c:v>
                </c:pt>
                <c:pt idx="135">
                  <c:v>8</c:v>
                </c:pt>
                <c:pt idx="136">
                  <c:v>8</c:v>
                </c:pt>
                <c:pt idx="137">
                  <c:v>8</c:v>
                </c:pt>
                <c:pt idx="138">
                  <c:v>8</c:v>
                </c:pt>
                <c:pt idx="139">
                  <c:v>8</c:v>
                </c:pt>
              </c:numCache>
            </c:numRef>
          </c:val>
          <c:smooth val="0"/>
        </c:ser>
        <c:ser>
          <c:idx val="2"/>
          <c:order val="2"/>
          <c:tx>
            <c:strRef>
              <c:f>Sheet2!$A$4</c:f>
              <c:strCache>
                <c:ptCount val="1"/>
                <c:pt idx="0">
                  <c:v>Lekwa Teemane LM</c:v>
                </c:pt>
              </c:strCache>
            </c:strRef>
          </c:tx>
          <c:spPr>
            <a:ln w="47625" cap="rnd">
              <a:solidFill>
                <a:schemeClr val="accent3"/>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Sheet2!$B$4:$EL$4</c:f>
              <c:numCache>
                <c:formatCode>General</c:formatCode>
                <c:ptCount val="141"/>
                <c:pt idx="4" formatCode="0.00">
                  <c:v>16</c:v>
                </c:pt>
                <c:pt idx="5" formatCode="0.00">
                  <c:v>16</c:v>
                </c:pt>
                <c:pt idx="6" formatCode="0.00">
                  <c:v>16</c:v>
                </c:pt>
                <c:pt idx="7" formatCode="0.00">
                  <c:v>16</c:v>
                </c:pt>
                <c:pt idx="8" formatCode="0.00">
                  <c:v>16</c:v>
                </c:pt>
                <c:pt idx="73" formatCode="0">
                  <c:v>16</c:v>
                </c:pt>
                <c:pt idx="74" formatCode="0">
                  <c:v>16</c:v>
                </c:pt>
                <c:pt idx="75" formatCode="0">
                  <c:v>16</c:v>
                </c:pt>
                <c:pt idx="76" formatCode="0">
                  <c:v>16</c:v>
                </c:pt>
                <c:pt idx="77" formatCode="0">
                  <c:v>16</c:v>
                </c:pt>
                <c:pt idx="78" formatCode="0">
                  <c:v>16</c:v>
                </c:pt>
                <c:pt idx="79" formatCode="0">
                  <c:v>16</c:v>
                </c:pt>
                <c:pt idx="80" formatCode="0">
                  <c:v>16</c:v>
                </c:pt>
                <c:pt idx="81" formatCode="0">
                  <c:v>16</c:v>
                </c:pt>
                <c:pt idx="82" formatCode="0">
                  <c:v>16</c:v>
                </c:pt>
                <c:pt idx="83" formatCode="0">
                  <c:v>16</c:v>
                </c:pt>
                <c:pt idx="84" formatCode="0">
                  <c:v>16</c:v>
                </c:pt>
                <c:pt idx="85" formatCode="0">
                  <c:v>16</c:v>
                </c:pt>
                <c:pt idx="86" formatCode="0">
                  <c:v>16</c:v>
                </c:pt>
                <c:pt idx="87" formatCode="0">
                  <c:v>16</c:v>
                </c:pt>
                <c:pt idx="88" formatCode="0">
                  <c:v>16</c:v>
                </c:pt>
                <c:pt idx="89" formatCode="0">
                  <c:v>16</c:v>
                </c:pt>
                <c:pt idx="90" formatCode="0">
                  <c:v>16</c:v>
                </c:pt>
                <c:pt idx="91" formatCode="0">
                  <c:v>16</c:v>
                </c:pt>
                <c:pt idx="92" formatCode="0">
                  <c:v>16</c:v>
                </c:pt>
                <c:pt idx="93" formatCode="0">
                  <c:v>16</c:v>
                </c:pt>
              </c:numCache>
            </c:numRef>
          </c:val>
          <c:smooth val="0"/>
        </c:ser>
        <c:ser>
          <c:idx val="3"/>
          <c:order val="3"/>
          <c:tx>
            <c:strRef>
              <c:f>Sheet2!$A$5</c:f>
              <c:strCache>
                <c:ptCount val="1"/>
                <c:pt idx="0">
                  <c:v>Madibeng LM</c:v>
                </c:pt>
              </c:strCache>
            </c:strRef>
          </c:tx>
          <c:spPr>
            <a:ln w="28575" cap="rnd">
              <a:solidFill>
                <a:schemeClr val="accent4"/>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Sheet2!$B$5:$EL$5</c:f>
              <c:numCache>
                <c:formatCode>General</c:formatCode>
                <c:ptCount val="141"/>
                <c:pt idx="82">
                  <c:v>17</c:v>
                </c:pt>
                <c:pt idx="83">
                  <c:v>17</c:v>
                </c:pt>
                <c:pt idx="84">
                  <c:v>17</c:v>
                </c:pt>
                <c:pt idx="85">
                  <c:v>17</c:v>
                </c:pt>
                <c:pt idx="86">
                  <c:v>17</c:v>
                </c:pt>
                <c:pt idx="87">
                  <c:v>17</c:v>
                </c:pt>
                <c:pt idx="88">
                  <c:v>17</c:v>
                </c:pt>
                <c:pt idx="89">
                  <c:v>17</c:v>
                </c:pt>
                <c:pt idx="90">
                  <c:v>17</c:v>
                </c:pt>
                <c:pt idx="91">
                  <c:v>17</c:v>
                </c:pt>
                <c:pt idx="92">
                  <c:v>17</c:v>
                </c:pt>
                <c:pt idx="125">
                  <c:v>17</c:v>
                </c:pt>
                <c:pt idx="126">
                  <c:v>17</c:v>
                </c:pt>
                <c:pt idx="138">
                  <c:v>17</c:v>
                </c:pt>
                <c:pt idx="139">
                  <c:v>17</c:v>
                </c:pt>
              </c:numCache>
            </c:numRef>
          </c:val>
          <c:smooth val="0"/>
        </c:ser>
        <c:ser>
          <c:idx val="4"/>
          <c:order val="4"/>
          <c:tx>
            <c:strRef>
              <c:f>Sheet2!$A$6</c:f>
              <c:strCache>
                <c:ptCount val="1"/>
                <c:pt idx="0">
                  <c:v>Mafikeng LM</c:v>
                </c:pt>
              </c:strCache>
            </c:strRef>
          </c:tx>
          <c:spPr>
            <a:ln w="44450" cap="rnd">
              <a:solidFill>
                <a:schemeClr val="accent5"/>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Sheet2!$B$6:$EL$6</c:f>
              <c:numCache>
                <c:formatCode>0.00</c:formatCode>
                <c:ptCount val="141"/>
                <c:pt idx="0">
                  <c:v>18</c:v>
                </c:pt>
                <c:pt idx="1">
                  <c:v>18</c:v>
                </c:pt>
                <c:pt idx="2">
                  <c:v>18</c:v>
                </c:pt>
                <c:pt idx="3">
                  <c:v>18</c:v>
                </c:pt>
                <c:pt idx="4">
                  <c:v>18</c:v>
                </c:pt>
                <c:pt idx="5">
                  <c:v>18</c:v>
                </c:pt>
                <c:pt idx="6">
                  <c:v>18</c:v>
                </c:pt>
                <c:pt idx="82" formatCode="General">
                  <c:v>18</c:v>
                </c:pt>
                <c:pt idx="83" formatCode="General">
                  <c:v>18</c:v>
                </c:pt>
                <c:pt idx="84" formatCode="General">
                  <c:v>18</c:v>
                </c:pt>
                <c:pt idx="85" formatCode="General">
                  <c:v>18</c:v>
                </c:pt>
                <c:pt idx="86" formatCode="General">
                  <c:v>18</c:v>
                </c:pt>
                <c:pt idx="87" formatCode="General">
                  <c:v>18</c:v>
                </c:pt>
                <c:pt idx="88" formatCode="General">
                  <c:v>18</c:v>
                </c:pt>
                <c:pt idx="89" formatCode="General">
                  <c:v>18</c:v>
                </c:pt>
                <c:pt idx="90" formatCode="General">
                  <c:v>18</c:v>
                </c:pt>
                <c:pt idx="91" formatCode="General">
                  <c:v>18</c:v>
                </c:pt>
                <c:pt idx="92" formatCode="General">
                  <c:v>18</c:v>
                </c:pt>
              </c:numCache>
            </c:numRef>
          </c:val>
          <c:smooth val="0"/>
        </c:ser>
        <c:ser>
          <c:idx val="5"/>
          <c:order val="5"/>
          <c:tx>
            <c:strRef>
              <c:f>Sheet2!$A$7</c:f>
              <c:strCache>
                <c:ptCount val="1"/>
                <c:pt idx="0">
                  <c:v>Makana LM</c:v>
                </c:pt>
              </c:strCache>
            </c:strRef>
          </c:tx>
          <c:spPr>
            <a:ln w="50800" cap="rnd">
              <a:solidFill>
                <a:schemeClr val="accent6"/>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Sheet2!$B$7:$EL$7</c:f>
              <c:numCache>
                <c:formatCode>General</c:formatCode>
                <c:ptCount val="141"/>
                <c:pt idx="132">
                  <c:v>19</c:v>
                </c:pt>
                <c:pt idx="133">
                  <c:v>19</c:v>
                </c:pt>
                <c:pt idx="134">
                  <c:v>19</c:v>
                </c:pt>
                <c:pt idx="135">
                  <c:v>19</c:v>
                </c:pt>
                <c:pt idx="136">
                  <c:v>19</c:v>
                </c:pt>
                <c:pt idx="137">
                  <c:v>19</c:v>
                </c:pt>
                <c:pt idx="138">
                  <c:v>19</c:v>
                </c:pt>
                <c:pt idx="139">
                  <c:v>19</c:v>
                </c:pt>
                <c:pt idx="140">
                  <c:v>19</c:v>
                </c:pt>
              </c:numCache>
            </c:numRef>
          </c:val>
          <c:smooth val="0"/>
        </c:ser>
        <c:ser>
          <c:idx val="6"/>
          <c:order val="6"/>
          <c:tx>
            <c:strRef>
              <c:f>Sheet2!$A$8</c:f>
              <c:strCache>
                <c:ptCount val="1"/>
                <c:pt idx="0">
                  <c:v>Maquassi Hills LM</c:v>
                </c:pt>
              </c:strCache>
            </c:strRef>
          </c:tx>
          <c:spPr>
            <a:ln w="57150" cap="rnd">
              <a:solidFill>
                <a:schemeClr val="accent1">
                  <a:lumMod val="60000"/>
                </a:schemeClr>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Sheet2!$B$8:$EL$8</c:f>
              <c:numCache>
                <c:formatCode>General</c:formatCode>
                <c:ptCount val="141"/>
                <c:pt idx="115">
                  <c:v>21</c:v>
                </c:pt>
                <c:pt idx="116">
                  <c:v>21</c:v>
                </c:pt>
                <c:pt idx="117">
                  <c:v>21</c:v>
                </c:pt>
                <c:pt idx="118">
                  <c:v>21</c:v>
                </c:pt>
                <c:pt idx="119">
                  <c:v>21</c:v>
                </c:pt>
                <c:pt idx="120">
                  <c:v>21</c:v>
                </c:pt>
                <c:pt idx="121">
                  <c:v>21</c:v>
                </c:pt>
                <c:pt idx="122">
                  <c:v>21</c:v>
                </c:pt>
                <c:pt idx="123">
                  <c:v>21</c:v>
                </c:pt>
                <c:pt idx="124">
                  <c:v>21</c:v>
                </c:pt>
                <c:pt idx="125">
                  <c:v>21</c:v>
                </c:pt>
                <c:pt idx="126">
                  <c:v>21</c:v>
                </c:pt>
                <c:pt idx="127">
                  <c:v>21</c:v>
                </c:pt>
                <c:pt idx="128">
                  <c:v>21</c:v>
                </c:pt>
                <c:pt idx="129">
                  <c:v>21</c:v>
                </c:pt>
              </c:numCache>
            </c:numRef>
          </c:val>
          <c:smooth val="0"/>
        </c:ser>
        <c:ser>
          <c:idx val="7"/>
          <c:order val="7"/>
          <c:tx>
            <c:strRef>
              <c:f>Sheet2!$A$9</c:f>
              <c:strCache>
                <c:ptCount val="1"/>
                <c:pt idx="0">
                  <c:v>Mnquma LM</c:v>
                </c:pt>
              </c:strCache>
            </c:strRef>
          </c:tx>
          <c:spPr>
            <a:ln w="50800" cap="rnd">
              <a:solidFill>
                <a:schemeClr val="accent2">
                  <a:lumMod val="60000"/>
                </a:schemeClr>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Sheet2!$B$9:$EL$9</c:f>
              <c:numCache>
                <c:formatCode>General</c:formatCode>
                <c:ptCount val="141"/>
                <c:pt idx="64" formatCode="0">
                  <c:v>26</c:v>
                </c:pt>
                <c:pt idx="65" formatCode="0">
                  <c:v>26</c:v>
                </c:pt>
                <c:pt idx="66" formatCode="0">
                  <c:v>26</c:v>
                </c:pt>
                <c:pt idx="67" formatCode="0">
                  <c:v>26</c:v>
                </c:pt>
                <c:pt idx="68" formatCode="0">
                  <c:v>26</c:v>
                </c:pt>
                <c:pt idx="69" formatCode="0">
                  <c:v>26</c:v>
                </c:pt>
                <c:pt idx="70" formatCode="0">
                  <c:v>26</c:v>
                </c:pt>
                <c:pt idx="114">
                  <c:v>26</c:v>
                </c:pt>
                <c:pt idx="115">
                  <c:v>26</c:v>
                </c:pt>
                <c:pt idx="116">
                  <c:v>26</c:v>
                </c:pt>
                <c:pt idx="117">
                  <c:v>26</c:v>
                </c:pt>
                <c:pt idx="118">
                  <c:v>26</c:v>
                </c:pt>
                <c:pt idx="119">
                  <c:v>26</c:v>
                </c:pt>
                <c:pt idx="120">
                  <c:v>26</c:v>
                </c:pt>
              </c:numCache>
            </c:numRef>
          </c:val>
          <c:smooth val="0"/>
        </c:ser>
        <c:ser>
          <c:idx val="8"/>
          <c:order val="8"/>
          <c:tx>
            <c:strRef>
              <c:f>Sheet2!$A$10</c:f>
              <c:strCache>
                <c:ptCount val="1"/>
                <c:pt idx="0">
                  <c:v>Ngaka Modiri Molema DM</c:v>
                </c:pt>
              </c:strCache>
            </c:strRef>
          </c:tx>
          <c:spPr>
            <a:ln w="53975" cap="rnd">
              <a:solidFill>
                <a:schemeClr val="accent3">
                  <a:lumMod val="60000"/>
                </a:schemeClr>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Sheet2!$B$10:$EL$10</c:f>
              <c:numCache>
                <c:formatCode>General</c:formatCode>
                <c:ptCount val="141"/>
                <c:pt idx="70" formatCode="0">
                  <c:v>36</c:v>
                </c:pt>
                <c:pt idx="71" formatCode="0">
                  <c:v>36</c:v>
                </c:pt>
                <c:pt idx="72" formatCode="0">
                  <c:v>36</c:v>
                </c:pt>
                <c:pt idx="73" formatCode="0">
                  <c:v>36</c:v>
                </c:pt>
                <c:pt idx="74" formatCode="0">
                  <c:v>36</c:v>
                </c:pt>
                <c:pt idx="75" formatCode="0">
                  <c:v>36</c:v>
                </c:pt>
                <c:pt idx="76" formatCode="0">
                  <c:v>36</c:v>
                </c:pt>
                <c:pt idx="77" formatCode="0">
                  <c:v>36</c:v>
                </c:pt>
                <c:pt idx="78" formatCode="0">
                  <c:v>36</c:v>
                </c:pt>
                <c:pt idx="79" formatCode="0">
                  <c:v>36</c:v>
                </c:pt>
                <c:pt idx="80" formatCode="0">
                  <c:v>36</c:v>
                </c:pt>
                <c:pt idx="81" formatCode="0">
                  <c:v>36</c:v>
                </c:pt>
                <c:pt idx="82" formatCode="0">
                  <c:v>36</c:v>
                </c:pt>
                <c:pt idx="83" formatCode="0">
                  <c:v>36</c:v>
                </c:pt>
                <c:pt idx="130">
                  <c:v>36</c:v>
                </c:pt>
                <c:pt idx="132">
                  <c:v>36</c:v>
                </c:pt>
                <c:pt idx="133">
                  <c:v>36</c:v>
                </c:pt>
                <c:pt idx="134">
                  <c:v>36</c:v>
                </c:pt>
                <c:pt idx="138">
                  <c:v>36</c:v>
                </c:pt>
                <c:pt idx="139">
                  <c:v>36</c:v>
                </c:pt>
                <c:pt idx="140">
                  <c:v>36</c:v>
                </c:pt>
              </c:numCache>
            </c:numRef>
          </c:val>
          <c:smooth val="0"/>
        </c:ser>
        <c:ser>
          <c:idx val="9"/>
          <c:order val="9"/>
          <c:tx>
            <c:strRef>
              <c:f>Sheet2!$A$11</c:f>
              <c:strCache>
                <c:ptCount val="1"/>
                <c:pt idx="0">
                  <c:v>Oudtshoorn LM</c:v>
                </c:pt>
              </c:strCache>
            </c:strRef>
          </c:tx>
          <c:spPr>
            <a:ln w="60325" cap="rnd">
              <a:solidFill>
                <a:schemeClr val="accent4">
                  <a:lumMod val="60000"/>
                </a:schemeClr>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Sheet2!$B$11:$EL$11</c:f>
              <c:numCache>
                <c:formatCode>General</c:formatCode>
                <c:ptCount val="141"/>
                <c:pt idx="44" formatCode="0">
                  <c:v>42</c:v>
                </c:pt>
                <c:pt idx="45" formatCode="0">
                  <c:v>42</c:v>
                </c:pt>
                <c:pt idx="46" formatCode="0">
                  <c:v>42</c:v>
                </c:pt>
                <c:pt idx="47" formatCode="0">
                  <c:v>42</c:v>
                </c:pt>
                <c:pt idx="48" formatCode="0">
                  <c:v>42</c:v>
                </c:pt>
                <c:pt idx="118">
                  <c:v>42</c:v>
                </c:pt>
                <c:pt idx="119">
                  <c:v>42</c:v>
                </c:pt>
                <c:pt idx="120">
                  <c:v>42</c:v>
                </c:pt>
              </c:numCache>
            </c:numRef>
          </c:val>
          <c:smooth val="0"/>
        </c:ser>
        <c:ser>
          <c:idx val="10"/>
          <c:order val="10"/>
          <c:tx>
            <c:strRef>
              <c:f>Sheet2!$A$12</c:f>
              <c:strCache>
                <c:ptCount val="1"/>
                <c:pt idx="0">
                  <c:v>Thaba Chweu LM</c:v>
                </c:pt>
              </c:strCache>
            </c:strRef>
          </c:tx>
          <c:spPr>
            <a:ln w="44450" cap="rnd">
              <a:solidFill>
                <a:schemeClr val="accent5">
                  <a:lumMod val="60000"/>
                </a:schemeClr>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Sheet2!$B$12:$EL$12</c:f>
              <c:numCache>
                <c:formatCode>General</c:formatCode>
                <c:ptCount val="141"/>
                <c:pt idx="16" formatCode="0.00">
                  <c:v>50</c:v>
                </c:pt>
                <c:pt idx="17" formatCode="0.00">
                  <c:v>50</c:v>
                </c:pt>
                <c:pt idx="18" formatCode="0.00">
                  <c:v>50</c:v>
                </c:pt>
                <c:pt idx="19" formatCode="0.00">
                  <c:v>50</c:v>
                </c:pt>
                <c:pt idx="20" formatCode="0.00">
                  <c:v>50</c:v>
                </c:pt>
                <c:pt idx="21" formatCode="0.00">
                  <c:v>50</c:v>
                </c:pt>
                <c:pt idx="22" formatCode="0.00">
                  <c:v>50</c:v>
                </c:pt>
                <c:pt idx="23" formatCode="0.00">
                  <c:v>50</c:v>
                </c:pt>
                <c:pt idx="24" formatCode="0.00">
                  <c:v>50</c:v>
                </c:pt>
                <c:pt idx="25" formatCode="0.00">
                  <c:v>50</c:v>
                </c:pt>
                <c:pt idx="26" formatCode="0.00">
                  <c:v>50</c:v>
                </c:pt>
                <c:pt idx="27" formatCode="0.00">
                  <c:v>50</c:v>
                </c:pt>
                <c:pt idx="28" formatCode="0.00">
                  <c:v>50</c:v>
                </c:pt>
                <c:pt idx="29" formatCode="0.00">
                  <c:v>50</c:v>
                </c:pt>
                <c:pt idx="30" formatCode="0.00">
                  <c:v>50</c:v>
                </c:pt>
                <c:pt idx="31" formatCode="0.00">
                  <c:v>50</c:v>
                </c:pt>
                <c:pt idx="32" formatCode="0.00">
                  <c:v>50</c:v>
                </c:pt>
                <c:pt idx="33" formatCode="0.00">
                  <c:v>50</c:v>
                </c:pt>
                <c:pt idx="34" formatCode="0.00">
                  <c:v>50</c:v>
                </c:pt>
                <c:pt idx="73" formatCode="0">
                  <c:v>50</c:v>
                </c:pt>
                <c:pt idx="74" formatCode="0">
                  <c:v>50</c:v>
                </c:pt>
                <c:pt idx="75" formatCode="0">
                  <c:v>50</c:v>
                </c:pt>
                <c:pt idx="76" formatCode="0">
                  <c:v>50</c:v>
                </c:pt>
                <c:pt idx="77" formatCode="0">
                  <c:v>50</c:v>
                </c:pt>
                <c:pt idx="78" formatCode="0">
                  <c:v>50</c:v>
                </c:pt>
                <c:pt idx="79" formatCode="0">
                  <c:v>50</c:v>
                </c:pt>
                <c:pt idx="80" formatCode="0">
                  <c:v>50</c:v>
                </c:pt>
                <c:pt idx="81" formatCode="0">
                  <c:v>50</c:v>
                </c:pt>
                <c:pt idx="82" formatCode="0">
                  <c:v>50</c:v>
                </c:pt>
                <c:pt idx="83" formatCode="0">
                  <c:v>50</c:v>
                </c:pt>
                <c:pt idx="84" formatCode="0">
                  <c:v>50</c:v>
                </c:pt>
                <c:pt idx="85" formatCode="0">
                  <c:v>50</c:v>
                </c:pt>
                <c:pt idx="86" formatCode="0">
                  <c:v>50</c:v>
                </c:pt>
                <c:pt idx="87" formatCode="0">
                  <c:v>50</c:v>
                </c:pt>
              </c:numCache>
            </c:numRef>
          </c:val>
          <c:smooth val="0"/>
        </c:ser>
        <c:ser>
          <c:idx val="12"/>
          <c:order val="11"/>
          <c:tx>
            <c:strRef>
              <c:f>Sheet2!$A$14</c:f>
              <c:strCache>
                <c:ptCount val="1"/>
                <c:pt idx="0">
                  <c:v>Umzinyathi DM</c:v>
                </c:pt>
              </c:strCache>
            </c:strRef>
          </c:tx>
          <c:spPr>
            <a:ln w="57150" cap="rnd">
              <a:solidFill>
                <a:schemeClr val="accent1">
                  <a:lumMod val="80000"/>
                  <a:lumOff val="20000"/>
                </a:schemeClr>
              </a:solidFill>
              <a:round/>
            </a:ln>
            <a:effectLst/>
          </c:spPr>
          <c:marker>
            <c:symbol val="none"/>
          </c:marker>
          <c:cat>
            <c:numRef>
              <c:f>Sheet2!$B$1:$EL$1</c:f>
              <c:numCache>
                <c:formatCode>mmm\-yy</c:formatCode>
                <c:ptCount val="141"/>
                <c:pt idx="0">
                  <c:v>37865</c:v>
                </c:pt>
                <c:pt idx="1">
                  <c:v>37895</c:v>
                </c:pt>
                <c:pt idx="2">
                  <c:v>37926</c:v>
                </c:pt>
                <c:pt idx="3">
                  <c:v>37956</c:v>
                </c:pt>
                <c:pt idx="4">
                  <c:v>37987</c:v>
                </c:pt>
                <c:pt idx="5">
                  <c:v>38018</c:v>
                </c:pt>
                <c:pt idx="6">
                  <c:v>38047</c:v>
                </c:pt>
                <c:pt idx="7">
                  <c:v>38078</c:v>
                </c:pt>
                <c:pt idx="8">
                  <c:v>38108</c:v>
                </c:pt>
                <c:pt idx="9">
                  <c:v>38139</c:v>
                </c:pt>
                <c:pt idx="10">
                  <c:v>38169</c:v>
                </c:pt>
                <c:pt idx="11">
                  <c:v>38200</c:v>
                </c:pt>
                <c:pt idx="12">
                  <c:v>38231</c:v>
                </c:pt>
                <c:pt idx="13">
                  <c:v>38261</c:v>
                </c:pt>
                <c:pt idx="14">
                  <c:v>38292</c:v>
                </c:pt>
                <c:pt idx="15">
                  <c:v>38322</c:v>
                </c:pt>
                <c:pt idx="16">
                  <c:v>38353</c:v>
                </c:pt>
                <c:pt idx="17">
                  <c:v>38384</c:v>
                </c:pt>
                <c:pt idx="18">
                  <c:v>38412</c:v>
                </c:pt>
                <c:pt idx="19">
                  <c:v>38443</c:v>
                </c:pt>
                <c:pt idx="20">
                  <c:v>38473</c:v>
                </c:pt>
                <c:pt idx="21">
                  <c:v>38504</c:v>
                </c:pt>
                <c:pt idx="22">
                  <c:v>38534</c:v>
                </c:pt>
                <c:pt idx="23">
                  <c:v>38565</c:v>
                </c:pt>
                <c:pt idx="24">
                  <c:v>38596</c:v>
                </c:pt>
                <c:pt idx="25">
                  <c:v>38626</c:v>
                </c:pt>
                <c:pt idx="26">
                  <c:v>38657</c:v>
                </c:pt>
                <c:pt idx="27">
                  <c:v>38687</c:v>
                </c:pt>
                <c:pt idx="28">
                  <c:v>38718</c:v>
                </c:pt>
                <c:pt idx="29">
                  <c:v>38749</c:v>
                </c:pt>
                <c:pt idx="30">
                  <c:v>38777</c:v>
                </c:pt>
                <c:pt idx="31">
                  <c:v>38808</c:v>
                </c:pt>
                <c:pt idx="32">
                  <c:v>38838</c:v>
                </c:pt>
                <c:pt idx="33">
                  <c:v>38869</c:v>
                </c:pt>
                <c:pt idx="34">
                  <c:v>38899</c:v>
                </c:pt>
                <c:pt idx="35">
                  <c:v>38930</c:v>
                </c:pt>
                <c:pt idx="36">
                  <c:v>38961</c:v>
                </c:pt>
                <c:pt idx="37">
                  <c:v>38991</c:v>
                </c:pt>
                <c:pt idx="38">
                  <c:v>39022</c:v>
                </c:pt>
                <c:pt idx="39">
                  <c:v>39052</c:v>
                </c:pt>
                <c:pt idx="40">
                  <c:v>39083</c:v>
                </c:pt>
                <c:pt idx="41">
                  <c:v>39114</c:v>
                </c:pt>
                <c:pt idx="42">
                  <c:v>39142</c:v>
                </c:pt>
                <c:pt idx="43">
                  <c:v>39173</c:v>
                </c:pt>
                <c:pt idx="44">
                  <c:v>39203</c:v>
                </c:pt>
                <c:pt idx="45">
                  <c:v>39234</c:v>
                </c:pt>
                <c:pt idx="46">
                  <c:v>39264</c:v>
                </c:pt>
                <c:pt idx="47">
                  <c:v>39295</c:v>
                </c:pt>
                <c:pt idx="48">
                  <c:v>39326</c:v>
                </c:pt>
                <c:pt idx="49">
                  <c:v>39356</c:v>
                </c:pt>
                <c:pt idx="50">
                  <c:v>39387</c:v>
                </c:pt>
                <c:pt idx="51">
                  <c:v>39417</c:v>
                </c:pt>
                <c:pt idx="52">
                  <c:v>39448</c:v>
                </c:pt>
                <c:pt idx="53">
                  <c:v>39479</c:v>
                </c:pt>
                <c:pt idx="54">
                  <c:v>39508</c:v>
                </c:pt>
                <c:pt idx="55">
                  <c:v>39539</c:v>
                </c:pt>
                <c:pt idx="56">
                  <c:v>39569</c:v>
                </c:pt>
                <c:pt idx="57">
                  <c:v>39600</c:v>
                </c:pt>
                <c:pt idx="58">
                  <c:v>39630</c:v>
                </c:pt>
                <c:pt idx="59">
                  <c:v>39661</c:v>
                </c:pt>
                <c:pt idx="60">
                  <c:v>39692</c:v>
                </c:pt>
                <c:pt idx="61">
                  <c:v>39722</c:v>
                </c:pt>
                <c:pt idx="62">
                  <c:v>39753</c:v>
                </c:pt>
                <c:pt idx="63">
                  <c:v>39783</c:v>
                </c:pt>
                <c:pt idx="64">
                  <c:v>39814</c:v>
                </c:pt>
                <c:pt idx="65">
                  <c:v>39845</c:v>
                </c:pt>
                <c:pt idx="66">
                  <c:v>39873</c:v>
                </c:pt>
                <c:pt idx="67">
                  <c:v>39904</c:v>
                </c:pt>
                <c:pt idx="68">
                  <c:v>39934</c:v>
                </c:pt>
                <c:pt idx="69">
                  <c:v>39965</c:v>
                </c:pt>
                <c:pt idx="70">
                  <c:v>39995</c:v>
                </c:pt>
                <c:pt idx="71">
                  <c:v>40026</c:v>
                </c:pt>
                <c:pt idx="72">
                  <c:v>40057</c:v>
                </c:pt>
                <c:pt idx="73">
                  <c:v>40087</c:v>
                </c:pt>
                <c:pt idx="74">
                  <c:v>40118</c:v>
                </c:pt>
                <c:pt idx="75">
                  <c:v>40148</c:v>
                </c:pt>
                <c:pt idx="76">
                  <c:v>40179</c:v>
                </c:pt>
                <c:pt idx="77">
                  <c:v>40210</c:v>
                </c:pt>
                <c:pt idx="78">
                  <c:v>40238</c:v>
                </c:pt>
                <c:pt idx="79">
                  <c:v>40269</c:v>
                </c:pt>
                <c:pt idx="80">
                  <c:v>40299</c:v>
                </c:pt>
                <c:pt idx="81">
                  <c:v>40330</c:v>
                </c:pt>
                <c:pt idx="82">
                  <c:v>40360</c:v>
                </c:pt>
                <c:pt idx="83">
                  <c:v>40391</c:v>
                </c:pt>
                <c:pt idx="84">
                  <c:v>40422</c:v>
                </c:pt>
                <c:pt idx="85">
                  <c:v>40452</c:v>
                </c:pt>
                <c:pt idx="86">
                  <c:v>40483</c:v>
                </c:pt>
                <c:pt idx="87">
                  <c:v>40513</c:v>
                </c:pt>
                <c:pt idx="88">
                  <c:v>40544</c:v>
                </c:pt>
                <c:pt idx="89">
                  <c:v>40575</c:v>
                </c:pt>
                <c:pt idx="90">
                  <c:v>40603</c:v>
                </c:pt>
                <c:pt idx="91">
                  <c:v>40634</c:v>
                </c:pt>
                <c:pt idx="92">
                  <c:v>40664</c:v>
                </c:pt>
                <c:pt idx="93">
                  <c:v>40695</c:v>
                </c:pt>
                <c:pt idx="94">
                  <c:v>40725</c:v>
                </c:pt>
                <c:pt idx="95">
                  <c:v>40756</c:v>
                </c:pt>
                <c:pt idx="96">
                  <c:v>40787</c:v>
                </c:pt>
                <c:pt idx="97">
                  <c:v>40817</c:v>
                </c:pt>
                <c:pt idx="98">
                  <c:v>40848</c:v>
                </c:pt>
                <c:pt idx="99">
                  <c:v>40878</c:v>
                </c:pt>
                <c:pt idx="100">
                  <c:v>40909</c:v>
                </c:pt>
                <c:pt idx="101">
                  <c:v>40940</c:v>
                </c:pt>
                <c:pt idx="102">
                  <c:v>40969</c:v>
                </c:pt>
                <c:pt idx="103">
                  <c:v>41000</c:v>
                </c:pt>
                <c:pt idx="104">
                  <c:v>41030</c:v>
                </c:pt>
                <c:pt idx="105">
                  <c:v>41061</c:v>
                </c:pt>
                <c:pt idx="106">
                  <c:v>41091</c:v>
                </c:pt>
                <c:pt idx="107">
                  <c:v>41122</c:v>
                </c:pt>
                <c:pt idx="108">
                  <c:v>41153</c:v>
                </c:pt>
                <c:pt idx="109">
                  <c:v>41183</c:v>
                </c:pt>
                <c:pt idx="110">
                  <c:v>41214</c:v>
                </c:pt>
                <c:pt idx="111">
                  <c:v>41244</c:v>
                </c:pt>
                <c:pt idx="112">
                  <c:v>41275</c:v>
                </c:pt>
                <c:pt idx="113">
                  <c:v>41306</c:v>
                </c:pt>
                <c:pt idx="114">
                  <c:v>41334</c:v>
                </c:pt>
                <c:pt idx="115">
                  <c:v>41365</c:v>
                </c:pt>
                <c:pt idx="116">
                  <c:v>41395</c:v>
                </c:pt>
                <c:pt idx="117">
                  <c:v>41426</c:v>
                </c:pt>
                <c:pt idx="118">
                  <c:v>41456</c:v>
                </c:pt>
                <c:pt idx="119">
                  <c:v>41487</c:v>
                </c:pt>
                <c:pt idx="120">
                  <c:v>41518</c:v>
                </c:pt>
                <c:pt idx="121">
                  <c:v>41548</c:v>
                </c:pt>
                <c:pt idx="122">
                  <c:v>41579</c:v>
                </c:pt>
                <c:pt idx="123">
                  <c:v>41609</c:v>
                </c:pt>
                <c:pt idx="124">
                  <c:v>41640</c:v>
                </c:pt>
                <c:pt idx="125">
                  <c:v>41671</c:v>
                </c:pt>
                <c:pt idx="126">
                  <c:v>41699</c:v>
                </c:pt>
                <c:pt idx="127">
                  <c:v>41730</c:v>
                </c:pt>
                <c:pt idx="128">
                  <c:v>41760</c:v>
                </c:pt>
                <c:pt idx="129">
                  <c:v>41791</c:v>
                </c:pt>
                <c:pt idx="130">
                  <c:v>41821</c:v>
                </c:pt>
                <c:pt idx="131">
                  <c:v>41852</c:v>
                </c:pt>
                <c:pt idx="132">
                  <c:v>41883</c:v>
                </c:pt>
                <c:pt idx="133">
                  <c:v>41913</c:v>
                </c:pt>
                <c:pt idx="134">
                  <c:v>41944</c:v>
                </c:pt>
                <c:pt idx="135">
                  <c:v>41974</c:v>
                </c:pt>
                <c:pt idx="136">
                  <c:v>42005</c:v>
                </c:pt>
                <c:pt idx="137">
                  <c:v>42036</c:v>
                </c:pt>
                <c:pt idx="138">
                  <c:v>42064</c:v>
                </c:pt>
                <c:pt idx="139">
                  <c:v>42095</c:v>
                </c:pt>
                <c:pt idx="140">
                  <c:v>42125</c:v>
                </c:pt>
              </c:numCache>
            </c:numRef>
          </c:cat>
          <c:val>
            <c:numRef>
              <c:f>Sheet2!$B$14:$EL$14</c:f>
              <c:numCache>
                <c:formatCode>General</c:formatCode>
                <c:ptCount val="141"/>
                <c:pt idx="51" formatCode="0">
                  <c:v>59</c:v>
                </c:pt>
                <c:pt idx="52" formatCode="0">
                  <c:v>59</c:v>
                </c:pt>
                <c:pt idx="53" formatCode="0">
                  <c:v>59</c:v>
                </c:pt>
                <c:pt idx="54" formatCode="0">
                  <c:v>59</c:v>
                </c:pt>
                <c:pt idx="55" formatCode="0">
                  <c:v>59</c:v>
                </c:pt>
                <c:pt idx="56" formatCode="0">
                  <c:v>59</c:v>
                </c:pt>
                <c:pt idx="57" formatCode="0">
                  <c:v>59</c:v>
                </c:pt>
                <c:pt idx="58" formatCode="0">
                  <c:v>59</c:v>
                </c:pt>
                <c:pt idx="59" formatCode="0">
                  <c:v>59</c:v>
                </c:pt>
                <c:pt idx="60" formatCode="0">
                  <c:v>59</c:v>
                </c:pt>
                <c:pt idx="61" formatCode="0">
                  <c:v>59</c:v>
                </c:pt>
                <c:pt idx="62" formatCode="0">
                  <c:v>59</c:v>
                </c:pt>
                <c:pt idx="63" formatCode="0">
                  <c:v>59</c:v>
                </c:pt>
                <c:pt idx="64" formatCode="0">
                  <c:v>59</c:v>
                </c:pt>
                <c:pt idx="65" formatCode="0">
                  <c:v>59</c:v>
                </c:pt>
                <c:pt idx="66" formatCode="0">
                  <c:v>59</c:v>
                </c:pt>
                <c:pt idx="67" formatCode="0">
                  <c:v>59</c:v>
                </c:pt>
                <c:pt idx="68" formatCode="0">
                  <c:v>59</c:v>
                </c:pt>
                <c:pt idx="69" formatCode="0">
                  <c:v>59</c:v>
                </c:pt>
                <c:pt idx="115">
                  <c:v>59</c:v>
                </c:pt>
                <c:pt idx="116">
                  <c:v>59</c:v>
                </c:pt>
                <c:pt idx="117">
                  <c:v>59</c:v>
                </c:pt>
                <c:pt idx="118">
                  <c:v>59</c:v>
                </c:pt>
                <c:pt idx="119">
                  <c:v>59</c:v>
                </c:pt>
                <c:pt idx="120">
                  <c:v>59</c:v>
                </c:pt>
                <c:pt idx="121">
                  <c:v>59</c:v>
                </c:pt>
                <c:pt idx="122">
                  <c:v>59</c:v>
                </c:pt>
                <c:pt idx="123">
                  <c:v>59</c:v>
                </c:pt>
              </c:numCache>
            </c:numRef>
          </c:val>
          <c:smooth val="0"/>
        </c:ser>
        <c:dLbls>
          <c:showLegendKey val="0"/>
          <c:showVal val="0"/>
          <c:showCatName val="0"/>
          <c:showSerName val="0"/>
          <c:showPercent val="0"/>
          <c:showBubbleSize val="0"/>
        </c:dLbls>
        <c:smooth val="0"/>
        <c:axId val="475989968"/>
        <c:axId val="475990528"/>
      </c:lineChart>
      <c:dateAx>
        <c:axId val="475989968"/>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75990528"/>
        <c:crosses val="autoZero"/>
        <c:auto val="1"/>
        <c:lblOffset val="100"/>
        <c:baseTimeUnit val="months"/>
      </c:dateAx>
      <c:valAx>
        <c:axId val="47599052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75989968"/>
        <c:crosses val="autoZero"/>
        <c:crossBetween val="between"/>
      </c:valAx>
      <c:spPr>
        <a:noFill/>
        <a:ln>
          <a:noFill/>
        </a:ln>
        <a:effectLst/>
      </c:spPr>
    </c:plotArea>
    <c:legend>
      <c:legendPos val="b"/>
      <c:layout>
        <c:manualLayout>
          <c:xMode val="edge"/>
          <c:yMode val="edge"/>
          <c:x val="0.12422317002041411"/>
          <c:y val="0.84579670382046568"/>
          <c:w val="0.87501045008262857"/>
          <c:h val="0.1378802734127734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07726554574675E-2"/>
          <c:y val="4.1491791783080795E-2"/>
          <c:w val="0.91977992479751325"/>
          <c:h val="0.79280686179788062"/>
        </c:manualLayout>
      </c:layout>
      <c:barChart>
        <c:barDir val="col"/>
        <c:grouping val="clustered"/>
        <c:varyColors val="0"/>
        <c:ser>
          <c:idx val="0"/>
          <c:order val="0"/>
          <c:tx>
            <c:strRef>
              <c:f>'under spend Capbudg'!$B$3</c:f>
              <c:strCache>
                <c:ptCount val="1"/>
                <c:pt idx="0">
                  <c:v>Metropolitan</c:v>
                </c:pt>
              </c:strCache>
            </c:strRef>
          </c:tx>
          <c:spPr>
            <a:solidFill>
              <a:schemeClr val="accent1"/>
            </a:solidFill>
            <a:ln>
              <a:noFill/>
            </a:ln>
            <a:effectLst/>
          </c:spPr>
          <c:invertIfNegative val="0"/>
          <c:cat>
            <c:strRef>
              <c:f>'under spend Capbudg'!$C$2:$G$2</c:f>
              <c:strCache>
                <c:ptCount val="5"/>
                <c:pt idx="0">
                  <c:v>2008/09</c:v>
                </c:pt>
                <c:pt idx="1">
                  <c:v>2009/10</c:v>
                </c:pt>
                <c:pt idx="2">
                  <c:v>2010/11</c:v>
                </c:pt>
                <c:pt idx="3">
                  <c:v>2011/12</c:v>
                </c:pt>
                <c:pt idx="4">
                  <c:v>2012/13</c:v>
                </c:pt>
              </c:strCache>
            </c:strRef>
          </c:cat>
          <c:val>
            <c:numRef>
              <c:f>'under spend Capbudg'!$C$3:$G$3</c:f>
              <c:numCache>
                <c:formatCode>0%</c:formatCode>
                <c:ptCount val="5"/>
                <c:pt idx="0">
                  <c:v>7.0000000000000007E-2</c:v>
                </c:pt>
                <c:pt idx="1">
                  <c:v>0.12</c:v>
                </c:pt>
                <c:pt idx="2">
                  <c:v>0.17</c:v>
                </c:pt>
                <c:pt idx="3">
                  <c:v>0.1</c:v>
                </c:pt>
                <c:pt idx="4">
                  <c:v>0.15</c:v>
                </c:pt>
              </c:numCache>
            </c:numRef>
          </c:val>
        </c:ser>
        <c:ser>
          <c:idx val="1"/>
          <c:order val="1"/>
          <c:tx>
            <c:strRef>
              <c:f>'under spend Capbudg'!$B$4</c:f>
              <c:strCache>
                <c:ptCount val="1"/>
                <c:pt idx="0">
                  <c:v>Secondary cities</c:v>
                </c:pt>
              </c:strCache>
            </c:strRef>
          </c:tx>
          <c:spPr>
            <a:solidFill>
              <a:schemeClr val="accent2"/>
            </a:solidFill>
            <a:ln>
              <a:noFill/>
            </a:ln>
            <a:effectLst/>
          </c:spPr>
          <c:invertIfNegative val="0"/>
          <c:cat>
            <c:strRef>
              <c:f>'under spend Capbudg'!$C$2:$G$2</c:f>
              <c:strCache>
                <c:ptCount val="5"/>
                <c:pt idx="0">
                  <c:v>2008/09</c:v>
                </c:pt>
                <c:pt idx="1">
                  <c:v>2009/10</c:v>
                </c:pt>
                <c:pt idx="2">
                  <c:v>2010/11</c:v>
                </c:pt>
                <c:pt idx="3">
                  <c:v>2011/12</c:v>
                </c:pt>
                <c:pt idx="4">
                  <c:v>2012/13</c:v>
                </c:pt>
              </c:strCache>
            </c:strRef>
          </c:cat>
          <c:val>
            <c:numRef>
              <c:f>'under spend Capbudg'!$C$4:$G$4</c:f>
              <c:numCache>
                <c:formatCode>0%</c:formatCode>
                <c:ptCount val="5"/>
                <c:pt idx="0">
                  <c:v>0.27</c:v>
                </c:pt>
                <c:pt idx="1">
                  <c:v>0.33</c:v>
                </c:pt>
                <c:pt idx="2">
                  <c:v>0.26</c:v>
                </c:pt>
                <c:pt idx="3">
                  <c:v>0.41</c:v>
                </c:pt>
                <c:pt idx="4">
                  <c:v>0.32</c:v>
                </c:pt>
              </c:numCache>
            </c:numRef>
          </c:val>
        </c:ser>
        <c:ser>
          <c:idx val="2"/>
          <c:order val="2"/>
          <c:tx>
            <c:strRef>
              <c:f>'under spend Capbudg'!$B$5</c:f>
              <c:strCache>
                <c:ptCount val="1"/>
                <c:pt idx="0">
                  <c:v>Other local municipalities</c:v>
                </c:pt>
              </c:strCache>
            </c:strRef>
          </c:tx>
          <c:spPr>
            <a:solidFill>
              <a:schemeClr val="accent3"/>
            </a:solidFill>
            <a:ln>
              <a:noFill/>
            </a:ln>
            <a:effectLst/>
          </c:spPr>
          <c:invertIfNegative val="0"/>
          <c:cat>
            <c:strRef>
              <c:f>'under spend Capbudg'!$C$2:$G$2</c:f>
              <c:strCache>
                <c:ptCount val="5"/>
                <c:pt idx="0">
                  <c:v>2008/09</c:v>
                </c:pt>
                <c:pt idx="1">
                  <c:v>2009/10</c:v>
                </c:pt>
                <c:pt idx="2">
                  <c:v>2010/11</c:v>
                </c:pt>
                <c:pt idx="3">
                  <c:v>2011/12</c:v>
                </c:pt>
                <c:pt idx="4">
                  <c:v>2012/13</c:v>
                </c:pt>
              </c:strCache>
            </c:strRef>
          </c:cat>
          <c:val>
            <c:numRef>
              <c:f>'under spend Capbudg'!$C$5:$G$5</c:f>
              <c:numCache>
                <c:formatCode>0%</c:formatCode>
                <c:ptCount val="5"/>
                <c:pt idx="0">
                  <c:v>0.41</c:v>
                </c:pt>
                <c:pt idx="1">
                  <c:v>0.35</c:v>
                </c:pt>
                <c:pt idx="2">
                  <c:v>0.33</c:v>
                </c:pt>
                <c:pt idx="3">
                  <c:v>0.35</c:v>
                </c:pt>
                <c:pt idx="4">
                  <c:v>0.4</c:v>
                </c:pt>
              </c:numCache>
            </c:numRef>
          </c:val>
        </c:ser>
        <c:ser>
          <c:idx val="3"/>
          <c:order val="3"/>
          <c:tx>
            <c:strRef>
              <c:f>'under spend Capbudg'!$B$6</c:f>
              <c:strCache>
                <c:ptCount val="1"/>
                <c:pt idx="0">
                  <c:v>District municipalities</c:v>
                </c:pt>
              </c:strCache>
            </c:strRef>
          </c:tx>
          <c:spPr>
            <a:solidFill>
              <a:schemeClr val="accent4"/>
            </a:solidFill>
            <a:ln>
              <a:noFill/>
            </a:ln>
            <a:effectLst/>
          </c:spPr>
          <c:invertIfNegative val="0"/>
          <c:cat>
            <c:strRef>
              <c:f>'under spend Capbudg'!$C$2:$G$2</c:f>
              <c:strCache>
                <c:ptCount val="5"/>
                <c:pt idx="0">
                  <c:v>2008/09</c:v>
                </c:pt>
                <c:pt idx="1">
                  <c:v>2009/10</c:v>
                </c:pt>
                <c:pt idx="2">
                  <c:v>2010/11</c:v>
                </c:pt>
                <c:pt idx="3">
                  <c:v>2011/12</c:v>
                </c:pt>
                <c:pt idx="4">
                  <c:v>2012/13</c:v>
                </c:pt>
              </c:strCache>
            </c:strRef>
          </c:cat>
          <c:val>
            <c:numRef>
              <c:f>'under spend Capbudg'!$C$6:$G$6</c:f>
              <c:numCache>
                <c:formatCode>0%</c:formatCode>
                <c:ptCount val="5"/>
                <c:pt idx="0">
                  <c:v>0.43</c:v>
                </c:pt>
                <c:pt idx="1">
                  <c:v>0.55000000000000004</c:v>
                </c:pt>
                <c:pt idx="2">
                  <c:v>0.3</c:v>
                </c:pt>
                <c:pt idx="3">
                  <c:v>0.48</c:v>
                </c:pt>
                <c:pt idx="4">
                  <c:v>0.26</c:v>
                </c:pt>
              </c:numCache>
            </c:numRef>
          </c:val>
        </c:ser>
        <c:dLbls>
          <c:showLegendKey val="0"/>
          <c:showVal val="0"/>
          <c:showCatName val="0"/>
          <c:showSerName val="0"/>
          <c:showPercent val="0"/>
          <c:showBubbleSize val="0"/>
        </c:dLbls>
        <c:gapWidth val="219"/>
        <c:overlap val="-27"/>
        <c:axId val="355061744"/>
        <c:axId val="355062304"/>
      </c:barChart>
      <c:catAx>
        <c:axId val="355061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5062304"/>
        <c:crosses val="autoZero"/>
        <c:auto val="1"/>
        <c:lblAlgn val="ctr"/>
        <c:lblOffset val="100"/>
        <c:noMultiLvlLbl val="0"/>
      </c:catAx>
      <c:valAx>
        <c:axId val="355062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50617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'Underspendin opbudg'!$B$3</c:f>
              <c:strCache>
                <c:ptCount val="1"/>
                <c:pt idx="0">
                  <c:v>Metropolitan</c:v>
                </c:pt>
              </c:strCache>
            </c:strRef>
          </c:tx>
          <c:spPr>
            <a:solidFill>
              <a:schemeClr val="accent1"/>
            </a:solidFill>
            <a:ln>
              <a:noFill/>
            </a:ln>
            <a:effectLst/>
          </c:spPr>
          <c:invertIfNegative val="0"/>
          <c:cat>
            <c:strRef>
              <c:f>'Underspendin opbudg'!$C$2:$G$2</c:f>
              <c:strCache>
                <c:ptCount val="5"/>
                <c:pt idx="0">
                  <c:v>2008/09</c:v>
                </c:pt>
                <c:pt idx="1">
                  <c:v>2009/10</c:v>
                </c:pt>
                <c:pt idx="2">
                  <c:v>2010/11</c:v>
                </c:pt>
                <c:pt idx="3">
                  <c:v>2011/12</c:v>
                </c:pt>
                <c:pt idx="4">
                  <c:v>2012/13</c:v>
                </c:pt>
              </c:strCache>
            </c:strRef>
          </c:cat>
          <c:val>
            <c:numRef>
              <c:f>'Underspendin opbudg'!$C$3:$G$3</c:f>
              <c:numCache>
                <c:formatCode>0%</c:formatCode>
                <c:ptCount val="5"/>
                <c:pt idx="0">
                  <c:v>0.09</c:v>
                </c:pt>
                <c:pt idx="1">
                  <c:v>0.1</c:v>
                </c:pt>
                <c:pt idx="2">
                  <c:v>0.12</c:v>
                </c:pt>
                <c:pt idx="3">
                  <c:v>0.09</c:v>
                </c:pt>
                <c:pt idx="4">
                  <c:v>7.0000000000000007E-2</c:v>
                </c:pt>
              </c:numCache>
            </c:numRef>
          </c:val>
        </c:ser>
        <c:ser>
          <c:idx val="1"/>
          <c:order val="1"/>
          <c:tx>
            <c:strRef>
              <c:f>'Underspendin opbudg'!$B$4</c:f>
              <c:strCache>
                <c:ptCount val="1"/>
                <c:pt idx="0">
                  <c:v>Secondary cities</c:v>
                </c:pt>
              </c:strCache>
            </c:strRef>
          </c:tx>
          <c:spPr>
            <a:solidFill>
              <a:schemeClr val="accent2"/>
            </a:solidFill>
            <a:ln>
              <a:noFill/>
            </a:ln>
            <a:effectLst/>
          </c:spPr>
          <c:invertIfNegative val="0"/>
          <c:cat>
            <c:strRef>
              <c:f>'Underspendin opbudg'!$C$2:$G$2</c:f>
              <c:strCache>
                <c:ptCount val="5"/>
                <c:pt idx="0">
                  <c:v>2008/09</c:v>
                </c:pt>
                <c:pt idx="1">
                  <c:v>2009/10</c:v>
                </c:pt>
                <c:pt idx="2">
                  <c:v>2010/11</c:v>
                </c:pt>
                <c:pt idx="3">
                  <c:v>2011/12</c:v>
                </c:pt>
                <c:pt idx="4">
                  <c:v>2012/13</c:v>
                </c:pt>
              </c:strCache>
            </c:strRef>
          </c:cat>
          <c:val>
            <c:numRef>
              <c:f>'Underspendin opbudg'!$C$4:$G$4</c:f>
              <c:numCache>
                <c:formatCode>0%</c:formatCode>
                <c:ptCount val="5"/>
                <c:pt idx="0">
                  <c:v>0.02</c:v>
                </c:pt>
                <c:pt idx="1">
                  <c:v>7.0000000000000007E-2</c:v>
                </c:pt>
                <c:pt idx="2">
                  <c:v>0.02</c:v>
                </c:pt>
                <c:pt idx="3">
                  <c:v>0.06</c:v>
                </c:pt>
                <c:pt idx="4">
                  <c:v>0.15</c:v>
                </c:pt>
              </c:numCache>
            </c:numRef>
          </c:val>
        </c:ser>
        <c:ser>
          <c:idx val="2"/>
          <c:order val="2"/>
          <c:tx>
            <c:strRef>
              <c:f>'Underspendin opbudg'!$B$5</c:f>
              <c:strCache>
                <c:ptCount val="1"/>
                <c:pt idx="0">
                  <c:v>Other local municipalities</c:v>
                </c:pt>
              </c:strCache>
            </c:strRef>
          </c:tx>
          <c:spPr>
            <a:solidFill>
              <a:schemeClr val="accent3"/>
            </a:solidFill>
            <a:ln>
              <a:noFill/>
            </a:ln>
            <a:effectLst/>
          </c:spPr>
          <c:invertIfNegative val="0"/>
          <c:cat>
            <c:strRef>
              <c:f>'Underspendin opbudg'!$C$2:$G$2</c:f>
              <c:strCache>
                <c:ptCount val="5"/>
                <c:pt idx="0">
                  <c:v>2008/09</c:v>
                </c:pt>
                <c:pt idx="1">
                  <c:v>2009/10</c:v>
                </c:pt>
                <c:pt idx="2">
                  <c:v>2010/11</c:v>
                </c:pt>
                <c:pt idx="3">
                  <c:v>2011/12</c:v>
                </c:pt>
                <c:pt idx="4">
                  <c:v>2012/13</c:v>
                </c:pt>
              </c:strCache>
            </c:strRef>
          </c:cat>
          <c:val>
            <c:numRef>
              <c:f>'Underspendin opbudg'!$C$5:$G$5</c:f>
              <c:numCache>
                <c:formatCode>0%</c:formatCode>
                <c:ptCount val="5"/>
                <c:pt idx="0">
                  <c:v>0.16</c:v>
                </c:pt>
                <c:pt idx="1">
                  <c:v>7.0000000000000007E-2</c:v>
                </c:pt>
                <c:pt idx="2">
                  <c:v>0.06</c:v>
                </c:pt>
                <c:pt idx="3">
                  <c:v>0.06</c:v>
                </c:pt>
                <c:pt idx="4">
                  <c:v>0.18</c:v>
                </c:pt>
              </c:numCache>
            </c:numRef>
          </c:val>
        </c:ser>
        <c:ser>
          <c:idx val="3"/>
          <c:order val="3"/>
          <c:tx>
            <c:strRef>
              <c:f>'Underspendin opbudg'!$B$6</c:f>
              <c:strCache>
                <c:ptCount val="1"/>
                <c:pt idx="0">
                  <c:v>District municipalities</c:v>
                </c:pt>
              </c:strCache>
            </c:strRef>
          </c:tx>
          <c:spPr>
            <a:solidFill>
              <a:schemeClr val="accent4"/>
            </a:solidFill>
            <a:ln>
              <a:noFill/>
            </a:ln>
            <a:effectLst/>
          </c:spPr>
          <c:invertIfNegative val="0"/>
          <c:cat>
            <c:strRef>
              <c:f>'Underspendin opbudg'!$C$2:$G$2</c:f>
              <c:strCache>
                <c:ptCount val="5"/>
                <c:pt idx="0">
                  <c:v>2008/09</c:v>
                </c:pt>
                <c:pt idx="1">
                  <c:v>2009/10</c:v>
                </c:pt>
                <c:pt idx="2">
                  <c:v>2010/11</c:v>
                </c:pt>
                <c:pt idx="3">
                  <c:v>2011/12</c:v>
                </c:pt>
                <c:pt idx="4">
                  <c:v>2012/13</c:v>
                </c:pt>
              </c:strCache>
            </c:strRef>
          </c:cat>
          <c:val>
            <c:numRef>
              <c:f>'Underspendin opbudg'!$C$6:$G$6</c:f>
              <c:numCache>
                <c:formatCode>0%</c:formatCode>
                <c:ptCount val="5"/>
                <c:pt idx="0">
                  <c:v>0.11</c:v>
                </c:pt>
                <c:pt idx="1">
                  <c:v>0.1</c:v>
                </c:pt>
                <c:pt idx="2">
                  <c:v>0.13</c:v>
                </c:pt>
                <c:pt idx="3">
                  <c:v>0.09</c:v>
                </c:pt>
                <c:pt idx="4">
                  <c:v>0.16</c:v>
                </c:pt>
              </c:numCache>
            </c:numRef>
          </c:val>
        </c:ser>
        <c:dLbls>
          <c:showLegendKey val="0"/>
          <c:showVal val="0"/>
          <c:showCatName val="0"/>
          <c:showSerName val="0"/>
          <c:showPercent val="0"/>
          <c:showBubbleSize val="0"/>
        </c:dLbls>
        <c:gapWidth val="150"/>
        <c:axId val="475997040"/>
        <c:axId val="475997600"/>
      </c:barChart>
      <c:catAx>
        <c:axId val="475997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5997600"/>
        <c:crosses val="autoZero"/>
        <c:auto val="1"/>
        <c:lblAlgn val="ctr"/>
        <c:lblOffset val="100"/>
        <c:noMultiLvlLbl val="0"/>
      </c:catAx>
      <c:valAx>
        <c:axId val="475997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5997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Sheet1!$B$3</c:f>
              <c:strCache>
                <c:ptCount val="1"/>
                <c:pt idx="0">
                  <c:v>Metropolitan</c:v>
                </c:pt>
              </c:strCache>
            </c:strRef>
          </c:tx>
          <c:spPr>
            <a:ln w="28575" cap="rnd">
              <a:solidFill>
                <a:schemeClr val="accent1"/>
              </a:solidFill>
              <a:round/>
            </a:ln>
            <a:effectLst/>
          </c:spPr>
          <c:marker>
            <c:symbol val="none"/>
          </c:marker>
          <c:cat>
            <c:strRef>
              <c:f>Sheet1!$C$2:$G$2</c:f>
              <c:strCache>
                <c:ptCount val="5"/>
                <c:pt idx="0">
                  <c:v>2008/09</c:v>
                </c:pt>
                <c:pt idx="1">
                  <c:v>2009/10</c:v>
                </c:pt>
                <c:pt idx="2">
                  <c:v>2010/11</c:v>
                </c:pt>
                <c:pt idx="3">
                  <c:v>2011/12</c:v>
                </c:pt>
                <c:pt idx="4">
                  <c:v>2012/13</c:v>
                </c:pt>
              </c:strCache>
            </c:strRef>
          </c:cat>
          <c:val>
            <c:numRef>
              <c:f>Sheet1!$C$3:$G$3</c:f>
              <c:numCache>
                <c:formatCode>0%</c:formatCode>
                <c:ptCount val="5"/>
                <c:pt idx="0">
                  <c:v>0.35</c:v>
                </c:pt>
                <c:pt idx="1">
                  <c:v>0.31</c:v>
                </c:pt>
                <c:pt idx="2">
                  <c:v>0.35</c:v>
                </c:pt>
                <c:pt idx="3">
                  <c:v>0.36</c:v>
                </c:pt>
                <c:pt idx="4">
                  <c:v>0.37</c:v>
                </c:pt>
              </c:numCache>
            </c:numRef>
          </c:val>
          <c:smooth val="0"/>
        </c:ser>
        <c:ser>
          <c:idx val="1"/>
          <c:order val="1"/>
          <c:tx>
            <c:strRef>
              <c:f>Sheet1!$B$4</c:f>
              <c:strCache>
                <c:ptCount val="1"/>
                <c:pt idx="0">
                  <c:v>Secondary cities</c:v>
                </c:pt>
              </c:strCache>
            </c:strRef>
          </c:tx>
          <c:spPr>
            <a:ln w="28575" cap="rnd">
              <a:solidFill>
                <a:schemeClr val="accent2"/>
              </a:solidFill>
              <a:round/>
            </a:ln>
            <a:effectLst/>
          </c:spPr>
          <c:marker>
            <c:symbol val="none"/>
          </c:marker>
          <c:cat>
            <c:strRef>
              <c:f>Sheet1!$C$2:$G$2</c:f>
              <c:strCache>
                <c:ptCount val="5"/>
                <c:pt idx="0">
                  <c:v>2008/09</c:v>
                </c:pt>
                <c:pt idx="1">
                  <c:v>2009/10</c:v>
                </c:pt>
                <c:pt idx="2">
                  <c:v>2010/11</c:v>
                </c:pt>
                <c:pt idx="3">
                  <c:v>2011/12</c:v>
                </c:pt>
                <c:pt idx="4">
                  <c:v>2012/13</c:v>
                </c:pt>
              </c:strCache>
            </c:strRef>
          </c:cat>
          <c:val>
            <c:numRef>
              <c:f>Sheet1!$C$4:$G$4</c:f>
              <c:numCache>
                <c:formatCode>0%</c:formatCode>
                <c:ptCount val="5"/>
                <c:pt idx="0">
                  <c:v>0.35</c:v>
                </c:pt>
                <c:pt idx="1">
                  <c:v>0.45</c:v>
                </c:pt>
                <c:pt idx="2">
                  <c:v>0.48</c:v>
                </c:pt>
                <c:pt idx="3">
                  <c:v>0.53</c:v>
                </c:pt>
                <c:pt idx="4">
                  <c:v>0.59</c:v>
                </c:pt>
              </c:numCache>
            </c:numRef>
          </c:val>
          <c:smooth val="0"/>
        </c:ser>
        <c:ser>
          <c:idx val="2"/>
          <c:order val="2"/>
          <c:tx>
            <c:strRef>
              <c:f>Sheet1!$B$5</c:f>
              <c:strCache>
                <c:ptCount val="1"/>
                <c:pt idx="0">
                  <c:v>Other local municipalities</c:v>
                </c:pt>
              </c:strCache>
            </c:strRef>
          </c:tx>
          <c:spPr>
            <a:ln w="28575" cap="rnd">
              <a:solidFill>
                <a:schemeClr val="accent3"/>
              </a:solidFill>
              <a:round/>
            </a:ln>
            <a:effectLst/>
          </c:spPr>
          <c:marker>
            <c:symbol val="none"/>
          </c:marker>
          <c:cat>
            <c:strRef>
              <c:f>Sheet1!$C$2:$G$2</c:f>
              <c:strCache>
                <c:ptCount val="5"/>
                <c:pt idx="0">
                  <c:v>2008/09</c:v>
                </c:pt>
                <c:pt idx="1">
                  <c:v>2009/10</c:v>
                </c:pt>
                <c:pt idx="2">
                  <c:v>2010/11</c:v>
                </c:pt>
                <c:pt idx="3">
                  <c:v>2011/12</c:v>
                </c:pt>
                <c:pt idx="4">
                  <c:v>2012/13</c:v>
                </c:pt>
              </c:strCache>
            </c:strRef>
          </c:cat>
          <c:val>
            <c:numRef>
              <c:f>Sheet1!$C$5:$G$5</c:f>
              <c:numCache>
                <c:formatCode>0%</c:formatCode>
                <c:ptCount val="5"/>
                <c:pt idx="0">
                  <c:v>0.34</c:v>
                </c:pt>
                <c:pt idx="1">
                  <c:v>0.45</c:v>
                </c:pt>
                <c:pt idx="2">
                  <c:v>0.48</c:v>
                </c:pt>
                <c:pt idx="3">
                  <c:v>0.47</c:v>
                </c:pt>
                <c:pt idx="4">
                  <c:v>0.67</c:v>
                </c:pt>
              </c:numCache>
            </c:numRef>
          </c:val>
          <c:smooth val="0"/>
        </c:ser>
        <c:ser>
          <c:idx val="3"/>
          <c:order val="3"/>
          <c:tx>
            <c:strRef>
              <c:f>Sheet1!$B$6</c:f>
              <c:strCache>
                <c:ptCount val="1"/>
                <c:pt idx="0">
                  <c:v>District municipalities</c:v>
                </c:pt>
              </c:strCache>
            </c:strRef>
          </c:tx>
          <c:spPr>
            <a:ln w="28575" cap="rnd">
              <a:solidFill>
                <a:schemeClr val="accent4"/>
              </a:solidFill>
              <a:round/>
            </a:ln>
            <a:effectLst/>
          </c:spPr>
          <c:marker>
            <c:symbol val="none"/>
          </c:marker>
          <c:cat>
            <c:strRef>
              <c:f>Sheet1!$C$2:$G$2</c:f>
              <c:strCache>
                <c:ptCount val="5"/>
                <c:pt idx="0">
                  <c:v>2008/09</c:v>
                </c:pt>
                <c:pt idx="1">
                  <c:v>2009/10</c:v>
                </c:pt>
                <c:pt idx="2">
                  <c:v>2010/11</c:v>
                </c:pt>
                <c:pt idx="3">
                  <c:v>2011/12</c:v>
                </c:pt>
                <c:pt idx="4">
                  <c:v>2012/13</c:v>
                </c:pt>
              </c:strCache>
            </c:strRef>
          </c:cat>
          <c:val>
            <c:numRef>
              <c:f>Sheet1!$C$6:$G$6</c:f>
              <c:numCache>
                <c:formatCode>0%</c:formatCode>
                <c:ptCount val="5"/>
                <c:pt idx="0">
                  <c:v>0.28000000000000003</c:v>
                </c:pt>
                <c:pt idx="1">
                  <c:v>0.33</c:v>
                </c:pt>
                <c:pt idx="2">
                  <c:v>0.34</c:v>
                </c:pt>
                <c:pt idx="3">
                  <c:v>0.37</c:v>
                </c:pt>
                <c:pt idx="4">
                  <c:v>0.83</c:v>
                </c:pt>
              </c:numCache>
            </c:numRef>
          </c:val>
          <c:smooth val="0"/>
        </c:ser>
        <c:dLbls>
          <c:showLegendKey val="0"/>
          <c:showVal val="0"/>
          <c:showCatName val="0"/>
          <c:showSerName val="0"/>
          <c:showPercent val="0"/>
          <c:showBubbleSize val="0"/>
        </c:dLbls>
        <c:smooth val="0"/>
        <c:axId val="390833328"/>
        <c:axId val="390833888"/>
      </c:lineChart>
      <c:catAx>
        <c:axId val="39083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0833888"/>
        <c:crosses val="autoZero"/>
        <c:auto val="1"/>
        <c:lblAlgn val="ctr"/>
        <c:lblOffset val="100"/>
        <c:noMultiLvlLbl val="0"/>
      </c:catAx>
      <c:valAx>
        <c:axId val="3908338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08333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219816272965872E-2"/>
          <c:y val="0.15782407407407409"/>
          <c:w val="0.89655796150481193"/>
          <c:h val="0.61498432487605714"/>
        </c:manualLayout>
      </c:layout>
      <c:barChart>
        <c:barDir val="col"/>
        <c:grouping val="clustered"/>
        <c:varyColors val="0"/>
        <c:ser>
          <c:idx val="0"/>
          <c:order val="0"/>
          <c:tx>
            <c:strRef>
              <c:f>'R-Urb Graphs'!$A$2</c:f>
              <c:strCache>
                <c:ptCount val="1"/>
                <c:pt idx="0">
                  <c:v>Urban</c:v>
                </c:pt>
              </c:strCache>
            </c:strRef>
          </c:tx>
          <c:spPr>
            <a:solidFill>
              <a:schemeClr val="accent1"/>
            </a:solidFill>
            <a:ln>
              <a:noFill/>
            </a:ln>
            <a:effectLst/>
          </c:spPr>
          <c:invertIfNegative val="0"/>
          <c:cat>
            <c:strRef>
              <c:f>'R-Urb Graphs'!$B$1:$F$1</c:f>
              <c:strCache>
                <c:ptCount val="5"/>
                <c:pt idx="0">
                  <c:v>2009/10</c:v>
                </c:pt>
                <c:pt idx="1">
                  <c:v>2010/11</c:v>
                </c:pt>
                <c:pt idx="2">
                  <c:v>2011/12</c:v>
                </c:pt>
                <c:pt idx="3">
                  <c:v>2012/13</c:v>
                </c:pt>
                <c:pt idx="4">
                  <c:v>2013/14</c:v>
                </c:pt>
              </c:strCache>
            </c:strRef>
          </c:cat>
          <c:val>
            <c:numRef>
              <c:f>'R-Urb Graphs'!$B$2:$F$2</c:f>
              <c:numCache>
                <c:formatCode>General</c:formatCode>
                <c:ptCount val="5"/>
                <c:pt idx="0">
                  <c:v>0.42010465107494277</c:v>
                </c:pt>
                <c:pt idx="1">
                  <c:v>0.38789612156949754</c:v>
                </c:pt>
                <c:pt idx="2">
                  <c:v>0.37392500531110301</c:v>
                </c:pt>
                <c:pt idx="3">
                  <c:v>0.39638129065726518</c:v>
                </c:pt>
                <c:pt idx="4">
                  <c:v>0.36769019265214281</c:v>
                </c:pt>
              </c:numCache>
            </c:numRef>
          </c:val>
        </c:ser>
        <c:ser>
          <c:idx val="1"/>
          <c:order val="1"/>
          <c:tx>
            <c:strRef>
              <c:f>'R-Urb Graphs'!$A$3</c:f>
              <c:strCache>
                <c:ptCount val="1"/>
                <c:pt idx="0">
                  <c:v>Rural</c:v>
                </c:pt>
              </c:strCache>
            </c:strRef>
          </c:tx>
          <c:spPr>
            <a:solidFill>
              <a:schemeClr val="accent2"/>
            </a:solidFill>
            <a:ln>
              <a:noFill/>
            </a:ln>
            <a:effectLst/>
          </c:spPr>
          <c:invertIfNegative val="0"/>
          <c:cat>
            <c:strRef>
              <c:f>'R-Urb Graphs'!$B$1:$F$1</c:f>
              <c:strCache>
                <c:ptCount val="5"/>
                <c:pt idx="0">
                  <c:v>2009/10</c:v>
                </c:pt>
                <c:pt idx="1">
                  <c:v>2010/11</c:v>
                </c:pt>
                <c:pt idx="2">
                  <c:v>2011/12</c:v>
                </c:pt>
                <c:pt idx="3">
                  <c:v>2012/13</c:v>
                </c:pt>
                <c:pt idx="4">
                  <c:v>2013/14</c:v>
                </c:pt>
              </c:strCache>
            </c:strRef>
          </c:cat>
          <c:val>
            <c:numRef>
              <c:f>'R-Urb Graphs'!$B$3:$F$3</c:f>
              <c:numCache>
                <c:formatCode>General</c:formatCode>
                <c:ptCount val="5"/>
                <c:pt idx="0">
                  <c:v>0.47781807688182459</c:v>
                </c:pt>
                <c:pt idx="1">
                  <c:v>0.36832884527660453</c:v>
                </c:pt>
                <c:pt idx="2">
                  <c:v>0.39224567508459568</c:v>
                </c:pt>
                <c:pt idx="3">
                  <c:v>0.39911819005777283</c:v>
                </c:pt>
                <c:pt idx="4">
                  <c:v>0.38223337837815274</c:v>
                </c:pt>
              </c:numCache>
            </c:numRef>
          </c:val>
        </c:ser>
        <c:dLbls>
          <c:showLegendKey val="0"/>
          <c:showVal val="0"/>
          <c:showCatName val="0"/>
          <c:showSerName val="0"/>
          <c:showPercent val="0"/>
          <c:showBubbleSize val="0"/>
        </c:dLbls>
        <c:gapWidth val="150"/>
        <c:axId val="467391632"/>
        <c:axId val="467392752"/>
      </c:barChart>
      <c:catAx>
        <c:axId val="46739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392752"/>
        <c:crosses val="autoZero"/>
        <c:auto val="1"/>
        <c:lblAlgn val="ctr"/>
        <c:lblOffset val="100"/>
        <c:noMultiLvlLbl val="0"/>
      </c:catAx>
      <c:valAx>
        <c:axId val="467392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391632"/>
        <c:crosses val="autoZero"/>
        <c:crossBetween val="between"/>
      </c:valAx>
      <c:spPr>
        <a:solidFill>
          <a:schemeClr val="lt1"/>
        </a:solidFill>
        <a:ln w="25400" cap="flat" cmpd="sng" algn="ctr">
          <a:solidFill>
            <a:schemeClr val="accent2"/>
          </a:solidFill>
          <a:prstDash val="solid"/>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100" dirty="0"/>
              <a:t>Own Revenues to Opex: Bottom Twenty (2013/14)</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Sheet1!$B$1</c:f>
              <c:strCache>
                <c:ptCount val="1"/>
                <c:pt idx="0">
                  <c:v>2013/14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Sheet1!$A$2:$A$20</c:f>
              <c:strCache>
                <c:ptCount val="19"/>
                <c:pt idx="0">
                  <c:v>Overberg</c:v>
                </c:pt>
                <c:pt idx="1">
                  <c:v>John Taolo Gaetsewe</c:v>
                </c:pt>
                <c:pt idx="2">
                  <c:v>West Coast</c:v>
                </c:pt>
                <c:pt idx="3">
                  <c:v>Ventersdorp</c:v>
                </c:pt>
                <c:pt idx="4">
                  <c:v>Amajuba</c:v>
                </c:pt>
                <c:pt idx="5">
                  <c:v>Pixley Ka Seme (MP)</c:v>
                </c:pt>
                <c:pt idx="6">
                  <c:v>Dr Kenneth Kaunda</c:v>
                </c:pt>
                <c:pt idx="7">
                  <c:v>Central Karoo</c:v>
                </c:pt>
                <c:pt idx="8">
                  <c:v>Fezile Dabi</c:v>
                </c:pt>
                <c:pt idx="9">
                  <c:v>Vulamehlo</c:v>
                </c:pt>
                <c:pt idx="10">
                  <c:v>Nkangala</c:v>
                </c:pt>
                <c:pt idx="11">
                  <c:v>Frances Baard</c:v>
                </c:pt>
                <c:pt idx="12">
                  <c:v>Intsika Yethu</c:v>
                </c:pt>
                <c:pt idx="13">
                  <c:v>Msinga</c:v>
                </c:pt>
                <c:pt idx="14">
                  <c:v>Thabazimbi</c:v>
                </c:pt>
                <c:pt idx="15">
                  <c:v>Molopo</c:v>
                </c:pt>
                <c:pt idx="16">
                  <c:v>Lejweleputswa</c:v>
                </c:pt>
                <c:pt idx="17">
                  <c:v>Bojanala Platinum</c:v>
                </c:pt>
                <c:pt idx="18">
                  <c:v>Witzenberg</c:v>
                </c:pt>
              </c:strCache>
            </c:strRef>
          </c:cat>
          <c:val>
            <c:numRef>
              <c:f>Sheet1!$B$2:$B$20</c:f>
              <c:numCache>
                <c:formatCode>0%</c:formatCode>
                <c:ptCount val="19"/>
                <c:pt idx="0">
                  <c:v>0.15602524512074417</c:v>
                </c:pt>
                <c:pt idx="1">
                  <c:v>0.15562423054697119</c:v>
                </c:pt>
                <c:pt idx="2">
                  <c:v>0.14886978759147884</c:v>
                </c:pt>
                <c:pt idx="3">
                  <c:v>0.14434728522225826</c:v>
                </c:pt>
                <c:pt idx="4">
                  <c:v>0.12520850432894701</c:v>
                </c:pt>
                <c:pt idx="5">
                  <c:v>0.10264491897144959</c:v>
                </c:pt>
                <c:pt idx="6">
                  <c:v>9.1235862447914276E-2</c:v>
                </c:pt>
                <c:pt idx="7">
                  <c:v>8.2554288656506575E-2</c:v>
                </c:pt>
                <c:pt idx="8">
                  <c:v>7.0493430825555342E-2</c:v>
                </c:pt>
                <c:pt idx="9">
                  <c:v>6.4806299062924053E-2</c:v>
                </c:pt>
                <c:pt idx="10">
                  <c:v>6.0041080909474576E-2</c:v>
                </c:pt>
                <c:pt idx="11">
                  <c:v>5.6940526687884456E-2</c:v>
                </c:pt>
                <c:pt idx="12">
                  <c:v>4.5619626471501078E-2</c:v>
                </c:pt>
                <c:pt idx="13">
                  <c:v>3.9004786951125817E-2</c:v>
                </c:pt>
                <c:pt idx="14">
                  <c:v>2.8034908354057291E-2</c:v>
                </c:pt>
                <c:pt idx="15">
                  <c:v>2.3529024398274669E-2</c:v>
                </c:pt>
                <c:pt idx="16">
                  <c:v>2.0995376678039662E-2</c:v>
                </c:pt>
                <c:pt idx="17">
                  <c:v>1.7026177846380469E-2</c:v>
                </c:pt>
                <c:pt idx="18">
                  <c:v>9.6417539046498232E-3</c:v>
                </c:pt>
              </c:numCache>
            </c:numRef>
          </c:val>
        </c:ser>
        <c:dLbls>
          <c:showLegendKey val="0"/>
          <c:showVal val="0"/>
          <c:showCatName val="0"/>
          <c:showSerName val="0"/>
          <c:showPercent val="0"/>
          <c:showBubbleSize val="0"/>
        </c:dLbls>
        <c:gapWidth val="182"/>
        <c:axId val="353915728"/>
        <c:axId val="353916288"/>
      </c:barChart>
      <c:catAx>
        <c:axId val="353915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53916288"/>
        <c:crosses val="autoZero"/>
        <c:auto val="1"/>
        <c:lblAlgn val="ctr"/>
        <c:lblOffset val="100"/>
        <c:noMultiLvlLbl val="0"/>
      </c:catAx>
      <c:valAx>
        <c:axId val="3539162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53915728"/>
        <c:crosses val="autoZero"/>
        <c:crossBetween val="between"/>
      </c:valAx>
      <c:spPr>
        <a:noFill/>
        <a:ln>
          <a:noFill/>
        </a:ln>
        <a:effectLst/>
      </c:spPr>
    </c:plotArea>
    <c:plotVisOnly val="1"/>
    <c:dispBlanksAs val="gap"/>
    <c:showDLblsOverMax val="0"/>
  </c:chart>
  <c:spPr>
    <a:noFill/>
    <a:ln>
      <a:noFill/>
    </a:ln>
    <a:effectLst/>
  </c:spPr>
  <c:txPr>
    <a:bodyPr/>
    <a:lstStyle/>
    <a:p>
      <a:pPr>
        <a:defRPr sz="105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Sheet3!$A$2:$A$21</c:f>
              <c:strCache>
                <c:ptCount val="20"/>
                <c:pt idx="0">
                  <c:v>Ngquza Hills</c:v>
                </c:pt>
                <c:pt idx="1">
                  <c:v>Okhahlamba</c:v>
                </c:pt>
                <c:pt idx="2">
                  <c:v>Mnquma</c:v>
                </c:pt>
                <c:pt idx="3">
                  <c:v>Impendle</c:v>
                </c:pt>
                <c:pt idx="4">
                  <c:v>uMngeni</c:v>
                </c:pt>
                <c:pt idx="5">
                  <c:v>Greater Giyani</c:v>
                </c:pt>
                <c:pt idx="6">
                  <c:v>Ingwe</c:v>
                </c:pt>
                <c:pt idx="7">
                  <c:v>Dannhauser</c:v>
                </c:pt>
                <c:pt idx="8">
                  <c:v>Jozini</c:v>
                </c:pt>
                <c:pt idx="9">
                  <c:v>Msinga</c:v>
                </c:pt>
                <c:pt idx="10">
                  <c:v>Mfolozi</c:v>
                </c:pt>
                <c:pt idx="11">
                  <c:v>Mutale</c:v>
                </c:pt>
                <c:pt idx="12">
                  <c:v>Nyandeni</c:v>
                </c:pt>
                <c:pt idx="13">
                  <c:v>Umvoti</c:v>
                </c:pt>
                <c:pt idx="14">
                  <c:v>Thembelihle</c:v>
                </c:pt>
                <c:pt idx="15">
                  <c:v>Pixley Ka Seme</c:v>
                </c:pt>
                <c:pt idx="16">
                  <c:v>Overberg</c:v>
                </c:pt>
                <c:pt idx="17">
                  <c:v>Thabo Mofutsanyana</c:v>
                </c:pt>
                <c:pt idx="18">
                  <c:v>Indaka</c:v>
                </c:pt>
                <c:pt idx="19">
                  <c:v>Ulundi</c:v>
                </c:pt>
              </c:strCache>
            </c:strRef>
          </c:cat>
          <c:val>
            <c:numRef>
              <c:f>Sheet3!$B$2:$B$21</c:f>
              <c:numCache>
                <c:formatCode>0%;\(0%\);_(* "- "?_);_(@_)</c:formatCode>
                <c:ptCount val="20"/>
                <c:pt idx="0">
                  <c:v>41.456137123171075</c:v>
                </c:pt>
                <c:pt idx="1">
                  <c:v>40.507149511888848</c:v>
                </c:pt>
                <c:pt idx="2">
                  <c:v>27.472624958962072</c:v>
                </c:pt>
                <c:pt idx="3">
                  <c:v>27</c:v>
                </c:pt>
                <c:pt idx="4">
                  <c:v>16.837222222222223</c:v>
                </c:pt>
                <c:pt idx="5">
                  <c:v>13.376799999999999</c:v>
                </c:pt>
                <c:pt idx="6">
                  <c:v>12.300371111111112</c:v>
                </c:pt>
                <c:pt idx="7">
                  <c:v>10.27924944812362</c:v>
                </c:pt>
                <c:pt idx="8">
                  <c:v>9.0441175039121973</c:v>
                </c:pt>
                <c:pt idx="9">
                  <c:v>8.695652173913043</c:v>
                </c:pt>
                <c:pt idx="10">
                  <c:v>7.75</c:v>
                </c:pt>
                <c:pt idx="11">
                  <c:v>6.8230994152046787</c:v>
                </c:pt>
                <c:pt idx="12">
                  <c:v>6.7985100000000003</c:v>
                </c:pt>
                <c:pt idx="13">
                  <c:v>6.3129612499999999</c:v>
                </c:pt>
                <c:pt idx="14">
                  <c:v>6.1855686982062998</c:v>
                </c:pt>
                <c:pt idx="15">
                  <c:v>5.6992418422898368</c:v>
                </c:pt>
                <c:pt idx="16">
                  <c:v>4.595316173013634</c:v>
                </c:pt>
                <c:pt idx="17">
                  <c:v>4.4512663085188029</c:v>
                </c:pt>
                <c:pt idx="18">
                  <c:v>4.4210492835673731</c:v>
                </c:pt>
                <c:pt idx="19">
                  <c:v>3.4706886206146565</c:v>
                </c:pt>
              </c:numCache>
            </c:numRef>
          </c:val>
        </c:ser>
        <c:dLbls>
          <c:showLegendKey val="0"/>
          <c:showVal val="0"/>
          <c:showCatName val="0"/>
          <c:showSerName val="0"/>
          <c:showPercent val="0"/>
          <c:showBubbleSize val="0"/>
        </c:dLbls>
        <c:gapWidth val="182"/>
        <c:axId val="541515456"/>
        <c:axId val="541516016"/>
      </c:barChart>
      <c:catAx>
        <c:axId val="541515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516016"/>
        <c:crosses val="autoZero"/>
        <c:auto val="1"/>
        <c:lblAlgn val="ctr"/>
        <c:lblOffset val="100"/>
        <c:noMultiLvlLbl val="0"/>
      </c:catAx>
      <c:valAx>
        <c:axId val="541516016"/>
        <c:scaling>
          <c:orientation val="minMax"/>
        </c:scaling>
        <c:delete val="0"/>
        <c:axPos val="b"/>
        <c:numFmt formatCode="0%;\(0%\);_(* &quot;- &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515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latin typeface="Times New Roman" panose="02020603050405020304" pitchFamily="18" charset="0"/>
                <a:cs typeface="Times New Roman" panose="02020603050405020304" pitchFamily="18" charset="0"/>
              </a:rPr>
              <a:t>Municipal</a:t>
            </a:r>
            <a:r>
              <a:rPr lang="en-ZA" baseline="0">
                <a:latin typeface="Times New Roman" panose="02020603050405020304" pitchFamily="18" charset="0"/>
                <a:cs typeface="Times New Roman" panose="02020603050405020304" pitchFamily="18" charset="0"/>
              </a:rPr>
              <a:t> </a:t>
            </a:r>
            <a:r>
              <a:rPr lang="en-ZA">
                <a:latin typeface="Times New Roman" panose="02020603050405020304" pitchFamily="18" charset="0"/>
                <a:cs typeface="Times New Roman" panose="02020603050405020304" pitchFamily="18" charset="0"/>
              </a:rPr>
              <a:t>Debt</a:t>
            </a:r>
            <a:r>
              <a:rPr lang="en-ZA" baseline="0">
                <a:latin typeface="Times New Roman" panose="02020603050405020304" pitchFamily="18" charset="0"/>
                <a:cs typeface="Times New Roman" panose="02020603050405020304" pitchFamily="18" charset="0"/>
              </a:rPr>
              <a:t> to Service Ratio (Bottom 5%)</a:t>
            </a:r>
            <a:endParaRPr lang="en-ZA">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7234817802231407E-2"/>
          <c:y val="0.10684622668310131"/>
          <c:w val="0.90276518219776858"/>
          <c:h val="0.76313426473916046"/>
        </c:manualLayout>
      </c:layout>
      <c:barChart>
        <c:barDir val="col"/>
        <c:grouping val="clustered"/>
        <c:varyColors val="0"/>
        <c:ser>
          <c:idx val="0"/>
          <c:order val="0"/>
          <c:tx>
            <c:strRef>
              <c:f>Sheet2!$B$2</c:f>
              <c:strCache>
                <c:ptCount val="1"/>
                <c:pt idx="0">
                  <c:v>A</c:v>
                </c:pt>
              </c:strCache>
            </c:strRef>
          </c:tx>
          <c:spPr>
            <a:solidFill>
              <a:schemeClr val="accent1"/>
            </a:solidFill>
            <a:ln>
              <a:noFill/>
            </a:ln>
            <a:effectLst/>
          </c:spPr>
          <c:invertIfNegative val="0"/>
          <c:cat>
            <c:strRef>
              <c:extLst>
                <c:ext xmlns:c15="http://schemas.microsoft.com/office/drawing/2012/chart" uri="{02D57815-91ED-43cb-92C2-25804820EDAC}">
                  <c15:fullRef>
                    <c15:sqref>Sheet2!$A$3:$A$7</c15:sqref>
                  </c15:fullRef>
                </c:ext>
              </c:extLst>
              <c:f>Sheet2!$A$7</c:f>
              <c:strCache>
                <c:ptCount val="1"/>
                <c:pt idx="0">
                  <c:v>2013/14</c:v>
                </c:pt>
              </c:strCache>
            </c:strRef>
          </c:cat>
          <c:val>
            <c:numRef>
              <c:extLst>
                <c:ext xmlns:c15="http://schemas.microsoft.com/office/drawing/2012/chart" uri="{02D57815-91ED-43cb-92C2-25804820EDAC}">
                  <c15:fullRef>
                    <c15:sqref>Sheet2!$B$3:$B$7</c15:sqref>
                  </c15:fullRef>
                </c:ext>
              </c:extLst>
              <c:f>Sheet2!$B$7</c:f>
              <c:numCache>
                <c:formatCode>0%</c:formatCode>
                <c:ptCount val="1"/>
                <c:pt idx="0">
                  <c:v>7.1428571428571425E-2</c:v>
                </c:pt>
              </c:numCache>
            </c:numRef>
          </c:val>
        </c:ser>
        <c:ser>
          <c:idx val="1"/>
          <c:order val="1"/>
          <c:tx>
            <c:strRef>
              <c:f>Sheet2!$C$2</c:f>
              <c:strCache>
                <c:ptCount val="1"/>
                <c:pt idx="0">
                  <c:v>B1</c:v>
                </c:pt>
              </c:strCache>
            </c:strRef>
          </c:tx>
          <c:spPr>
            <a:solidFill>
              <a:schemeClr val="accent2"/>
            </a:solidFill>
            <a:ln>
              <a:noFill/>
            </a:ln>
            <a:effectLst/>
          </c:spPr>
          <c:invertIfNegative val="0"/>
          <c:cat>
            <c:strRef>
              <c:extLst>
                <c:ext xmlns:c15="http://schemas.microsoft.com/office/drawing/2012/chart" uri="{02D57815-91ED-43cb-92C2-25804820EDAC}">
                  <c15:fullRef>
                    <c15:sqref>Sheet2!$A$3:$A$7</c15:sqref>
                  </c15:fullRef>
                </c:ext>
              </c:extLst>
              <c:f>Sheet2!$A$7</c:f>
              <c:strCache>
                <c:ptCount val="1"/>
                <c:pt idx="0">
                  <c:v>2013/14</c:v>
                </c:pt>
              </c:strCache>
            </c:strRef>
          </c:cat>
          <c:val>
            <c:numRef>
              <c:extLst>
                <c:ext xmlns:c15="http://schemas.microsoft.com/office/drawing/2012/chart" uri="{02D57815-91ED-43cb-92C2-25804820EDAC}">
                  <c15:fullRef>
                    <c15:sqref>Sheet2!$C$3:$C$7</c15:sqref>
                  </c15:fullRef>
                </c:ext>
              </c:extLst>
              <c:f>Sheet2!$C$7</c:f>
              <c:numCache>
                <c:formatCode>0%</c:formatCode>
                <c:ptCount val="1"/>
                <c:pt idx="0">
                  <c:v>7.1428571428571425E-2</c:v>
                </c:pt>
              </c:numCache>
            </c:numRef>
          </c:val>
        </c:ser>
        <c:ser>
          <c:idx val="2"/>
          <c:order val="2"/>
          <c:tx>
            <c:strRef>
              <c:f>Sheet2!$D$2</c:f>
              <c:strCache>
                <c:ptCount val="1"/>
                <c:pt idx="0">
                  <c:v>B2</c:v>
                </c:pt>
              </c:strCache>
            </c:strRef>
          </c:tx>
          <c:spPr>
            <a:solidFill>
              <a:schemeClr val="accent3"/>
            </a:solidFill>
            <a:ln>
              <a:noFill/>
            </a:ln>
            <a:effectLst/>
          </c:spPr>
          <c:invertIfNegative val="0"/>
          <c:cat>
            <c:strRef>
              <c:extLst>
                <c:ext xmlns:c15="http://schemas.microsoft.com/office/drawing/2012/chart" uri="{02D57815-91ED-43cb-92C2-25804820EDAC}">
                  <c15:fullRef>
                    <c15:sqref>Sheet2!$A$3:$A$7</c15:sqref>
                  </c15:fullRef>
                </c:ext>
              </c:extLst>
              <c:f>Sheet2!$A$7</c:f>
              <c:strCache>
                <c:ptCount val="1"/>
                <c:pt idx="0">
                  <c:v>2013/14</c:v>
                </c:pt>
              </c:strCache>
            </c:strRef>
          </c:cat>
          <c:val>
            <c:numRef>
              <c:extLst>
                <c:ext xmlns:c15="http://schemas.microsoft.com/office/drawing/2012/chart" uri="{02D57815-91ED-43cb-92C2-25804820EDAC}">
                  <c15:fullRef>
                    <c15:sqref>Sheet2!$D$3:$D$7</c15:sqref>
                  </c15:fullRef>
                </c:ext>
              </c:extLst>
              <c:f>Sheet2!$D$7</c:f>
              <c:numCache>
                <c:formatCode>0%</c:formatCode>
                <c:ptCount val="1"/>
                <c:pt idx="0">
                  <c:v>0.14285714285714285</c:v>
                </c:pt>
              </c:numCache>
            </c:numRef>
          </c:val>
        </c:ser>
        <c:ser>
          <c:idx val="3"/>
          <c:order val="3"/>
          <c:tx>
            <c:strRef>
              <c:f>Sheet2!$E$2</c:f>
              <c:strCache>
                <c:ptCount val="1"/>
                <c:pt idx="0">
                  <c:v>B3</c:v>
                </c:pt>
              </c:strCache>
            </c:strRef>
          </c:tx>
          <c:spPr>
            <a:solidFill>
              <a:schemeClr val="accent4"/>
            </a:solidFill>
            <a:ln>
              <a:noFill/>
            </a:ln>
            <a:effectLst/>
          </c:spPr>
          <c:invertIfNegative val="0"/>
          <c:cat>
            <c:strRef>
              <c:extLst>
                <c:ext xmlns:c15="http://schemas.microsoft.com/office/drawing/2012/chart" uri="{02D57815-91ED-43cb-92C2-25804820EDAC}">
                  <c15:fullRef>
                    <c15:sqref>Sheet2!$A$3:$A$7</c15:sqref>
                  </c15:fullRef>
                </c:ext>
              </c:extLst>
              <c:f>Sheet2!$A$7</c:f>
              <c:strCache>
                <c:ptCount val="1"/>
                <c:pt idx="0">
                  <c:v>2013/14</c:v>
                </c:pt>
              </c:strCache>
            </c:strRef>
          </c:cat>
          <c:val>
            <c:numRef>
              <c:extLst>
                <c:ext xmlns:c15="http://schemas.microsoft.com/office/drawing/2012/chart" uri="{02D57815-91ED-43cb-92C2-25804820EDAC}">
                  <c15:fullRef>
                    <c15:sqref>Sheet2!$E$3:$E$7</c15:sqref>
                  </c15:fullRef>
                </c:ext>
              </c:extLst>
              <c:f>Sheet2!$E$7</c:f>
              <c:numCache>
                <c:formatCode>0%</c:formatCode>
                <c:ptCount val="1"/>
                <c:pt idx="0">
                  <c:v>0.5</c:v>
                </c:pt>
              </c:numCache>
            </c:numRef>
          </c:val>
        </c:ser>
        <c:ser>
          <c:idx val="4"/>
          <c:order val="4"/>
          <c:tx>
            <c:strRef>
              <c:f>Sheet2!$F$2</c:f>
              <c:strCache>
                <c:ptCount val="1"/>
                <c:pt idx="0">
                  <c:v>B4</c:v>
                </c:pt>
              </c:strCache>
            </c:strRef>
          </c:tx>
          <c:spPr>
            <a:solidFill>
              <a:schemeClr val="accent5"/>
            </a:solidFill>
            <a:ln>
              <a:noFill/>
            </a:ln>
            <a:effectLst/>
          </c:spPr>
          <c:invertIfNegative val="0"/>
          <c:cat>
            <c:strRef>
              <c:extLst>
                <c:ext xmlns:c15="http://schemas.microsoft.com/office/drawing/2012/chart" uri="{02D57815-91ED-43cb-92C2-25804820EDAC}">
                  <c15:fullRef>
                    <c15:sqref>Sheet2!$A$3:$A$7</c15:sqref>
                  </c15:fullRef>
                </c:ext>
              </c:extLst>
              <c:f>Sheet2!$A$7</c:f>
              <c:strCache>
                <c:ptCount val="1"/>
                <c:pt idx="0">
                  <c:v>2013/14</c:v>
                </c:pt>
              </c:strCache>
            </c:strRef>
          </c:cat>
          <c:val>
            <c:numRef>
              <c:extLst>
                <c:ext xmlns:c15="http://schemas.microsoft.com/office/drawing/2012/chart" uri="{02D57815-91ED-43cb-92C2-25804820EDAC}">
                  <c15:fullRef>
                    <c15:sqref>Sheet2!$F$3:$F$7</c15:sqref>
                  </c15:fullRef>
                </c:ext>
              </c:extLst>
              <c:f>Sheet2!$F$7</c:f>
              <c:numCache>
                <c:formatCode>0%</c:formatCode>
                <c:ptCount val="1"/>
                <c:pt idx="0">
                  <c:v>7.1428571428571425E-2</c:v>
                </c:pt>
              </c:numCache>
            </c:numRef>
          </c:val>
        </c:ser>
        <c:ser>
          <c:idx val="5"/>
          <c:order val="5"/>
          <c:tx>
            <c:strRef>
              <c:f>Sheet2!$G$2</c:f>
              <c:strCache>
                <c:ptCount val="1"/>
                <c:pt idx="0">
                  <c:v>C1</c:v>
                </c:pt>
              </c:strCache>
            </c:strRef>
          </c:tx>
          <c:spPr>
            <a:solidFill>
              <a:schemeClr val="accent6"/>
            </a:solidFill>
            <a:ln>
              <a:noFill/>
            </a:ln>
            <a:effectLst/>
          </c:spPr>
          <c:invertIfNegative val="0"/>
          <c:cat>
            <c:strRef>
              <c:extLst>
                <c:ext xmlns:c15="http://schemas.microsoft.com/office/drawing/2012/chart" uri="{02D57815-91ED-43cb-92C2-25804820EDAC}">
                  <c15:fullRef>
                    <c15:sqref>Sheet2!$A$3:$A$7</c15:sqref>
                  </c15:fullRef>
                </c:ext>
              </c:extLst>
              <c:f>Sheet2!$A$7</c:f>
              <c:strCache>
                <c:ptCount val="1"/>
                <c:pt idx="0">
                  <c:v>2013/14</c:v>
                </c:pt>
              </c:strCache>
            </c:strRef>
          </c:cat>
          <c:val>
            <c:numRef>
              <c:extLst>
                <c:ext xmlns:c15="http://schemas.microsoft.com/office/drawing/2012/chart" uri="{02D57815-91ED-43cb-92C2-25804820EDAC}">
                  <c15:fullRef>
                    <c15:sqref>Sheet2!$G$3:$G$7</c15:sqref>
                  </c15:fullRef>
                </c:ext>
              </c:extLst>
              <c:f>Sheet2!$G$7</c:f>
              <c:numCache>
                <c:formatCode>0%</c:formatCode>
                <c:ptCount val="1"/>
                <c:pt idx="0">
                  <c:v>7.1428571428571425E-2</c:v>
                </c:pt>
              </c:numCache>
            </c:numRef>
          </c:val>
        </c:ser>
        <c:ser>
          <c:idx val="6"/>
          <c:order val="6"/>
          <c:tx>
            <c:strRef>
              <c:f>Sheet2!$H$2</c:f>
              <c:strCache>
                <c:ptCount val="1"/>
                <c:pt idx="0">
                  <c:v>C2</c:v>
                </c:pt>
              </c:strCache>
            </c:strRef>
          </c:tx>
          <c:spPr>
            <a:solidFill>
              <a:schemeClr val="accent1">
                <a:lumMod val="60000"/>
              </a:schemeClr>
            </a:solidFill>
            <a:ln>
              <a:noFill/>
            </a:ln>
            <a:effectLst/>
          </c:spPr>
          <c:invertIfNegative val="0"/>
          <c:cat>
            <c:strRef>
              <c:extLst>
                <c:ext xmlns:c15="http://schemas.microsoft.com/office/drawing/2012/chart" uri="{02D57815-91ED-43cb-92C2-25804820EDAC}">
                  <c15:fullRef>
                    <c15:sqref>Sheet2!$A$3:$A$7</c15:sqref>
                  </c15:fullRef>
                </c:ext>
              </c:extLst>
              <c:f>Sheet2!$A$7</c:f>
              <c:strCache>
                <c:ptCount val="1"/>
                <c:pt idx="0">
                  <c:v>2013/14</c:v>
                </c:pt>
              </c:strCache>
            </c:strRef>
          </c:cat>
          <c:val>
            <c:numRef>
              <c:extLst>
                <c:ext xmlns:c15="http://schemas.microsoft.com/office/drawing/2012/chart" uri="{02D57815-91ED-43cb-92C2-25804820EDAC}">
                  <c15:fullRef>
                    <c15:sqref>Sheet2!$H$3:$H$7</c15:sqref>
                  </c15:fullRef>
                </c:ext>
              </c:extLst>
              <c:f>Sheet2!$H$7</c:f>
              <c:numCache>
                <c:formatCode>0%</c:formatCode>
                <c:ptCount val="1"/>
                <c:pt idx="0">
                  <c:v>7.1428571428571425E-2</c:v>
                </c:pt>
              </c:numCache>
            </c:numRef>
          </c:val>
        </c:ser>
        <c:dLbls>
          <c:showLegendKey val="0"/>
          <c:showVal val="0"/>
          <c:showCatName val="0"/>
          <c:showSerName val="0"/>
          <c:showPercent val="0"/>
          <c:showBubbleSize val="0"/>
        </c:dLbls>
        <c:gapWidth val="219"/>
        <c:overlap val="-27"/>
        <c:axId val="550441024"/>
        <c:axId val="467393312"/>
      </c:barChart>
      <c:catAx>
        <c:axId val="55044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393312"/>
        <c:crosses val="autoZero"/>
        <c:auto val="1"/>
        <c:lblAlgn val="ctr"/>
        <c:lblOffset val="100"/>
        <c:noMultiLvlLbl val="0"/>
      </c:catAx>
      <c:valAx>
        <c:axId val="4673933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0441024"/>
        <c:crosses val="autoZero"/>
        <c:crossBetween val="between"/>
      </c:valAx>
      <c:spPr>
        <a:solidFill>
          <a:schemeClr val="lt1"/>
        </a:solidFill>
        <a:ln w="25400" cap="flat" cmpd="sng" algn="ctr">
          <a:solidFill>
            <a:schemeClr val="accent2"/>
          </a:solidFill>
          <a:prstDash val="solid"/>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rgbClr val="000000"/>
                </a:solidFill>
                <a:latin typeface="Times New Roman" panose="02020603050405020304" pitchFamily="18" charset="0"/>
                <a:ea typeface="+mn-ea"/>
                <a:cs typeface="Times New Roman" panose="02020603050405020304" pitchFamily="18" charset="0"/>
              </a:defRPr>
            </a:pPr>
            <a:r>
              <a:rPr lang="en-US" sz="2400">
                <a:latin typeface="Times New Roman" panose="02020603050405020304" pitchFamily="18" charset="0"/>
                <a:cs typeface="Times New Roman" panose="02020603050405020304" pitchFamily="18" charset="0"/>
              </a:rPr>
              <a:t>Acting Senior Managers</a:t>
            </a:r>
          </a:p>
        </c:rich>
      </c:tx>
      <c:layout>
        <c:manualLayout>
          <c:xMode val="edge"/>
          <c:yMode val="edge"/>
          <c:x val="0.44449491723342566"/>
          <c:y val="4.0544074194785111E-2"/>
        </c:manualLayout>
      </c:layout>
      <c:overlay val="0"/>
      <c:spPr>
        <a:noFill/>
        <a:ln w="12700" cap="flat" cmpd="sng" algn="ctr">
          <a:noFill/>
          <a:prstDash val="solid"/>
          <a:miter lim="800000"/>
        </a:ln>
        <a:effectLst/>
      </c:spPr>
      <c:txPr>
        <a:bodyPr rot="0" spcFirstLastPara="1" vertOverflow="ellipsis" vert="horz" wrap="square" anchor="ctr" anchorCtr="1"/>
        <a:lstStyle/>
        <a:p>
          <a:pPr>
            <a:defRPr sz="2400" b="0" i="0" u="none" strike="noStrike" kern="1200" spc="0" baseline="0">
              <a:solidFill>
                <a:srgbClr val="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4.9323733354914981E-2"/>
          <c:y val="5.6711489306788793E-2"/>
          <c:w val="0.93283134149925906"/>
          <c:h val="0.81806079996150483"/>
        </c:manualLayout>
      </c:layout>
      <c:barChart>
        <c:barDir val="col"/>
        <c:grouping val="clustered"/>
        <c:varyColors val="0"/>
        <c:ser>
          <c:idx val="0"/>
          <c:order val="0"/>
          <c:tx>
            <c:strRef>
              <c:f>Vaccancy!$H$9</c:f>
              <c:strCache>
                <c:ptCount val="1"/>
                <c:pt idx="0">
                  <c:v>urban</c:v>
                </c:pt>
              </c:strCache>
            </c:strRef>
          </c:tx>
          <c:spPr>
            <a:solidFill>
              <a:schemeClr val="accent1"/>
            </a:solidFill>
            <a:ln>
              <a:noFill/>
            </a:ln>
            <a:effectLst/>
          </c:spPr>
          <c:invertIfNegative val="0"/>
          <c:cat>
            <c:strRef>
              <c:f>Vaccancy!$G$10:$G$11</c:f>
              <c:strCache>
                <c:ptCount val="2"/>
                <c:pt idx="0">
                  <c:v>MM</c:v>
                </c:pt>
                <c:pt idx="1">
                  <c:v>CFO</c:v>
                </c:pt>
              </c:strCache>
            </c:strRef>
          </c:cat>
          <c:val>
            <c:numRef>
              <c:f>Vaccancy!$H$10:$H$11</c:f>
              <c:numCache>
                <c:formatCode>0%</c:formatCode>
                <c:ptCount val="2"/>
                <c:pt idx="0">
                  <c:v>0.3125</c:v>
                </c:pt>
                <c:pt idx="1">
                  <c:v>0.4</c:v>
                </c:pt>
              </c:numCache>
            </c:numRef>
          </c:val>
        </c:ser>
        <c:ser>
          <c:idx val="1"/>
          <c:order val="1"/>
          <c:tx>
            <c:strRef>
              <c:f>Vaccancy!$I$9</c:f>
              <c:strCache>
                <c:ptCount val="1"/>
                <c:pt idx="0">
                  <c:v>rural</c:v>
                </c:pt>
              </c:strCache>
            </c:strRef>
          </c:tx>
          <c:spPr>
            <a:solidFill>
              <a:schemeClr val="accent2"/>
            </a:solidFill>
            <a:ln>
              <a:noFill/>
            </a:ln>
            <a:effectLst/>
          </c:spPr>
          <c:invertIfNegative val="0"/>
          <c:cat>
            <c:strRef>
              <c:f>Vaccancy!$G$10:$G$11</c:f>
              <c:strCache>
                <c:ptCount val="2"/>
                <c:pt idx="0">
                  <c:v>MM</c:v>
                </c:pt>
                <c:pt idx="1">
                  <c:v>CFO</c:v>
                </c:pt>
              </c:strCache>
            </c:strRef>
          </c:cat>
          <c:val>
            <c:numRef>
              <c:f>Vaccancy!$I$10:$I$11</c:f>
              <c:numCache>
                <c:formatCode>0%</c:formatCode>
                <c:ptCount val="2"/>
                <c:pt idx="0">
                  <c:v>0.69</c:v>
                </c:pt>
                <c:pt idx="1">
                  <c:v>0.6</c:v>
                </c:pt>
              </c:numCache>
            </c:numRef>
          </c:val>
        </c:ser>
        <c:dLbls>
          <c:showLegendKey val="0"/>
          <c:showVal val="0"/>
          <c:showCatName val="0"/>
          <c:showSerName val="0"/>
          <c:showPercent val="0"/>
          <c:showBubbleSize val="0"/>
        </c:dLbls>
        <c:gapWidth val="219"/>
        <c:overlap val="-27"/>
        <c:axId val="385554640"/>
        <c:axId val="385552400"/>
      </c:barChart>
      <c:catAx>
        <c:axId val="385554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385552400"/>
        <c:crosses val="autoZero"/>
        <c:auto val="1"/>
        <c:lblAlgn val="ctr"/>
        <c:lblOffset val="100"/>
        <c:noMultiLvlLbl val="0"/>
      </c:catAx>
      <c:valAx>
        <c:axId val="38555240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crossAx val="385554640"/>
        <c:crosses val="autoZero"/>
        <c:crossBetween val="between"/>
      </c:valAx>
      <c:spPr>
        <a:noFill/>
        <a:ln>
          <a:noFill/>
        </a:ln>
        <a:effectLst/>
      </c:spPr>
    </c:plotArea>
    <c:legend>
      <c:legendPos val="b"/>
      <c:layout>
        <c:manualLayout>
          <c:xMode val="edge"/>
          <c:yMode val="edge"/>
          <c:x val="0.45994583392345645"/>
          <c:y val="0.46601567839639335"/>
          <c:w val="0.12415801233044198"/>
          <c:h val="0.16171600399694333"/>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legend>
    <c:plotVisOnly val="1"/>
    <c:dispBlanksAs val="gap"/>
    <c:showDLblsOverMax val="0"/>
  </c:chart>
  <c:spPr>
    <a:solidFill>
      <a:srgbClr val="FFFFFF"/>
    </a:solidFill>
    <a:ln w="12700" cap="flat" cmpd="sng" algn="ctr">
      <a:solidFill>
        <a:srgbClr val="C0504D"/>
      </a:solidFill>
      <a:prstDash val="solid"/>
      <a:miter lim="800000"/>
    </a:ln>
    <a:effectLst/>
  </c:spPr>
  <c:txPr>
    <a:bodyPr/>
    <a:lstStyle/>
    <a:p>
      <a:pPr>
        <a:defRPr>
          <a:solidFill>
            <a:srgbClr val="000000"/>
          </a:solidFill>
          <a:latin typeface="+mn-lt"/>
          <a:ea typeface="+mn-ea"/>
          <a:cs typeface="+mn-cs"/>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2011</c:v>
                </c:pt>
              </c:strCache>
            </c:strRef>
          </c:tx>
          <c:spPr>
            <a:solidFill>
              <a:schemeClr val="accent1"/>
            </a:solidFill>
            <a:ln>
              <a:noFill/>
            </a:ln>
            <a:effectLst/>
          </c:spPr>
          <c:invertIfNegative val="0"/>
          <c:cat>
            <c:strRef>
              <c:f>Sheet1!$A$3:$A$11</c:f>
              <c:strCache>
                <c:ptCount val="9"/>
                <c:pt idx="0">
                  <c:v>Eastern Cape</c:v>
                </c:pt>
                <c:pt idx="1">
                  <c:v>Free State</c:v>
                </c:pt>
                <c:pt idx="2">
                  <c:v>Gauteng</c:v>
                </c:pt>
                <c:pt idx="3">
                  <c:v>KwaZulu-Natal</c:v>
                </c:pt>
                <c:pt idx="4">
                  <c:v>Limpopo</c:v>
                </c:pt>
                <c:pt idx="5">
                  <c:v>Mpumalanga</c:v>
                </c:pt>
                <c:pt idx="6">
                  <c:v>Northern Cape</c:v>
                </c:pt>
                <c:pt idx="7">
                  <c:v>North West</c:v>
                </c:pt>
                <c:pt idx="8">
                  <c:v>Western Cape</c:v>
                </c:pt>
              </c:strCache>
            </c:strRef>
          </c:cat>
          <c:val>
            <c:numRef>
              <c:f>Sheet1!$B$3:$B$11</c:f>
              <c:numCache>
                <c:formatCode>0%</c:formatCode>
                <c:ptCount val="9"/>
                <c:pt idx="0">
                  <c:v>0.17799999999999999</c:v>
                </c:pt>
                <c:pt idx="1">
                  <c:v>0.20799999999999999</c:v>
                </c:pt>
                <c:pt idx="2">
                  <c:v>0.16700000000000001</c:v>
                </c:pt>
                <c:pt idx="3">
                  <c:v>0.27900000000000003</c:v>
                </c:pt>
                <c:pt idx="4">
                  <c:v>0.3</c:v>
                </c:pt>
                <c:pt idx="5">
                  <c:v>0.47599999999999998</c:v>
                </c:pt>
                <c:pt idx="6">
                  <c:v>0.25</c:v>
                </c:pt>
                <c:pt idx="7">
                  <c:v>0.56499999999999995</c:v>
                </c:pt>
                <c:pt idx="8">
                  <c:v>0.36699999999999999</c:v>
                </c:pt>
              </c:numCache>
            </c:numRef>
          </c:val>
        </c:ser>
        <c:ser>
          <c:idx val="1"/>
          <c:order val="1"/>
          <c:tx>
            <c:strRef>
              <c:f>Sheet1!$C$2</c:f>
              <c:strCache>
                <c:ptCount val="1"/>
                <c:pt idx="0">
                  <c:v>2012</c:v>
                </c:pt>
              </c:strCache>
            </c:strRef>
          </c:tx>
          <c:spPr>
            <a:solidFill>
              <a:schemeClr val="accent2"/>
            </a:solidFill>
            <a:ln>
              <a:noFill/>
            </a:ln>
            <a:effectLst/>
          </c:spPr>
          <c:invertIfNegative val="0"/>
          <c:cat>
            <c:strRef>
              <c:f>Sheet1!$A$3:$A$11</c:f>
              <c:strCache>
                <c:ptCount val="9"/>
                <c:pt idx="0">
                  <c:v>Eastern Cape</c:v>
                </c:pt>
                <c:pt idx="1">
                  <c:v>Free State</c:v>
                </c:pt>
                <c:pt idx="2">
                  <c:v>Gauteng</c:v>
                </c:pt>
                <c:pt idx="3">
                  <c:v>KwaZulu-Natal</c:v>
                </c:pt>
                <c:pt idx="4">
                  <c:v>Limpopo</c:v>
                </c:pt>
                <c:pt idx="5">
                  <c:v>Mpumalanga</c:v>
                </c:pt>
                <c:pt idx="6">
                  <c:v>Northern Cape</c:v>
                </c:pt>
                <c:pt idx="7">
                  <c:v>North West</c:v>
                </c:pt>
                <c:pt idx="8">
                  <c:v>Western Cape</c:v>
                </c:pt>
              </c:strCache>
            </c:strRef>
          </c:cat>
          <c:val>
            <c:numRef>
              <c:f>Sheet1!$C$3:$C$11</c:f>
              <c:numCache>
                <c:formatCode>0%</c:formatCode>
                <c:ptCount val="9"/>
                <c:pt idx="0">
                  <c:v>0.111</c:v>
                </c:pt>
                <c:pt idx="1">
                  <c:v>0.20799999999999999</c:v>
                </c:pt>
                <c:pt idx="2">
                  <c:v>0.16700000000000001</c:v>
                </c:pt>
                <c:pt idx="3">
                  <c:v>0.29499999999999998</c:v>
                </c:pt>
                <c:pt idx="4">
                  <c:v>0.13300000000000001</c:v>
                </c:pt>
                <c:pt idx="5">
                  <c:v>0.23799999999999999</c:v>
                </c:pt>
                <c:pt idx="6">
                  <c:v>0.25</c:v>
                </c:pt>
                <c:pt idx="7">
                  <c:v>0.30399999999999999</c:v>
                </c:pt>
                <c:pt idx="8">
                  <c:v>0.13300000000000001</c:v>
                </c:pt>
              </c:numCache>
            </c:numRef>
          </c:val>
        </c:ser>
        <c:ser>
          <c:idx val="2"/>
          <c:order val="2"/>
          <c:tx>
            <c:strRef>
              <c:f>Sheet1!$D$2</c:f>
              <c:strCache>
                <c:ptCount val="1"/>
                <c:pt idx="0">
                  <c:v>2013</c:v>
                </c:pt>
              </c:strCache>
            </c:strRef>
          </c:tx>
          <c:spPr>
            <a:solidFill>
              <a:schemeClr val="accent3"/>
            </a:solidFill>
            <a:ln>
              <a:noFill/>
            </a:ln>
            <a:effectLst/>
          </c:spPr>
          <c:invertIfNegative val="0"/>
          <c:cat>
            <c:strRef>
              <c:f>Sheet1!$A$3:$A$11</c:f>
              <c:strCache>
                <c:ptCount val="9"/>
                <c:pt idx="0">
                  <c:v>Eastern Cape</c:v>
                </c:pt>
                <c:pt idx="1">
                  <c:v>Free State</c:v>
                </c:pt>
                <c:pt idx="2">
                  <c:v>Gauteng</c:v>
                </c:pt>
                <c:pt idx="3">
                  <c:v>KwaZulu-Natal</c:v>
                </c:pt>
                <c:pt idx="4">
                  <c:v>Limpopo</c:v>
                </c:pt>
                <c:pt idx="5">
                  <c:v>Mpumalanga</c:v>
                </c:pt>
                <c:pt idx="6">
                  <c:v>Northern Cape</c:v>
                </c:pt>
                <c:pt idx="7">
                  <c:v>North West</c:v>
                </c:pt>
                <c:pt idx="8">
                  <c:v>Western Cape</c:v>
                </c:pt>
              </c:strCache>
            </c:strRef>
          </c:cat>
          <c:val>
            <c:numRef>
              <c:f>Sheet1!$D$3:$D$11</c:f>
              <c:numCache>
                <c:formatCode>0%</c:formatCode>
                <c:ptCount val="9"/>
                <c:pt idx="0">
                  <c:v>0.13300000000000001</c:v>
                </c:pt>
                <c:pt idx="1">
                  <c:v>4.2000000000000003E-2</c:v>
                </c:pt>
                <c:pt idx="2">
                  <c:v>0.16700000000000001</c:v>
                </c:pt>
                <c:pt idx="3">
                  <c:v>0.14799999999999999</c:v>
                </c:pt>
                <c:pt idx="4">
                  <c:v>0.3</c:v>
                </c:pt>
                <c:pt idx="5">
                  <c:v>0.19</c:v>
                </c:pt>
                <c:pt idx="6">
                  <c:v>0.28100000000000003</c:v>
                </c:pt>
                <c:pt idx="7">
                  <c:v>0.217</c:v>
                </c:pt>
                <c:pt idx="8">
                  <c:v>0.1</c:v>
                </c:pt>
              </c:numCache>
            </c:numRef>
          </c:val>
        </c:ser>
        <c:dLbls>
          <c:showLegendKey val="0"/>
          <c:showVal val="0"/>
          <c:showCatName val="0"/>
          <c:showSerName val="0"/>
          <c:showPercent val="0"/>
          <c:showBubbleSize val="0"/>
        </c:dLbls>
        <c:gapWidth val="219"/>
        <c:overlap val="-27"/>
        <c:axId val="379214384"/>
        <c:axId val="379214944"/>
      </c:barChart>
      <c:catAx>
        <c:axId val="379214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79214944"/>
        <c:crosses val="autoZero"/>
        <c:auto val="1"/>
        <c:lblAlgn val="ctr"/>
        <c:lblOffset val="100"/>
        <c:noMultiLvlLbl val="0"/>
      </c:catAx>
      <c:valAx>
        <c:axId val="379214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92143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Sheet2!$B$2</c:f>
              <c:strCache>
                <c:ptCount val="1"/>
                <c:pt idx="0">
                  <c:v>2011</c:v>
                </c:pt>
              </c:strCache>
            </c:strRef>
          </c:tx>
          <c:spPr>
            <a:solidFill>
              <a:schemeClr val="accent1"/>
            </a:solidFill>
            <a:ln>
              <a:noFill/>
            </a:ln>
            <a:effectLst/>
          </c:spPr>
          <c:invertIfNegative val="0"/>
          <c:cat>
            <c:strRef>
              <c:f>Sheet2!$A$3:$A$11</c:f>
              <c:strCache>
                <c:ptCount val="9"/>
                <c:pt idx="0">
                  <c:v>Eastern Cape</c:v>
                </c:pt>
                <c:pt idx="1">
                  <c:v>Free State</c:v>
                </c:pt>
                <c:pt idx="2">
                  <c:v>Gauteng</c:v>
                </c:pt>
                <c:pt idx="3">
                  <c:v>KwaZulu-Natal</c:v>
                </c:pt>
                <c:pt idx="4">
                  <c:v>Limpopo</c:v>
                </c:pt>
                <c:pt idx="5">
                  <c:v>Mpumalanga</c:v>
                </c:pt>
                <c:pt idx="6">
                  <c:v>Northern Cape</c:v>
                </c:pt>
                <c:pt idx="7">
                  <c:v>North West</c:v>
                </c:pt>
                <c:pt idx="8">
                  <c:v>Western Cape</c:v>
                </c:pt>
              </c:strCache>
            </c:strRef>
          </c:cat>
          <c:val>
            <c:numRef>
              <c:f>Sheet2!$B$3:$B$11</c:f>
              <c:numCache>
                <c:formatCode>0%</c:formatCode>
                <c:ptCount val="9"/>
                <c:pt idx="0">
                  <c:v>0.111</c:v>
                </c:pt>
                <c:pt idx="1">
                  <c:v>0.33300000000000002</c:v>
                </c:pt>
                <c:pt idx="2">
                  <c:v>8.3000000000000004E-2</c:v>
                </c:pt>
                <c:pt idx="3">
                  <c:v>0.19700000000000001</c:v>
                </c:pt>
                <c:pt idx="4">
                  <c:v>0.36699999999999999</c:v>
                </c:pt>
                <c:pt idx="5">
                  <c:v>0.66700000000000004</c:v>
                </c:pt>
                <c:pt idx="6">
                  <c:v>0.219</c:v>
                </c:pt>
                <c:pt idx="7">
                  <c:v>0.47799999999999998</c:v>
                </c:pt>
                <c:pt idx="8">
                  <c:v>0.2</c:v>
                </c:pt>
              </c:numCache>
            </c:numRef>
          </c:val>
        </c:ser>
        <c:ser>
          <c:idx val="1"/>
          <c:order val="1"/>
          <c:tx>
            <c:strRef>
              <c:f>Sheet2!$C$2</c:f>
              <c:strCache>
                <c:ptCount val="1"/>
                <c:pt idx="0">
                  <c:v>2012</c:v>
                </c:pt>
              </c:strCache>
            </c:strRef>
          </c:tx>
          <c:spPr>
            <a:solidFill>
              <a:schemeClr val="accent2"/>
            </a:solidFill>
            <a:ln>
              <a:noFill/>
            </a:ln>
            <a:effectLst/>
          </c:spPr>
          <c:invertIfNegative val="0"/>
          <c:cat>
            <c:strRef>
              <c:f>Sheet2!$A$3:$A$11</c:f>
              <c:strCache>
                <c:ptCount val="9"/>
                <c:pt idx="0">
                  <c:v>Eastern Cape</c:v>
                </c:pt>
                <c:pt idx="1">
                  <c:v>Free State</c:v>
                </c:pt>
                <c:pt idx="2">
                  <c:v>Gauteng</c:v>
                </c:pt>
                <c:pt idx="3">
                  <c:v>KwaZulu-Natal</c:v>
                </c:pt>
                <c:pt idx="4">
                  <c:v>Limpopo</c:v>
                </c:pt>
                <c:pt idx="5">
                  <c:v>Mpumalanga</c:v>
                </c:pt>
                <c:pt idx="6">
                  <c:v>Northern Cape</c:v>
                </c:pt>
                <c:pt idx="7">
                  <c:v>North West</c:v>
                </c:pt>
                <c:pt idx="8">
                  <c:v>Western Cape</c:v>
                </c:pt>
              </c:strCache>
            </c:strRef>
          </c:cat>
          <c:val>
            <c:numRef>
              <c:f>Sheet2!$C$3:$C$11</c:f>
              <c:numCache>
                <c:formatCode>0%</c:formatCode>
                <c:ptCount val="9"/>
                <c:pt idx="0">
                  <c:v>0.222</c:v>
                </c:pt>
                <c:pt idx="1">
                  <c:v>0.29199999999999998</c:v>
                </c:pt>
                <c:pt idx="2">
                  <c:v>0.25</c:v>
                </c:pt>
                <c:pt idx="3">
                  <c:v>0.21299999999999999</c:v>
                </c:pt>
                <c:pt idx="4">
                  <c:v>0.36699999999999999</c:v>
                </c:pt>
                <c:pt idx="5">
                  <c:v>0.19</c:v>
                </c:pt>
                <c:pt idx="6">
                  <c:v>0.25</c:v>
                </c:pt>
                <c:pt idx="7">
                  <c:v>0.435</c:v>
                </c:pt>
                <c:pt idx="8">
                  <c:v>0.2</c:v>
                </c:pt>
              </c:numCache>
            </c:numRef>
          </c:val>
        </c:ser>
        <c:ser>
          <c:idx val="2"/>
          <c:order val="2"/>
          <c:tx>
            <c:strRef>
              <c:f>Sheet2!$D$2</c:f>
              <c:strCache>
                <c:ptCount val="1"/>
                <c:pt idx="0">
                  <c:v>2013</c:v>
                </c:pt>
              </c:strCache>
            </c:strRef>
          </c:tx>
          <c:spPr>
            <a:solidFill>
              <a:schemeClr val="accent3"/>
            </a:solidFill>
            <a:ln>
              <a:noFill/>
            </a:ln>
            <a:effectLst/>
          </c:spPr>
          <c:invertIfNegative val="0"/>
          <c:cat>
            <c:strRef>
              <c:f>Sheet2!$A$3:$A$11</c:f>
              <c:strCache>
                <c:ptCount val="9"/>
                <c:pt idx="0">
                  <c:v>Eastern Cape</c:v>
                </c:pt>
                <c:pt idx="1">
                  <c:v>Free State</c:v>
                </c:pt>
                <c:pt idx="2">
                  <c:v>Gauteng</c:v>
                </c:pt>
                <c:pt idx="3">
                  <c:v>KwaZulu-Natal</c:v>
                </c:pt>
                <c:pt idx="4">
                  <c:v>Limpopo</c:v>
                </c:pt>
                <c:pt idx="5">
                  <c:v>Mpumalanga</c:v>
                </c:pt>
                <c:pt idx="6">
                  <c:v>Northern Cape</c:v>
                </c:pt>
                <c:pt idx="7">
                  <c:v>North West</c:v>
                </c:pt>
                <c:pt idx="8">
                  <c:v>Western Cape</c:v>
                </c:pt>
              </c:strCache>
            </c:strRef>
          </c:cat>
          <c:val>
            <c:numRef>
              <c:f>Sheet2!$D$3:$D$11</c:f>
              <c:numCache>
                <c:formatCode>0%</c:formatCode>
                <c:ptCount val="9"/>
                <c:pt idx="0">
                  <c:v>0.13300000000000001</c:v>
                </c:pt>
                <c:pt idx="1">
                  <c:v>0.41699999999999998</c:v>
                </c:pt>
                <c:pt idx="2">
                  <c:v>0.33300000000000002</c:v>
                </c:pt>
                <c:pt idx="3">
                  <c:v>0.19700000000000001</c:v>
                </c:pt>
                <c:pt idx="4">
                  <c:v>0.16700000000000001</c:v>
                </c:pt>
                <c:pt idx="5">
                  <c:v>0.23799999999999999</c:v>
                </c:pt>
                <c:pt idx="6">
                  <c:v>0.25</c:v>
                </c:pt>
                <c:pt idx="7">
                  <c:v>0.217</c:v>
                </c:pt>
                <c:pt idx="8">
                  <c:v>0.16700000000000001</c:v>
                </c:pt>
              </c:numCache>
            </c:numRef>
          </c:val>
        </c:ser>
        <c:dLbls>
          <c:showLegendKey val="0"/>
          <c:showVal val="0"/>
          <c:showCatName val="0"/>
          <c:showSerName val="0"/>
          <c:showPercent val="0"/>
          <c:showBubbleSize val="0"/>
        </c:dLbls>
        <c:gapWidth val="219"/>
        <c:overlap val="-27"/>
        <c:axId val="390519568"/>
        <c:axId val="390520128"/>
      </c:barChart>
      <c:catAx>
        <c:axId val="39051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390520128"/>
        <c:crosses val="autoZero"/>
        <c:auto val="1"/>
        <c:lblAlgn val="ctr"/>
        <c:lblOffset val="100"/>
        <c:noMultiLvlLbl val="0"/>
      </c:catAx>
      <c:valAx>
        <c:axId val="3905201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05195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9975528522316517E-2"/>
          <c:y val="2.3156940511360774E-2"/>
          <c:w val="0.80355195121567891"/>
          <c:h val="0.74878518484309764"/>
        </c:manualLayout>
      </c:layout>
      <c:barChart>
        <c:barDir val="col"/>
        <c:grouping val="clustered"/>
        <c:varyColors val="0"/>
        <c:ser>
          <c:idx val="0"/>
          <c:order val="0"/>
          <c:tx>
            <c:strRef>
              <c:f>Sheet1!$A$2</c:f>
              <c:strCache>
                <c:ptCount val="1"/>
                <c:pt idx="0">
                  <c:v>Unqualified</c:v>
                </c:pt>
              </c:strCache>
            </c:strRef>
          </c:tx>
          <c:invertIfNegative val="0"/>
          <c:cat>
            <c:strRef>
              <c:f>Sheet1!$B$1:$I$1</c:f>
              <c:strCache>
                <c:ptCount val="8"/>
                <c:pt idx="0">
                  <c:v>2004/05</c:v>
                </c:pt>
                <c:pt idx="1">
                  <c:v>2005/06</c:v>
                </c:pt>
                <c:pt idx="2">
                  <c:v>2006/07</c:v>
                </c:pt>
                <c:pt idx="3">
                  <c:v>2007/08</c:v>
                </c:pt>
                <c:pt idx="4">
                  <c:v>2008/09</c:v>
                </c:pt>
                <c:pt idx="5">
                  <c:v>2009/10</c:v>
                </c:pt>
                <c:pt idx="6">
                  <c:v>2010/11</c:v>
                </c:pt>
                <c:pt idx="7">
                  <c:v>2011/12</c:v>
                </c:pt>
              </c:strCache>
            </c:strRef>
          </c:cat>
          <c:val>
            <c:numRef>
              <c:f>Sheet1!$B$2:$I$2</c:f>
              <c:numCache>
                <c:formatCode>0%</c:formatCode>
                <c:ptCount val="8"/>
                <c:pt idx="0">
                  <c:v>0.23</c:v>
                </c:pt>
                <c:pt idx="1">
                  <c:v>0.18000000000000024</c:v>
                </c:pt>
                <c:pt idx="2">
                  <c:v>0.19</c:v>
                </c:pt>
                <c:pt idx="3">
                  <c:v>0.33000000000000124</c:v>
                </c:pt>
                <c:pt idx="4">
                  <c:v>0.39000000000000107</c:v>
                </c:pt>
                <c:pt idx="5">
                  <c:v>0.45</c:v>
                </c:pt>
                <c:pt idx="6">
                  <c:v>0.46</c:v>
                </c:pt>
                <c:pt idx="7">
                  <c:v>0.41400000000000031</c:v>
                </c:pt>
              </c:numCache>
            </c:numRef>
          </c:val>
        </c:ser>
        <c:ser>
          <c:idx val="1"/>
          <c:order val="1"/>
          <c:tx>
            <c:strRef>
              <c:f>Sheet1!$A$3</c:f>
              <c:strCache>
                <c:ptCount val="1"/>
                <c:pt idx="0">
                  <c:v>Disclaimer</c:v>
                </c:pt>
              </c:strCache>
            </c:strRef>
          </c:tx>
          <c:invertIfNegative val="0"/>
          <c:cat>
            <c:strRef>
              <c:f>Sheet1!$B$1:$I$1</c:f>
              <c:strCache>
                <c:ptCount val="8"/>
                <c:pt idx="0">
                  <c:v>2004/05</c:v>
                </c:pt>
                <c:pt idx="1">
                  <c:v>2005/06</c:v>
                </c:pt>
                <c:pt idx="2">
                  <c:v>2006/07</c:v>
                </c:pt>
                <c:pt idx="3">
                  <c:v>2007/08</c:v>
                </c:pt>
                <c:pt idx="4">
                  <c:v>2008/09</c:v>
                </c:pt>
                <c:pt idx="5">
                  <c:v>2009/10</c:v>
                </c:pt>
                <c:pt idx="6">
                  <c:v>2010/11</c:v>
                </c:pt>
                <c:pt idx="7">
                  <c:v>2011/12</c:v>
                </c:pt>
              </c:strCache>
            </c:strRef>
          </c:cat>
          <c:val>
            <c:numRef>
              <c:f>Sheet1!$B$3:$I$3</c:f>
              <c:numCache>
                <c:formatCode>0%</c:formatCode>
                <c:ptCount val="8"/>
                <c:pt idx="0">
                  <c:v>0.41000000000000031</c:v>
                </c:pt>
                <c:pt idx="1">
                  <c:v>0.45</c:v>
                </c:pt>
                <c:pt idx="2">
                  <c:v>0.39000000000000107</c:v>
                </c:pt>
                <c:pt idx="3">
                  <c:v>0.33000000000000124</c:v>
                </c:pt>
                <c:pt idx="4">
                  <c:v>0.25</c:v>
                </c:pt>
                <c:pt idx="5">
                  <c:v>0.19</c:v>
                </c:pt>
                <c:pt idx="6">
                  <c:v>0.30000000000000032</c:v>
                </c:pt>
                <c:pt idx="7">
                  <c:v>0.27300000000000002</c:v>
                </c:pt>
              </c:numCache>
            </c:numRef>
          </c:val>
        </c:ser>
        <c:ser>
          <c:idx val="2"/>
          <c:order val="2"/>
          <c:tx>
            <c:strRef>
              <c:f>Sheet1!$A$4</c:f>
              <c:strCache>
                <c:ptCount val="1"/>
                <c:pt idx="0">
                  <c:v>Qualified</c:v>
                </c:pt>
              </c:strCache>
            </c:strRef>
          </c:tx>
          <c:invertIfNegative val="0"/>
          <c:cat>
            <c:strRef>
              <c:f>Sheet1!$B$1:$I$1</c:f>
              <c:strCache>
                <c:ptCount val="8"/>
                <c:pt idx="0">
                  <c:v>2004/05</c:v>
                </c:pt>
                <c:pt idx="1">
                  <c:v>2005/06</c:v>
                </c:pt>
                <c:pt idx="2">
                  <c:v>2006/07</c:v>
                </c:pt>
                <c:pt idx="3">
                  <c:v>2007/08</c:v>
                </c:pt>
                <c:pt idx="4">
                  <c:v>2008/09</c:v>
                </c:pt>
                <c:pt idx="5">
                  <c:v>2009/10</c:v>
                </c:pt>
                <c:pt idx="6">
                  <c:v>2010/11</c:v>
                </c:pt>
                <c:pt idx="7">
                  <c:v>2011/12</c:v>
                </c:pt>
              </c:strCache>
            </c:strRef>
          </c:cat>
          <c:val>
            <c:numRef>
              <c:f>Sheet1!$B$4:$I$4</c:f>
              <c:numCache>
                <c:formatCode>0%</c:formatCode>
                <c:ptCount val="8"/>
                <c:pt idx="0">
                  <c:v>0.27</c:v>
                </c:pt>
                <c:pt idx="1">
                  <c:v>0.22</c:v>
                </c:pt>
                <c:pt idx="2">
                  <c:v>0.25</c:v>
                </c:pt>
                <c:pt idx="3">
                  <c:v>0.19</c:v>
                </c:pt>
                <c:pt idx="4">
                  <c:v>0.14000000000000001</c:v>
                </c:pt>
                <c:pt idx="5">
                  <c:v>0.18000000000000024</c:v>
                </c:pt>
                <c:pt idx="6">
                  <c:v>0.2</c:v>
                </c:pt>
                <c:pt idx="7">
                  <c:v>0.23</c:v>
                </c:pt>
              </c:numCache>
            </c:numRef>
          </c:val>
        </c:ser>
        <c:ser>
          <c:idx val="3"/>
          <c:order val="3"/>
          <c:tx>
            <c:strRef>
              <c:f>Sheet1!$A$5</c:f>
              <c:strCache>
                <c:ptCount val="1"/>
                <c:pt idx="0">
                  <c:v>Adverse</c:v>
                </c:pt>
              </c:strCache>
            </c:strRef>
          </c:tx>
          <c:invertIfNegative val="0"/>
          <c:cat>
            <c:strRef>
              <c:f>Sheet1!$B$1:$I$1</c:f>
              <c:strCache>
                <c:ptCount val="8"/>
                <c:pt idx="0">
                  <c:v>2004/05</c:v>
                </c:pt>
                <c:pt idx="1">
                  <c:v>2005/06</c:v>
                </c:pt>
                <c:pt idx="2">
                  <c:v>2006/07</c:v>
                </c:pt>
                <c:pt idx="3">
                  <c:v>2007/08</c:v>
                </c:pt>
                <c:pt idx="4">
                  <c:v>2008/09</c:v>
                </c:pt>
                <c:pt idx="5">
                  <c:v>2009/10</c:v>
                </c:pt>
                <c:pt idx="6">
                  <c:v>2010/11</c:v>
                </c:pt>
                <c:pt idx="7">
                  <c:v>2011/12</c:v>
                </c:pt>
              </c:strCache>
            </c:strRef>
          </c:cat>
          <c:val>
            <c:numRef>
              <c:f>Sheet1!$B$5:$I$5</c:f>
              <c:numCache>
                <c:formatCode>0%</c:formatCode>
                <c:ptCount val="8"/>
                <c:pt idx="0">
                  <c:v>6.0000000000000032E-2</c:v>
                </c:pt>
                <c:pt idx="1">
                  <c:v>9.0000000000000024E-2</c:v>
                </c:pt>
                <c:pt idx="2">
                  <c:v>9.0000000000000024E-2</c:v>
                </c:pt>
                <c:pt idx="3">
                  <c:v>3.0000000000000002E-2</c:v>
                </c:pt>
                <c:pt idx="4">
                  <c:v>2.0000000000000011E-2</c:v>
                </c:pt>
                <c:pt idx="5">
                  <c:v>2.0000000000000011E-2</c:v>
                </c:pt>
                <c:pt idx="6">
                  <c:v>3.0000000000000002E-2</c:v>
                </c:pt>
                <c:pt idx="7">
                  <c:v>1.0999999999999998E-2</c:v>
                </c:pt>
              </c:numCache>
            </c:numRef>
          </c:val>
        </c:ser>
        <c:ser>
          <c:idx val="4"/>
          <c:order val="4"/>
          <c:tx>
            <c:strRef>
              <c:f>Sheet1!$A$6</c:f>
              <c:strCache>
                <c:ptCount val="1"/>
                <c:pt idx="0">
                  <c:v>Non-reported case</c:v>
                </c:pt>
              </c:strCache>
            </c:strRef>
          </c:tx>
          <c:invertIfNegative val="0"/>
          <c:cat>
            <c:strRef>
              <c:f>Sheet1!$B$1:$I$1</c:f>
              <c:strCache>
                <c:ptCount val="8"/>
                <c:pt idx="0">
                  <c:v>2004/05</c:v>
                </c:pt>
                <c:pt idx="1">
                  <c:v>2005/06</c:v>
                </c:pt>
                <c:pt idx="2">
                  <c:v>2006/07</c:v>
                </c:pt>
                <c:pt idx="3">
                  <c:v>2007/08</c:v>
                </c:pt>
                <c:pt idx="4">
                  <c:v>2008/09</c:v>
                </c:pt>
                <c:pt idx="5">
                  <c:v>2009/10</c:v>
                </c:pt>
                <c:pt idx="6">
                  <c:v>2010/11</c:v>
                </c:pt>
                <c:pt idx="7">
                  <c:v>2011/12</c:v>
                </c:pt>
              </c:strCache>
            </c:strRef>
          </c:cat>
          <c:val>
            <c:numRef>
              <c:f>Sheet1!$B$6:$I$6</c:f>
              <c:numCache>
                <c:formatCode>0%</c:formatCode>
                <c:ptCount val="8"/>
                <c:pt idx="0">
                  <c:v>4.0000000000000022E-2</c:v>
                </c:pt>
                <c:pt idx="1">
                  <c:v>6.0000000000000032E-2</c:v>
                </c:pt>
                <c:pt idx="2">
                  <c:v>8.0000000000000043E-2</c:v>
                </c:pt>
                <c:pt idx="3">
                  <c:v>0.13</c:v>
                </c:pt>
                <c:pt idx="4">
                  <c:v>0.19</c:v>
                </c:pt>
                <c:pt idx="5">
                  <c:v>0.16</c:v>
                </c:pt>
                <c:pt idx="6">
                  <c:v>1.0000000000000005E-2</c:v>
                </c:pt>
                <c:pt idx="7">
                  <c:v>7.1999999999999995E-2</c:v>
                </c:pt>
              </c:numCache>
            </c:numRef>
          </c:val>
        </c:ser>
        <c:dLbls>
          <c:showLegendKey val="0"/>
          <c:showVal val="0"/>
          <c:showCatName val="0"/>
          <c:showSerName val="0"/>
          <c:showPercent val="0"/>
          <c:showBubbleSize val="0"/>
        </c:dLbls>
        <c:gapWidth val="150"/>
        <c:axId val="477142704"/>
        <c:axId val="473295792"/>
      </c:barChart>
      <c:catAx>
        <c:axId val="477142704"/>
        <c:scaling>
          <c:orientation val="minMax"/>
        </c:scaling>
        <c:delete val="0"/>
        <c:axPos val="b"/>
        <c:numFmt formatCode="General" sourceLinked="0"/>
        <c:majorTickMark val="out"/>
        <c:minorTickMark val="none"/>
        <c:tickLblPos val="nextTo"/>
        <c:txPr>
          <a:bodyPr/>
          <a:lstStyle/>
          <a:p>
            <a:pPr>
              <a:defRPr lang="en-US" sz="800"/>
            </a:pPr>
            <a:endParaRPr lang="en-US"/>
          </a:p>
        </c:txPr>
        <c:crossAx val="473295792"/>
        <c:crosses val="autoZero"/>
        <c:auto val="1"/>
        <c:lblAlgn val="ctr"/>
        <c:lblOffset val="100"/>
        <c:noMultiLvlLbl val="0"/>
      </c:catAx>
      <c:valAx>
        <c:axId val="473295792"/>
        <c:scaling>
          <c:orientation val="minMax"/>
        </c:scaling>
        <c:delete val="0"/>
        <c:axPos val="l"/>
        <c:numFmt formatCode="0%" sourceLinked="1"/>
        <c:majorTickMark val="out"/>
        <c:minorTickMark val="none"/>
        <c:tickLblPos val="nextTo"/>
        <c:txPr>
          <a:bodyPr/>
          <a:lstStyle/>
          <a:p>
            <a:pPr>
              <a:defRPr lang="en-US" sz="800"/>
            </a:pPr>
            <a:endParaRPr lang="en-US"/>
          </a:p>
        </c:txPr>
        <c:crossAx val="477142704"/>
        <c:crosses val="autoZero"/>
        <c:crossBetween val="between"/>
      </c:valAx>
    </c:plotArea>
    <c:legend>
      <c:legendPos val="r"/>
      <c:layout>
        <c:manualLayout>
          <c:xMode val="edge"/>
          <c:yMode val="edge"/>
          <c:x val="6.2659588365934109E-4"/>
          <c:y val="0.90574181414862664"/>
          <c:w val="0.99659552736903367"/>
          <c:h val="9.1647586439697143E-2"/>
        </c:manualLayout>
      </c:layout>
      <c:overlay val="0"/>
      <c:txPr>
        <a:bodyPr/>
        <a:lstStyle/>
        <a:p>
          <a:pPr>
            <a:defRPr lang="en-US" sz="900">
              <a:latin typeface="+mn-lt"/>
            </a:defRPr>
          </a:pPr>
          <a:endParaRPr lang="en-US"/>
        </a:p>
      </c:txPr>
    </c:legend>
    <c:plotVisOnly val="1"/>
    <c:dispBlanksAs val="gap"/>
    <c:showDLblsOverMax val="0"/>
  </c:chart>
  <c:spPr>
    <a:ln>
      <a:solidFill>
        <a:schemeClr val="tx1"/>
      </a:solidFill>
    </a:ln>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0.26211</cdr:x>
      <cdr:y>0</cdr:y>
    </cdr:from>
    <cdr:to>
      <cdr:x>0.69046</cdr:x>
      <cdr:y>0.45738</cdr:y>
    </cdr:to>
    <cdr:sp macro="" textlink="">
      <cdr:nvSpPr>
        <cdr:cNvPr id="2" name="Cloud Callout 1"/>
        <cdr:cNvSpPr/>
      </cdr:nvSpPr>
      <cdr:spPr>
        <a:xfrm xmlns:a="http://schemas.openxmlformats.org/drawingml/2006/main">
          <a:off x="1814679" y="-1621971"/>
          <a:ext cx="2965621" cy="1428955"/>
        </a:xfrm>
        <a:prstGeom xmlns:a="http://schemas.openxmlformats.org/drawingml/2006/main" prst="cloudCallout">
          <a:avLst/>
        </a:prstGeom>
        <a:solidFill xmlns:a="http://schemas.openxmlformats.org/drawingml/2006/main">
          <a:srgbClr val="FFFFFF"/>
        </a:solidFill>
        <a:ln xmlns:a="http://schemas.openxmlformats.org/drawingml/2006/main" w="25400" cap="flat">
          <a:solidFill>
            <a:srgbClr val="4F81BD"/>
          </a:solidFill>
          <a:prstDash val="solid"/>
          <a:bevel/>
        </a:ln>
        <a:effectLst xmlns:a="http://schemas.openxmlformats.org/drawingml/2006/main">
          <a:outerShdw blurRad="38100" dist="23000" dir="5400000" rotWithShape="0">
            <a:srgbClr val="000000">
              <a:alpha val="35000"/>
            </a:srgbClr>
          </a:outerShdw>
        </a:effectLst>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overflow" horzOverflow="overflow" vert="horz" wrap="square" lIns="45719" tIns="45719" rIns="45719" bIns="45719" numCol="1" spcCol="38100" rtlCol="0" anchor="ctr">
          <a:spAutoFit/>
        </a:bodyPr>
        <a:lstStyle xmlns:a="http://schemas.openxmlformats.org/drawingml/2006/main"/>
        <a:p xmlns:a="http://schemas.openxmlformats.org/drawingml/2006/main">
          <a:r>
            <a:rPr lang="en-US" dirty="0" smtClean="0"/>
            <a:t>When there are many senior staff in an acting capacity </a:t>
          </a:r>
        </a:p>
        <a:p xmlns:a="http://schemas.openxmlformats.org/drawingml/2006/main">
          <a:r>
            <a:rPr lang="en-US" dirty="0" smtClean="0"/>
            <a:t>- Decision making problematic and service delivery suffers</a:t>
          </a:r>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0.20086</cdr:x>
      <cdr:y>0.05267</cdr:y>
    </cdr:from>
    <cdr:to>
      <cdr:x>0.51258</cdr:x>
      <cdr:y>0.41704</cdr:y>
    </cdr:to>
    <cdr:sp macro="" textlink="">
      <cdr:nvSpPr>
        <cdr:cNvPr id="2" name="Cloud Callout 1"/>
        <cdr:cNvSpPr/>
      </cdr:nvSpPr>
      <cdr:spPr>
        <a:xfrm xmlns:a="http://schemas.openxmlformats.org/drawingml/2006/main">
          <a:off x="1265979" y="169303"/>
          <a:ext cx="1964724" cy="1171274"/>
        </a:xfrm>
        <a:prstGeom xmlns:a="http://schemas.openxmlformats.org/drawingml/2006/main" prst="cloudCallout">
          <a:avLst/>
        </a:prstGeom>
        <a:solidFill xmlns:a="http://schemas.openxmlformats.org/drawingml/2006/main">
          <a:srgbClr val="FFFFFF"/>
        </a:solidFill>
        <a:ln xmlns:a="http://schemas.openxmlformats.org/drawingml/2006/main" w="25400" cap="flat">
          <a:solidFill>
            <a:srgbClr val="4F81BD"/>
          </a:solidFill>
          <a:prstDash val="solid"/>
          <a:bevel/>
        </a:ln>
        <a:effectLst xmlns:a="http://schemas.openxmlformats.org/drawingml/2006/main">
          <a:outerShdw blurRad="38100" dist="23000" dir="5400000" rotWithShape="0">
            <a:srgbClr val="000000">
              <a:alpha val="35000"/>
            </a:srgbClr>
          </a:outerShdw>
        </a:effectLst>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overflow" horzOverflow="overflow" vert="horz" wrap="square" lIns="45719" tIns="45719" rIns="45719" bIns="45719" numCol="1" spcCol="38100" rtlCol="0" anchor="ctr">
          <a:spAutoFit/>
        </a:bodyPr>
        <a:lstStyle xmlns:a="http://schemas.openxmlformats.org/drawingml/2006/main"/>
        <a:p xmlns:a="http://schemas.openxmlformats.org/drawingml/2006/main">
          <a:r>
            <a:rPr lang="en-US" dirty="0" smtClean="0"/>
            <a:t>Increase in debt has negative effect revenues hence  service delivery</a:t>
          </a:r>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Shape 24"/>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25" name="Shape 2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328935427"/>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062414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a:xfrm>
            <a:off x="3851813" y="9427766"/>
            <a:ext cx="2944342" cy="497332"/>
          </a:xfrm>
          <a:prstGeom prst="rect">
            <a:avLst/>
          </a:prstGeom>
        </p:spPr>
        <p:txBody>
          <a:bodyPr/>
          <a:lstStyle/>
          <a:p>
            <a:pPr>
              <a:defRPr/>
            </a:pPr>
            <a:fld id="{2E72BF19-97AF-455C-BABB-E3608C95AFAC}" type="slidenum">
              <a:rPr lang="en-ZA" smtClean="0"/>
              <a:pPr>
                <a:defRPr/>
              </a:pPr>
              <a:t>19</a:t>
            </a:fld>
            <a:endParaRPr lang="en-ZA"/>
          </a:p>
        </p:txBody>
      </p:sp>
    </p:spTree>
    <p:extLst>
      <p:ext uri="{BB962C8B-B14F-4D97-AF65-F5344CB8AC3E}">
        <p14:creationId xmlns:p14="http://schemas.microsoft.com/office/powerpoint/2010/main" val="4096949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4270238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4262139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a:xfrm>
            <a:off x="3851813" y="9427766"/>
            <a:ext cx="2944342" cy="497332"/>
          </a:xfrm>
          <a:prstGeom prst="rect">
            <a:avLst/>
          </a:prstGeom>
        </p:spPr>
        <p:txBody>
          <a:bodyPr/>
          <a:lstStyle/>
          <a:p>
            <a:pPr>
              <a:defRPr/>
            </a:pPr>
            <a:fld id="{2E72BF19-97AF-455C-BABB-E3608C95AFAC}" type="slidenum">
              <a:rPr lang="en-ZA" smtClean="0"/>
              <a:pPr>
                <a:defRPr/>
              </a:pPr>
              <a:t>11</a:t>
            </a:fld>
            <a:endParaRPr lang="en-ZA"/>
          </a:p>
        </p:txBody>
      </p:sp>
    </p:spTree>
    <p:extLst>
      <p:ext uri="{BB962C8B-B14F-4D97-AF65-F5344CB8AC3E}">
        <p14:creationId xmlns:p14="http://schemas.microsoft.com/office/powerpoint/2010/main" val="2609215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a:xfrm>
            <a:off x="3851813" y="9427766"/>
            <a:ext cx="2944342" cy="497332"/>
          </a:xfrm>
          <a:prstGeom prst="rect">
            <a:avLst/>
          </a:prstGeom>
        </p:spPr>
        <p:txBody>
          <a:bodyPr/>
          <a:lstStyle/>
          <a:p>
            <a:pPr>
              <a:defRPr/>
            </a:pPr>
            <a:fld id="{2E72BF19-97AF-455C-BABB-E3608C95AFAC}" type="slidenum">
              <a:rPr lang="en-ZA" smtClean="0"/>
              <a:pPr>
                <a:defRPr/>
              </a:pPr>
              <a:t>12</a:t>
            </a:fld>
            <a:endParaRPr lang="en-ZA"/>
          </a:p>
        </p:txBody>
      </p:sp>
    </p:spTree>
    <p:extLst>
      <p:ext uri="{BB962C8B-B14F-4D97-AF65-F5344CB8AC3E}">
        <p14:creationId xmlns:p14="http://schemas.microsoft.com/office/powerpoint/2010/main" val="329998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a:xfrm>
            <a:off x="3851813" y="9427766"/>
            <a:ext cx="2944342" cy="497332"/>
          </a:xfrm>
          <a:prstGeom prst="rect">
            <a:avLst/>
          </a:prstGeom>
        </p:spPr>
        <p:txBody>
          <a:bodyPr/>
          <a:lstStyle/>
          <a:p>
            <a:pPr>
              <a:defRPr/>
            </a:pPr>
            <a:fld id="{2E72BF19-97AF-455C-BABB-E3608C95AFAC}" type="slidenum">
              <a:rPr lang="en-ZA" smtClean="0"/>
              <a:pPr>
                <a:defRPr/>
              </a:pPr>
              <a:t>13</a:t>
            </a:fld>
            <a:endParaRPr lang="en-ZA"/>
          </a:p>
        </p:txBody>
      </p:sp>
    </p:spTree>
    <p:extLst>
      <p:ext uri="{BB962C8B-B14F-4D97-AF65-F5344CB8AC3E}">
        <p14:creationId xmlns:p14="http://schemas.microsoft.com/office/powerpoint/2010/main" val="3083309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4257644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a:xfrm>
            <a:off x="3851813" y="9427766"/>
            <a:ext cx="2944342" cy="497332"/>
          </a:xfrm>
          <a:prstGeom prst="rect">
            <a:avLst/>
          </a:prstGeom>
        </p:spPr>
        <p:txBody>
          <a:bodyPr/>
          <a:lstStyle/>
          <a:p>
            <a:pPr>
              <a:defRPr/>
            </a:pPr>
            <a:fld id="{2E72BF19-97AF-455C-BABB-E3608C95AFAC}" type="slidenum">
              <a:rPr lang="en-ZA" smtClean="0"/>
              <a:pPr>
                <a:defRPr/>
              </a:pPr>
              <a:t>17</a:t>
            </a:fld>
            <a:endParaRPr lang="en-ZA"/>
          </a:p>
        </p:txBody>
      </p:sp>
    </p:spTree>
    <p:extLst>
      <p:ext uri="{BB962C8B-B14F-4D97-AF65-F5344CB8AC3E}">
        <p14:creationId xmlns:p14="http://schemas.microsoft.com/office/powerpoint/2010/main" val="3780494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a:xfrm>
            <a:off x="3851813" y="9427766"/>
            <a:ext cx="2944342" cy="497332"/>
          </a:xfrm>
          <a:prstGeom prst="rect">
            <a:avLst/>
          </a:prstGeom>
        </p:spPr>
        <p:txBody>
          <a:bodyPr/>
          <a:lstStyle/>
          <a:p>
            <a:pPr>
              <a:defRPr/>
            </a:pPr>
            <a:fld id="{2E72BF19-97AF-455C-BABB-E3608C95AFAC}" type="slidenum">
              <a:rPr lang="en-ZA" smtClean="0"/>
              <a:pPr>
                <a:defRPr/>
              </a:pPr>
              <a:t>18</a:t>
            </a:fld>
            <a:endParaRPr lang="en-ZA"/>
          </a:p>
        </p:txBody>
      </p:sp>
    </p:spTree>
    <p:extLst>
      <p:ext uri="{BB962C8B-B14F-4D97-AF65-F5344CB8AC3E}">
        <p14:creationId xmlns:p14="http://schemas.microsoft.com/office/powerpoint/2010/main" val="482751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9" name="Shape 9"/>
          <p:cNvSpPr/>
          <p:nvPr/>
        </p:nvSpPr>
        <p:spPr>
          <a:xfrm>
            <a:off x="179387" y="188912"/>
            <a:ext cx="8785226" cy="6480176"/>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lvl="0" algn="ctr">
              <a:defRPr>
                <a:solidFill>
                  <a:srgbClr val="FFFFFF"/>
                </a:solidFill>
              </a:defRPr>
            </a:pPr>
            <a:endParaRPr dirty="0"/>
          </a:p>
        </p:txBody>
      </p:sp>
      <p:pic>
        <p:nvPicPr>
          <p:cNvPr id="10" name="image1.png" descr="C:\Users\Marina\Pictures\logo.png"/>
          <p:cNvPicPr/>
          <p:nvPr/>
        </p:nvPicPr>
        <p:blipFill>
          <a:blip r:embed="rId2">
            <a:extLst/>
          </a:blip>
          <a:stretch>
            <a:fillRect/>
          </a:stretch>
        </p:blipFill>
        <p:spPr>
          <a:xfrm>
            <a:off x="3454400" y="500062"/>
            <a:ext cx="2197100" cy="1992313"/>
          </a:xfrm>
          <a:prstGeom prst="rect">
            <a:avLst/>
          </a:prstGeom>
          <a:ln w="12700">
            <a:miter lim="400000"/>
          </a:ln>
        </p:spPr>
      </p:pic>
      <p:sp>
        <p:nvSpPr>
          <p:cNvPr id="11" name="Shape 11"/>
          <p:cNvSpPr/>
          <p:nvPr/>
        </p:nvSpPr>
        <p:spPr>
          <a:xfrm>
            <a:off x="323850" y="486886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lvl="0" defTabSz="457200">
              <a:defRPr sz="1200">
                <a:latin typeface="+mj-lt"/>
                <a:ea typeface="+mj-ea"/>
                <a:cs typeface="+mj-cs"/>
                <a:sym typeface="Helvetica"/>
              </a:defRPr>
            </a:pPr>
            <a:endParaRPr dirty="0"/>
          </a:p>
        </p:txBody>
      </p:sp>
      <p:sp>
        <p:nvSpPr>
          <p:cNvPr id="12" name="Shape 12"/>
          <p:cNvSpPr>
            <a:spLocks noGrp="1"/>
          </p:cNvSpPr>
          <p:nvPr>
            <p:ph type="title"/>
          </p:nvPr>
        </p:nvSpPr>
        <p:spPr>
          <a:xfrm>
            <a:off x="685800" y="1971104"/>
            <a:ext cx="7772400" cy="3089672"/>
          </a:xfrm>
          <a:prstGeom prst="rect">
            <a:avLst/>
          </a:prstGeom>
        </p:spPr>
        <p:txBody>
          <a:bodyPr/>
          <a:lstStyle>
            <a:lvl1pPr algn="ctr">
              <a:defRPr>
                <a:solidFill>
                  <a:srgbClr val="366C5B"/>
                </a:solidFill>
              </a:defRPr>
            </a:lvl1pPr>
          </a:lstStyle>
          <a:p>
            <a:pPr lvl="0">
              <a:defRPr sz="1800" cap="none">
                <a:solidFill>
                  <a:srgbClr val="000000"/>
                </a:solidFill>
                <a:effectLst/>
              </a:defRPr>
            </a:pPr>
            <a:r>
              <a:rPr sz="4400" cap="small">
                <a:solidFill>
                  <a:srgbClr val="366C5B"/>
                </a:solidFill>
                <a:effectLst>
                  <a:outerShdw blurRad="38100" dist="38100" dir="2700000" rotWithShape="0">
                    <a:srgbClr val="000000">
                      <a:alpha val="43137"/>
                    </a:srgbClr>
                  </a:outerShdw>
                </a:effectLst>
              </a:rPr>
              <a:t>Title Text</a:t>
            </a:r>
          </a:p>
        </p:txBody>
      </p:sp>
      <p:sp>
        <p:nvSpPr>
          <p:cNvPr id="13" name="Shape 13"/>
          <p:cNvSpPr>
            <a:spLocks noGrp="1"/>
          </p:cNvSpPr>
          <p:nvPr>
            <p:ph type="body" idx="1"/>
          </p:nvPr>
        </p:nvSpPr>
        <p:spPr>
          <a:xfrm>
            <a:off x="1371600" y="5060775"/>
            <a:ext cx="6400800" cy="1797225"/>
          </a:xfrm>
          <a:prstGeom prst="rect">
            <a:avLst/>
          </a:prstGeom>
        </p:spPr>
        <p:txBody>
          <a:bodyPr/>
          <a:lstStyle>
            <a:lvl1pPr marL="0" indent="0" algn="ctr">
              <a:buSzTx/>
              <a:buFontTx/>
              <a:buNone/>
              <a:defRPr cap="small"/>
            </a:lvl1pPr>
            <a:lvl2pPr marL="0" indent="457200" algn="ctr">
              <a:buSzTx/>
              <a:buFontTx/>
              <a:buNone/>
              <a:defRPr cap="small"/>
            </a:lvl2pPr>
            <a:lvl3pPr marL="0" indent="914400" algn="ctr">
              <a:buSzTx/>
              <a:buFontTx/>
              <a:buNone/>
              <a:defRPr cap="small"/>
            </a:lvl3pPr>
            <a:lvl4pPr marL="0" indent="1371600" algn="ctr">
              <a:buSzTx/>
              <a:buFontTx/>
              <a:buNone/>
              <a:defRPr cap="small"/>
            </a:lvl4pPr>
            <a:lvl5pPr marL="0" indent="1828800" algn="ctr">
              <a:buSzTx/>
              <a:buFontTx/>
              <a:buNone/>
              <a:defRPr cap="small"/>
            </a:lvl5pPr>
          </a:lstStyle>
          <a:p>
            <a:pPr lvl="0">
              <a:defRPr sz="1800" cap="none"/>
            </a:pPr>
            <a:r>
              <a:rPr sz="3200" cap="small"/>
              <a:t>Body Level One</a:t>
            </a:r>
          </a:p>
          <a:p>
            <a:pPr lvl="1">
              <a:defRPr sz="1800" cap="none"/>
            </a:pPr>
            <a:r>
              <a:rPr sz="3200" cap="small"/>
              <a:t>Body Level Two</a:t>
            </a:r>
          </a:p>
          <a:p>
            <a:pPr lvl="2">
              <a:defRPr sz="1800" cap="none"/>
            </a:pPr>
            <a:r>
              <a:rPr sz="3200" cap="small"/>
              <a:t>Body Level Three</a:t>
            </a:r>
          </a:p>
          <a:p>
            <a:pPr lvl="3">
              <a:defRPr sz="1800" cap="none"/>
            </a:pPr>
            <a:r>
              <a:rPr sz="3200" cap="small"/>
              <a:t>Body Level Four</a:t>
            </a:r>
          </a:p>
          <a:p>
            <a:pPr lvl="4">
              <a:defRPr sz="1800" cap="none"/>
            </a:pPr>
            <a:r>
              <a:rPr sz="3200" cap="small"/>
              <a:t>Body Level Five</a:t>
            </a:r>
          </a:p>
        </p:txBody>
      </p:sp>
      <p:sp>
        <p:nvSpPr>
          <p:cNvPr id="14" name="Shape 14"/>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17" name="Shape 17"/>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8" name="Shape 18"/>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effectLst/>
              </a:defRPr>
            </a:lvl1pPr>
          </a:lstStyle>
          <a:p>
            <a:pPr algn="ctr">
              <a:defRPr/>
            </a:pPr>
            <a:endParaRPr lang="en-ZA" dirty="0"/>
          </a:p>
        </p:txBody>
      </p:sp>
    </p:spTree>
    <p:extLst>
      <p:ext uri="{BB962C8B-B14F-4D97-AF65-F5344CB8AC3E}">
        <p14:creationId xmlns:p14="http://schemas.microsoft.com/office/powerpoint/2010/main" val="24345653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ng" descr="C:\Users\Marina\Pictures\logo.png"/>
          <p:cNvPicPr/>
          <p:nvPr/>
        </p:nvPicPr>
        <p:blipFill>
          <a:blip r:embed="rId6">
            <a:extLst/>
          </a:blip>
          <a:stretch>
            <a:fillRect/>
          </a:stretch>
        </p:blipFill>
        <p:spPr>
          <a:xfrm>
            <a:off x="155575" y="5732462"/>
            <a:ext cx="1031875" cy="936626"/>
          </a:xfrm>
          <a:prstGeom prst="rect">
            <a:avLst/>
          </a:prstGeom>
          <a:ln w="12700">
            <a:miter lim="400000"/>
          </a:ln>
        </p:spPr>
      </p:pic>
      <p:sp>
        <p:nvSpPr>
          <p:cNvPr id="3" name="Shape 3"/>
          <p:cNvSpPr/>
          <p:nvPr/>
        </p:nvSpPr>
        <p:spPr>
          <a:xfrm>
            <a:off x="179387" y="188912"/>
            <a:ext cx="8785226" cy="6480176"/>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lvl="0" algn="ctr">
              <a:defRPr>
                <a:solidFill>
                  <a:srgbClr val="FFFFFF"/>
                </a:solidFill>
              </a:defRPr>
            </a:pPr>
            <a:endParaRPr dirty="0"/>
          </a:p>
        </p:txBody>
      </p:sp>
      <p:sp>
        <p:nvSpPr>
          <p:cNvPr id="4" name="Shape 4"/>
          <p:cNvSpPr/>
          <p:nvPr/>
        </p:nvSpPr>
        <p:spPr>
          <a:xfrm>
            <a:off x="323850" y="148431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lvl="0" defTabSz="457200">
              <a:defRPr sz="1200">
                <a:latin typeface="+mj-lt"/>
                <a:ea typeface="+mj-ea"/>
                <a:cs typeface="+mj-cs"/>
                <a:sym typeface="Helvetica"/>
              </a:defRPr>
            </a:pPr>
            <a:endParaRPr dirty="0"/>
          </a:p>
        </p:txBody>
      </p:sp>
      <p:sp>
        <p:nvSpPr>
          <p:cNvPr id="5" name="Shape 5"/>
          <p:cNvSpPr>
            <a:spLocks noGrp="1"/>
          </p:cNvSpPr>
          <p:nvPr>
            <p:ph type="title"/>
          </p:nvPr>
        </p:nvSpPr>
        <p:spPr>
          <a:xfrm>
            <a:off x="457200" y="92076"/>
            <a:ext cx="8229600" cy="150812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6" name="Shape 6"/>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Shape 7"/>
          <p:cNvSpPr>
            <a:spLocks noGrp="1"/>
          </p:cNvSpPr>
          <p:nvPr>
            <p:ph type="sldNum" sz="quarter" idx="2"/>
          </p:nvPr>
        </p:nvSpPr>
        <p:spPr>
          <a:xfrm>
            <a:off x="6553200" y="6282117"/>
            <a:ext cx="2133600" cy="275467"/>
          </a:xfrm>
          <a:prstGeom prst="rect">
            <a:avLst/>
          </a:prstGeom>
          <a:ln w="12700">
            <a:miter lim="400000"/>
          </a:ln>
        </p:spPr>
        <p:txBody>
          <a:bodyPr lIns="45719" rIns="45719" anchor="ctr">
            <a:spAutoFit/>
          </a:bodyPr>
          <a:lstStyle>
            <a:lvl1pPr algn="r">
              <a:defRPr sz="1200">
                <a:solidFill>
                  <a:srgbClr val="3B7150"/>
                </a:solidFill>
              </a:defRPr>
            </a:lvl1pPr>
          </a:lstStyle>
          <a:p>
            <a:pPr lvl="0"/>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ransition spd="med"/>
  <p:hf hdr="0" ftr="0" dt="0"/>
  <p:txStyles>
    <p:titleStyle>
      <a:lvl1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1pPr>
      <a:lvl2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2pPr>
      <a:lvl3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3pPr>
      <a:lvl4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4pPr>
      <a:lvl5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5pPr>
      <a:lvl6pPr indent="4572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6pPr>
      <a:lvl7pPr indent="9144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7pPr>
      <a:lvl8pPr indent="13716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8pPr>
      <a:lvl9pPr indent="18288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9pPr>
    </p:titleStyle>
    <p:bodyStyle>
      <a:lvl1pPr marL="342900" indent="-342900">
        <a:spcBef>
          <a:spcPts val="700"/>
        </a:spcBef>
        <a:buSzPct val="100000"/>
        <a:buFont typeface="Arial"/>
        <a:buChar char="•"/>
        <a:defRPr sz="3200">
          <a:latin typeface="Times New Roman"/>
          <a:ea typeface="Times New Roman"/>
          <a:cs typeface="Times New Roman"/>
          <a:sym typeface="Times New Roman"/>
        </a:defRPr>
      </a:lvl1pPr>
      <a:lvl2pPr marL="783771" indent="-326571">
        <a:spcBef>
          <a:spcPts val="700"/>
        </a:spcBef>
        <a:buSzPct val="100000"/>
        <a:buFont typeface="Arial"/>
        <a:buChar char="–"/>
        <a:defRPr sz="3200">
          <a:latin typeface="Times New Roman"/>
          <a:ea typeface="Times New Roman"/>
          <a:cs typeface="Times New Roman"/>
          <a:sym typeface="Times New Roman"/>
        </a:defRPr>
      </a:lvl2pPr>
      <a:lvl3pPr marL="1219200" indent="-304800">
        <a:spcBef>
          <a:spcPts val="700"/>
        </a:spcBef>
        <a:buSzPct val="100000"/>
        <a:buFont typeface="Arial"/>
        <a:buChar char="•"/>
        <a:defRPr sz="3200">
          <a:latin typeface="Times New Roman"/>
          <a:ea typeface="Times New Roman"/>
          <a:cs typeface="Times New Roman"/>
          <a:sym typeface="Times New Roman"/>
        </a:defRPr>
      </a:lvl3pPr>
      <a:lvl4pPr marL="1737360" indent="-365760">
        <a:spcBef>
          <a:spcPts val="700"/>
        </a:spcBef>
        <a:buSzPct val="100000"/>
        <a:buFont typeface="Arial"/>
        <a:buChar char="–"/>
        <a:defRPr sz="3200">
          <a:latin typeface="Times New Roman"/>
          <a:ea typeface="Times New Roman"/>
          <a:cs typeface="Times New Roman"/>
          <a:sym typeface="Times New Roman"/>
        </a:defRPr>
      </a:lvl4pPr>
      <a:lvl5pPr marL="2194560" indent="-365760">
        <a:spcBef>
          <a:spcPts val="700"/>
        </a:spcBef>
        <a:buSzPct val="100000"/>
        <a:buFont typeface="Arial"/>
        <a:buChar char="»"/>
        <a:defRPr sz="3200">
          <a:latin typeface="Times New Roman"/>
          <a:ea typeface="Times New Roman"/>
          <a:cs typeface="Times New Roman"/>
          <a:sym typeface="Times New Roman"/>
        </a:defRPr>
      </a:lvl5pPr>
      <a:lvl6pPr marL="2651760" indent="-365760">
        <a:spcBef>
          <a:spcPts val="700"/>
        </a:spcBef>
        <a:buSzPct val="100000"/>
        <a:buFont typeface="Arial"/>
        <a:buChar char="•"/>
        <a:defRPr sz="3200">
          <a:latin typeface="Times New Roman"/>
          <a:ea typeface="Times New Roman"/>
          <a:cs typeface="Times New Roman"/>
          <a:sym typeface="Times New Roman"/>
        </a:defRPr>
      </a:lvl6pPr>
      <a:lvl7pPr marL="3108960" indent="-365760">
        <a:spcBef>
          <a:spcPts val="700"/>
        </a:spcBef>
        <a:buSzPct val="100000"/>
        <a:buFont typeface="Arial"/>
        <a:buChar char="•"/>
        <a:defRPr sz="3200">
          <a:latin typeface="Times New Roman"/>
          <a:ea typeface="Times New Roman"/>
          <a:cs typeface="Times New Roman"/>
          <a:sym typeface="Times New Roman"/>
        </a:defRPr>
      </a:lvl7pPr>
      <a:lvl8pPr marL="3566159" indent="-365759">
        <a:spcBef>
          <a:spcPts val="700"/>
        </a:spcBef>
        <a:buSzPct val="100000"/>
        <a:buFont typeface="Arial"/>
        <a:buChar char="•"/>
        <a:defRPr sz="3200">
          <a:latin typeface="Times New Roman"/>
          <a:ea typeface="Times New Roman"/>
          <a:cs typeface="Times New Roman"/>
          <a:sym typeface="Times New Roman"/>
        </a:defRPr>
      </a:lvl8pPr>
      <a:lvl9pPr marL="4023359" indent="-365759">
        <a:spcBef>
          <a:spcPts val="700"/>
        </a:spcBef>
        <a:buSzPct val="100000"/>
        <a:buFont typeface="Arial"/>
        <a:buChar char="•"/>
        <a:defRPr sz="3200">
          <a:latin typeface="Times New Roman"/>
          <a:ea typeface="Times New Roman"/>
          <a:cs typeface="Times New Roman"/>
          <a:sym typeface="Times New Roman"/>
        </a:defRPr>
      </a:lvl9pPr>
    </p:bodyStyle>
    <p:otherStyle>
      <a:lvl1pPr algn="r">
        <a:defRPr sz="1200">
          <a:solidFill>
            <a:schemeClr val="tx1"/>
          </a:solidFill>
          <a:latin typeface="+mn-lt"/>
          <a:ea typeface="+mn-ea"/>
          <a:cs typeface="+mn-cs"/>
          <a:sym typeface="Times New Roman"/>
        </a:defRPr>
      </a:lvl1pPr>
      <a:lvl2pPr indent="457200" algn="r">
        <a:defRPr sz="1200">
          <a:solidFill>
            <a:schemeClr val="tx1"/>
          </a:solidFill>
          <a:latin typeface="+mn-lt"/>
          <a:ea typeface="+mn-ea"/>
          <a:cs typeface="+mn-cs"/>
          <a:sym typeface="Times New Roman"/>
        </a:defRPr>
      </a:lvl2pPr>
      <a:lvl3pPr indent="914400" algn="r">
        <a:defRPr sz="1200">
          <a:solidFill>
            <a:schemeClr val="tx1"/>
          </a:solidFill>
          <a:latin typeface="+mn-lt"/>
          <a:ea typeface="+mn-ea"/>
          <a:cs typeface="+mn-cs"/>
          <a:sym typeface="Times New Roman"/>
        </a:defRPr>
      </a:lvl3pPr>
      <a:lvl4pPr indent="1371600" algn="r">
        <a:defRPr sz="1200">
          <a:solidFill>
            <a:schemeClr val="tx1"/>
          </a:solidFill>
          <a:latin typeface="+mn-lt"/>
          <a:ea typeface="+mn-ea"/>
          <a:cs typeface="+mn-cs"/>
          <a:sym typeface="Times New Roman"/>
        </a:defRPr>
      </a:lvl4pPr>
      <a:lvl5pPr indent="1828800" algn="r">
        <a:defRPr sz="1200">
          <a:solidFill>
            <a:schemeClr val="tx1"/>
          </a:solidFill>
          <a:latin typeface="+mn-lt"/>
          <a:ea typeface="+mn-ea"/>
          <a:cs typeface="+mn-cs"/>
          <a:sym typeface="Times New Roman"/>
        </a:defRPr>
      </a:lvl5pPr>
      <a:lvl6pPr indent="2286000" algn="r">
        <a:defRPr sz="1200">
          <a:solidFill>
            <a:schemeClr val="tx1"/>
          </a:solidFill>
          <a:latin typeface="+mn-lt"/>
          <a:ea typeface="+mn-ea"/>
          <a:cs typeface="+mn-cs"/>
          <a:sym typeface="Times New Roman"/>
        </a:defRPr>
      </a:lvl6pPr>
      <a:lvl7pPr indent="2743200" algn="r">
        <a:defRPr sz="1200">
          <a:solidFill>
            <a:schemeClr val="tx1"/>
          </a:solidFill>
          <a:latin typeface="+mn-lt"/>
          <a:ea typeface="+mn-ea"/>
          <a:cs typeface="+mn-cs"/>
          <a:sym typeface="Times New Roman"/>
        </a:defRPr>
      </a:lvl7pPr>
      <a:lvl8pPr indent="3200400" algn="r">
        <a:defRPr sz="1200">
          <a:solidFill>
            <a:schemeClr val="tx1"/>
          </a:solidFill>
          <a:latin typeface="+mn-lt"/>
          <a:ea typeface="+mn-ea"/>
          <a:cs typeface="+mn-cs"/>
          <a:sym typeface="Times New Roman"/>
        </a:defRPr>
      </a:lvl8pPr>
      <a:lvl9pPr indent="3657600" algn="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PowerPoint_Slide1.sl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p:nvPr>
        </p:nvSpPr>
        <p:spPr>
          <a:xfrm>
            <a:off x="593688" y="2429301"/>
            <a:ext cx="7956623" cy="2765169"/>
          </a:xfrm>
          <a:prstGeom prst="rect">
            <a:avLst/>
          </a:prstGeom>
        </p:spPr>
        <p:txBody>
          <a:bodyPr>
            <a:normAutofit/>
          </a:bodyPr>
          <a:lstStyle/>
          <a:p>
            <a:pPr lvl="0">
              <a:defRPr sz="1800" cap="none">
                <a:solidFill>
                  <a:srgbClr val="000000"/>
                </a:solidFill>
                <a:effectLst/>
              </a:defRPr>
            </a:pPr>
            <a:r>
              <a:rPr lang="en-US" sz="3200" cap="small" dirty="0" smtClean="0">
                <a:solidFill>
                  <a:srgbClr val="366C5B"/>
                </a:solidFill>
              </a:rPr>
              <a:t>Health and well being of municipalities </a:t>
            </a:r>
            <a:endParaRPr sz="3200" cap="small" dirty="0">
              <a:solidFill>
                <a:srgbClr val="366C5B"/>
              </a:solidFill>
            </a:endParaRPr>
          </a:p>
        </p:txBody>
      </p:sp>
      <p:sp>
        <p:nvSpPr>
          <p:cNvPr id="29" name="Shape 29"/>
          <p:cNvSpPr/>
          <p:nvPr/>
        </p:nvSpPr>
        <p:spPr>
          <a:xfrm>
            <a:off x="1259632" y="5194470"/>
            <a:ext cx="6400801" cy="52322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600"/>
              </a:spcBef>
              <a:defRPr sz="2800"/>
            </a:lvl1pPr>
          </a:lstStyle>
          <a:p>
            <a:pPr lvl="0">
              <a:defRPr sz="1800"/>
            </a:pPr>
            <a:r>
              <a:rPr lang="en-ZA" sz="2800" dirty="0" smtClean="0"/>
              <a:t>29 May 2015</a:t>
            </a:r>
            <a:endParaRPr sz="2800" dirty="0"/>
          </a:p>
        </p:txBody>
      </p:sp>
      <p:sp>
        <p:nvSpPr>
          <p:cNvPr id="2" name="Slide Number Placeholder 1"/>
          <p:cNvSpPr>
            <a:spLocks noGrp="1"/>
          </p:cNvSpPr>
          <p:nvPr>
            <p:ph type="sldNum" sz="quarter" idx="2"/>
          </p:nvPr>
        </p:nvSpPr>
        <p:spPr/>
        <p:txBody>
          <a:bodyPr/>
          <a:lstStyle/>
          <a:p>
            <a:pPr lvl="0"/>
            <a:fld id="{86CB4B4D-7CA3-9044-876B-883B54F8677D}" type="slidenum">
              <a:rPr lang="en-ZA" smtClean="0"/>
              <a:t>1</a:t>
            </a:fld>
            <a:endParaRPr lang="en-ZA"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Instability in Local Government</a:t>
            </a:r>
            <a:endParaRPr lang="en-ZA" dirty="0"/>
          </a:p>
        </p:txBody>
      </p:sp>
      <p:sp>
        <p:nvSpPr>
          <p:cNvPr id="3" name="Text Placeholder 2"/>
          <p:cNvSpPr>
            <a:spLocks noGrp="1"/>
          </p:cNvSpPr>
          <p:nvPr>
            <p:ph type="body" idx="1"/>
          </p:nvPr>
        </p:nvSpPr>
        <p:spPr/>
        <p:txBody>
          <a:bodyPr/>
          <a:lstStyle/>
          <a:p>
            <a:pPr algn="just"/>
            <a:r>
              <a:rPr lang="en-ZA" sz="2400" dirty="0" smtClean="0"/>
              <a:t>Rural municipalities are more likely to have “Acting senior managers than rural ones.</a:t>
            </a:r>
          </a:p>
          <a:p>
            <a:pPr algn="just"/>
            <a:r>
              <a:rPr lang="en-ZA" sz="2400" dirty="0" smtClean="0"/>
              <a:t>This affects decision making, governance and service delivery</a:t>
            </a:r>
            <a:endParaRPr lang="en-ZA" sz="2400" dirty="0"/>
          </a:p>
        </p:txBody>
      </p:sp>
      <p:graphicFrame>
        <p:nvGraphicFramePr>
          <p:cNvPr id="4" name="Chart 3"/>
          <p:cNvGraphicFramePr>
            <a:graphicFrameLocks/>
          </p:cNvGraphicFramePr>
          <p:nvPr>
            <p:extLst>
              <p:ext uri="{D42A27DB-BD31-4B8C-83A1-F6EECF244321}">
                <p14:modId xmlns:p14="http://schemas.microsoft.com/office/powerpoint/2010/main" val="3658689094"/>
              </p:ext>
            </p:extLst>
          </p:nvPr>
        </p:nvGraphicFramePr>
        <p:xfrm>
          <a:off x="194872" y="2923081"/>
          <a:ext cx="8649325" cy="3657601"/>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2"/>
          </p:nvPr>
        </p:nvSpPr>
        <p:spPr/>
        <p:txBody>
          <a:bodyPr/>
          <a:lstStyle/>
          <a:p>
            <a:pPr lvl="0"/>
            <a:fld id="{86CB4B4D-7CA3-9044-876B-883B54F8677D}" type="slidenum">
              <a:rPr lang="en-ZA" smtClean="0"/>
              <a:t>10</a:t>
            </a:fld>
            <a:endParaRPr lang="en-ZA" dirty="0"/>
          </a:p>
        </p:txBody>
      </p:sp>
    </p:spTree>
    <p:extLst>
      <p:ext uri="{BB962C8B-B14F-4D97-AF65-F5344CB8AC3E}">
        <p14:creationId xmlns:p14="http://schemas.microsoft.com/office/powerpoint/2010/main" val="269463279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1143000"/>
          </a:xfrm>
        </p:spPr>
        <p:txBody>
          <a:bodyPr>
            <a:noAutofit/>
          </a:bodyPr>
          <a:lstStyle/>
          <a:p>
            <a:pPr algn="l"/>
            <a:r>
              <a:rPr lang="en-ZA" sz="2800" dirty="0" smtClean="0"/>
              <a:t>Instability: Acting Municipal managers, 2011-2013</a:t>
            </a:r>
            <a:r>
              <a:rPr lang="en-ZA" sz="2800" dirty="0"/>
              <a:t/>
            </a:r>
            <a:br>
              <a:rPr lang="en-ZA" sz="2800" dirty="0"/>
            </a:br>
            <a:endParaRPr lang="en-US" sz="2800" dirty="0"/>
          </a:p>
        </p:txBody>
      </p:sp>
      <p:sp>
        <p:nvSpPr>
          <p:cNvPr id="4" name="Slide Number Placeholder 3"/>
          <p:cNvSpPr>
            <a:spLocks noGrp="1"/>
          </p:cNvSpPr>
          <p:nvPr>
            <p:ph type="sldNum" sz="quarter" idx="4294967295"/>
          </p:nvPr>
        </p:nvSpPr>
        <p:spPr>
          <a:xfrm>
            <a:off x="6553200" y="6237288"/>
            <a:ext cx="2133600" cy="365125"/>
          </a:xfrm>
          <a:prstGeom prst="rect">
            <a:avLst/>
          </a:prstGeom>
        </p:spPr>
        <p:txBody>
          <a:bodyPr/>
          <a:lstStyle/>
          <a:p>
            <a:pPr>
              <a:defRPr/>
            </a:pPr>
            <a:fld id="{F1102E04-C8CA-4535-B9A8-E00E6E7F4501}" type="slidenum">
              <a:rPr lang="en-ZA" smtClean="0"/>
              <a:pPr>
                <a:defRPr/>
              </a:pPr>
              <a:t>11</a:t>
            </a:fld>
            <a:endParaRPr lang="en-ZA" dirty="0"/>
          </a:p>
        </p:txBody>
      </p:sp>
      <p:sp>
        <p:nvSpPr>
          <p:cNvPr id="7" name="Rectangle 6"/>
          <p:cNvSpPr/>
          <p:nvPr/>
        </p:nvSpPr>
        <p:spPr>
          <a:xfrm>
            <a:off x="1071604" y="5773519"/>
            <a:ext cx="8072396" cy="646331"/>
          </a:xfrm>
          <a:prstGeom prst="rect">
            <a:avLst/>
          </a:prstGeom>
        </p:spPr>
        <p:txBody>
          <a:bodyPr wrap="square">
            <a:spAutoFit/>
          </a:bodyPr>
          <a:lstStyle/>
          <a:p>
            <a:pPr marL="285750" indent="-285750">
              <a:buFont typeface="Arial" panose="020B0604020202020204" pitchFamily="34" charset="0"/>
              <a:buChar char="•"/>
            </a:pPr>
            <a:r>
              <a:rPr lang="en-ZA" dirty="0" smtClean="0">
                <a:latin typeface="Times New Roman" panose="02020603050405020304" pitchFamily="18" charset="0"/>
                <a:cs typeface="Times New Roman" panose="02020603050405020304" pitchFamily="18" charset="0"/>
              </a:rPr>
              <a:t>Although the picture is improving for </a:t>
            </a:r>
            <a:r>
              <a:rPr lang="en-ZA" dirty="0" smtClean="0">
                <a:latin typeface="Times New Roman" panose="02020603050405020304" pitchFamily="18" charset="0"/>
                <a:cs typeface="Times New Roman" panose="02020603050405020304" pitchFamily="18" charset="0"/>
              </a:rPr>
              <a:t>most of the provinces except for Limpopo province and Northern Cape that still face instabilities in 2013</a:t>
            </a:r>
            <a:endParaRPr lang="en-ZA" dirty="0">
              <a:latin typeface="Times New Roman" panose="02020603050405020304" pitchFamily="18" charset="0"/>
              <a:cs typeface="Times New Roman" panose="02020603050405020304"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777109141"/>
              </p:ext>
            </p:extLst>
          </p:nvPr>
        </p:nvGraphicFramePr>
        <p:xfrm>
          <a:off x="444843" y="1534886"/>
          <a:ext cx="8383129" cy="40560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595313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1143000"/>
          </a:xfrm>
        </p:spPr>
        <p:txBody>
          <a:bodyPr>
            <a:noAutofit/>
          </a:bodyPr>
          <a:lstStyle/>
          <a:p>
            <a:pPr algn="l"/>
            <a:r>
              <a:rPr lang="en-ZA" sz="2800" dirty="0" smtClean="0"/>
              <a:t>Instability 2: Acting Chief financial officers, 2011-2013</a:t>
            </a:r>
            <a:r>
              <a:rPr lang="en-ZA" sz="2800" dirty="0"/>
              <a:t/>
            </a:r>
            <a:br>
              <a:rPr lang="en-ZA" sz="2800" dirty="0"/>
            </a:br>
            <a:endParaRPr lang="en-US" sz="2800" dirty="0"/>
          </a:p>
        </p:txBody>
      </p:sp>
      <p:sp>
        <p:nvSpPr>
          <p:cNvPr id="4" name="Slide Number Placeholder 3"/>
          <p:cNvSpPr>
            <a:spLocks noGrp="1"/>
          </p:cNvSpPr>
          <p:nvPr>
            <p:ph type="sldNum" sz="quarter" idx="4294967295"/>
          </p:nvPr>
        </p:nvSpPr>
        <p:spPr>
          <a:xfrm>
            <a:off x="6553200" y="6237288"/>
            <a:ext cx="2133600" cy="365125"/>
          </a:xfrm>
          <a:prstGeom prst="rect">
            <a:avLst/>
          </a:prstGeom>
        </p:spPr>
        <p:txBody>
          <a:bodyPr/>
          <a:lstStyle/>
          <a:p>
            <a:pPr>
              <a:defRPr/>
            </a:pPr>
            <a:fld id="{F1102E04-C8CA-4535-B9A8-E00E6E7F4501}" type="slidenum">
              <a:rPr lang="en-ZA" smtClean="0"/>
              <a:pPr>
                <a:defRPr/>
              </a:pPr>
              <a:t>12</a:t>
            </a:fld>
            <a:endParaRPr lang="en-ZA" dirty="0"/>
          </a:p>
        </p:txBody>
      </p:sp>
      <p:sp>
        <p:nvSpPr>
          <p:cNvPr id="7" name="Rectangle 6"/>
          <p:cNvSpPr/>
          <p:nvPr/>
        </p:nvSpPr>
        <p:spPr>
          <a:xfrm>
            <a:off x="755576" y="4869160"/>
            <a:ext cx="8072396" cy="923330"/>
          </a:xfrm>
          <a:prstGeom prst="rect">
            <a:avLst/>
          </a:prstGeom>
        </p:spPr>
        <p:txBody>
          <a:bodyPr wrap="square">
            <a:spAutoFit/>
          </a:bodyPr>
          <a:lstStyle/>
          <a:p>
            <a:pPr marL="285750" indent="-285750" algn="just">
              <a:buFont typeface="Arial" panose="020B0604020202020204" pitchFamily="34" charset="0"/>
              <a:buChar char="•"/>
            </a:pPr>
            <a:r>
              <a:rPr lang="en-ZA" dirty="0" smtClean="0">
                <a:latin typeface="Times New Roman" panose="02020603050405020304" pitchFamily="18" charset="0"/>
                <a:cs typeface="Times New Roman" panose="02020603050405020304" pitchFamily="18" charset="0"/>
              </a:rPr>
              <a:t>Gauteng and Free state provinces have seen an increase in the number of municipalities led by acting CFOs in 2013, while the rest of the provinces have shown decrease in the number.</a:t>
            </a:r>
            <a:endParaRPr lang="en-ZA" dirty="0">
              <a:latin typeface="Times New Roman" panose="02020603050405020304" pitchFamily="18" charset="0"/>
              <a:cs typeface="Times New Roman" panose="02020603050405020304"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589062219"/>
              </p:ext>
            </p:extLst>
          </p:nvPr>
        </p:nvGraphicFramePr>
        <p:xfrm>
          <a:off x="1175657" y="1621971"/>
          <a:ext cx="6923314" cy="3354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8002925"/>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1143000"/>
          </a:xfrm>
        </p:spPr>
        <p:txBody>
          <a:bodyPr>
            <a:noAutofit/>
          </a:bodyPr>
          <a:lstStyle/>
          <a:p>
            <a:pPr algn="l"/>
            <a:r>
              <a:rPr lang="en-ZA" sz="2800" dirty="0" smtClean="0">
                <a:effectLst>
                  <a:outerShdw blurRad="38100" dist="38100" dir="2700000" algn="tl">
                    <a:srgbClr val="000000">
                      <a:alpha val="43137"/>
                    </a:srgbClr>
                  </a:outerShdw>
                </a:effectLst>
              </a:rPr>
              <a:t>Municipal </a:t>
            </a:r>
            <a:r>
              <a:rPr lang="en-ZA" sz="2800" dirty="0">
                <a:effectLst>
                  <a:outerShdw blurRad="38100" dist="38100" dir="2700000" algn="tl">
                    <a:srgbClr val="000000">
                      <a:alpha val="43137"/>
                    </a:srgbClr>
                  </a:outerShdw>
                </a:effectLst>
              </a:rPr>
              <a:t>Audit findings for period 2004/05 to </a:t>
            </a:r>
            <a:r>
              <a:rPr lang="en-ZA" sz="2800" dirty="0" smtClean="0">
                <a:effectLst>
                  <a:outerShdw blurRad="38100" dist="38100" dir="2700000" algn="tl">
                    <a:srgbClr val="000000">
                      <a:alpha val="43137"/>
                    </a:srgbClr>
                  </a:outerShdw>
                </a:effectLst>
              </a:rPr>
              <a:t>2011/12</a:t>
            </a:r>
            <a:r>
              <a:rPr lang="en-ZA" sz="2800" dirty="0"/>
              <a:t/>
            </a:r>
            <a:br>
              <a:rPr lang="en-ZA" sz="2800" dirty="0"/>
            </a:br>
            <a:endParaRPr lang="en-US" sz="2800" dirty="0"/>
          </a:p>
        </p:txBody>
      </p:sp>
      <p:sp>
        <p:nvSpPr>
          <p:cNvPr id="4" name="Slide Number Placeholder 3"/>
          <p:cNvSpPr>
            <a:spLocks noGrp="1"/>
          </p:cNvSpPr>
          <p:nvPr>
            <p:ph type="sldNum" sz="quarter" idx="4294967295"/>
          </p:nvPr>
        </p:nvSpPr>
        <p:spPr>
          <a:xfrm>
            <a:off x="6553200" y="6237288"/>
            <a:ext cx="2133600" cy="365125"/>
          </a:xfrm>
          <a:prstGeom prst="rect">
            <a:avLst/>
          </a:prstGeom>
        </p:spPr>
        <p:txBody>
          <a:bodyPr/>
          <a:lstStyle/>
          <a:p>
            <a:pPr>
              <a:defRPr/>
            </a:pPr>
            <a:fld id="{F1102E04-C8CA-4535-B9A8-E00E6E7F4501}" type="slidenum">
              <a:rPr lang="en-ZA" smtClean="0"/>
              <a:pPr>
                <a:defRPr/>
              </a:pPr>
              <a:t>13</a:t>
            </a:fld>
            <a:endParaRPr lang="en-ZA" dirty="0"/>
          </a:p>
        </p:txBody>
      </p:sp>
      <p:sp>
        <p:nvSpPr>
          <p:cNvPr id="7" name="Rectangle 6"/>
          <p:cNvSpPr/>
          <p:nvPr/>
        </p:nvSpPr>
        <p:spPr>
          <a:xfrm>
            <a:off x="355722" y="4571088"/>
            <a:ext cx="8432556" cy="2031325"/>
          </a:xfrm>
          <a:prstGeom prst="rect">
            <a:avLst/>
          </a:prstGeom>
        </p:spPr>
        <p:txBody>
          <a:bodyPr wrap="square">
            <a:spAutoFit/>
          </a:bodyPr>
          <a:lstStyle/>
          <a:p>
            <a:pPr marL="285750" indent="-285750">
              <a:buFont typeface="Arial" panose="020B0604020202020204" pitchFamily="34" charset="0"/>
              <a:buChar char="•"/>
            </a:pPr>
            <a:r>
              <a:rPr lang="en-ZA" dirty="0" smtClean="0">
                <a:latin typeface="Times New Roman" panose="02020603050405020304" pitchFamily="18" charset="0"/>
                <a:cs typeface="Times New Roman" panose="02020603050405020304" pitchFamily="18" charset="0"/>
              </a:rPr>
              <a:t>From 2007/08 to 2010/11 the number of unqualified audit outcomes increased then declined in 2011/12</a:t>
            </a:r>
          </a:p>
          <a:p>
            <a:pPr marL="285750" indent="-285750">
              <a:buFont typeface="Arial" panose="020B0604020202020204" pitchFamily="34" charset="0"/>
              <a:buChar char="•"/>
            </a:pPr>
            <a:r>
              <a:rPr lang="en-ZA" dirty="0" smtClean="0">
                <a:latin typeface="Times New Roman" panose="02020603050405020304" pitchFamily="18" charset="0"/>
                <a:cs typeface="Times New Roman" panose="02020603050405020304" pitchFamily="18" charset="0"/>
              </a:rPr>
              <a:t>There </a:t>
            </a:r>
            <a:r>
              <a:rPr lang="en-ZA" dirty="0" smtClean="0">
                <a:latin typeface="Times New Roman" panose="02020603050405020304" pitchFamily="18" charset="0"/>
                <a:cs typeface="Times New Roman" panose="02020603050405020304" pitchFamily="18" charset="0"/>
              </a:rPr>
              <a:t>were signs </a:t>
            </a:r>
            <a:r>
              <a:rPr lang="en-ZA" dirty="0" smtClean="0">
                <a:latin typeface="Times New Roman" panose="02020603050405020304" pitchFamily="18" charset="0"/>
                <a:cs typeface="Times New Roman" panose="02020603050405020304" pitchFamily="18" charset="0"/>
              </a:rPr>
              <a:t>of improvement in the number of disclaimers obtained from 2005/06 to 2009/10  </a:t>
            </a:r>
            <a:r>
              <a:rPr lang="en-GB" dirty="0"/>
              <a:t>.  </a:t>
            </a:r>
            <a:endParaRPr lang="en-GB" dirty="0" smtClean="0"/>
          </a:p>
          <a:p>
            <a:pPr marL="285750" indent="-285750">
              <a:buFont typeface="Arial" panose="020B0604020202020204" pitchFamily="34" charset="0"/>
              <a:buChar char="•"/>
            </a:pPr>
            <a:r>
              <a:rPr lang="en-GB" dirty="0" smtClean="0"/>
              <a:t>Auditor-General’s </a:t>
            </a:r>
            <a:r>
              <a:rPr lang="en-GB" dirty="0"/>
              <a:t>findings, indicates that failures in governance, financial management and administration are the primary causes of municipalities finding themselves in financial difficulties </a:t>
            </a:r>
            <a:r>
              <a:rPr lang="en-GB" dirty="0" smtClean="0"/>
              <a:t>hence poor service delivery </a:t>
            </a:r>
            <a:endParaRPr lang="en-ZA" dirty="0">
              <a:latin typeface="Times New Roman" panose="02020603050405020304" pitchFamily="18" charset="0"/>
              <a:cs typeface="Times New Roman" panose="02020603050405020304" pitchFamily="18" charset="0"/>
            </a:endParaRPr>
          </a:p>
        </p:txBody>
      </p:sp>
      <p:graphicFrame>
        <p:nvGraphicFramePr>
          <p:cNvPr id="8" name="Chart 7"/>
          <p:cNvGraphicFramePr/>
          <p:nvPr>
            <p:extLst>
              <p:ext uri="{D42A27DB-BD31-4B8C-83A1-F6EECF244321}">
                <p14:modId xmlns:p14="http://schemas.microsoft.com/office/powerpoint/2010/main" val="2351305704"/>
              </p:ext>
            </p:extLst>
          </p:nvPr>
        </p:nvGraphicFramePr>
        <p:xfrm>
          <a:off x="407774" y="1403648"/>
          <a:ext cx="8279026" cy="31350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4772376"/>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Fiscal Distressed Municipalities </a:t>
            </a:r>
            <a:endParaRPr lang="en-ZA" dirty="0"/>
          </a:p>
        </p:txBody>
      </p:sp>
      <p:sp>
        <p:nvSpPr>
          <p:cNvPr id="3" name="Text Placeholder 2"/>
          <p:cNvSpPr>
            <a:spLocks noGrp="1"/>
          </p:cNvSpPr>
          <p:nvPr>
            <p:ph type="body" idx="1"/>
          </p:nvPr>
        </p:nvSpPr>
        <p:spPr/>
        <p:txBody>
          <a:bodyPr/>
          <a:lstStyle/>
          <a:p>
            <a:pPr marL="0" indent="0" algn="just">
              <a:buNone/>
            </a:pPr>
            <a:r>
              <a:rPr lang="en-ZA" sz="2400" dirty="0" smtClean="0"/>
              <a:t>Rural Municipalities are more likely to be fiscal distressed than urban counterparts; </a:t>
            </a:r>
            <a:r>
              <a:rPr lang="en-ZA" sz="2400" dirty="0" smtClean="0"/>
              <a:t>(NT Treasury definition of FD)</a:t>
            </a:r>
            <a:endParaRPr lang="en-ZA" sz="2400" dirty="0"/>
          </a:p>
        </p:txBody>
      </p:sp>
      <p:graphicFrame>
        <p:nvGraphicFramePr>
          <p:cNvPr id="6" name="Chart 5"/>
          <p:cNvGraphicFramePr>
            <a:graphicFrameLocks/>
          </p:cNvGraphicFramePr>
          <p:nvPr>
            <p:extLst>
              <p:ext uri="{D42A27DB-BD31-4B8C-83A1-F6EECF244321}">
                <p14:modId xmlns:p14="http://schemas.microsoft.com/office/powerpoint/2010/main" val="969872182"/>
              </p:ext>
            </p:extLst>
          </p:nvPr>
        </p:nvGraphicFramePr>
        <p:xfrm>
          <a:off x="1116767" y="2969696"/>
          <a:ext cx="5057733" cy="318836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2"/>
          </p:nvPr>
        </p:nvSpPr>
        <p:spPr/>
        <p:txBody>
          <a:bodyPr/>
          <a:lstStyle/>
          <a:p>
            <a:pPr lvl="0"/>
            <a:fld id="{86CB4B4D-7CA3-9044-876B-883B54F8677D}" type="slidenum">
              <a:rPr lang="en-ZA" smtClean="0"/>
              <a:t>14</a:t>
            </a:fld>
            <a:endParaRPr lang="en-ZA" dirty="0"/>
          </a:p>
        </p:txBody>
      </p:sp>
    </p:spTree>
    <p:extLst>
      <p:ext uri="{BB962C8B-B14F-4D97-AF65-F5344CB8AC3E}">
        <p14:creationId xmlns:p14="http://schemas.microsoft.com/office/powerpoint/2010/main" val="1805968955"/>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Section 139 Interventions</a:t>
            </a:r>
            <a:endParaRPr lang="en-ZA" dirty="0"/>
          </a:p>
        </p:txBody>
      </p:sp>
      <p:sp>
        <p:nvSpPr>
          <p:cNvPr id="3" name="Text Placeholder 2"/>
          <p:cNvSpPr>
            <a:spLocks noGrp="1"/>
          </p:cNvSpPr>
          <p:nvPr>
            <p:ph type="body" idx="1"/>
          </p:nvPr>
        </p:nvSpPr>
        <p:spPr>
          <a:xfrm>
            <a:off x="457200" y="1600200"/>
            <a:ext cx="8686800" cy="5257800"/>
          </a:xfrm>
        </p:spPr>
        <p:txBody>
          <a:bodyPr/>
          <a:lstStyle/>
          <a:p>
            <a:r>
              <a:rPr lang="en-ZA" sz="2400" dirty="0" smtClean="0"/>
              <a:t>Section 139 interventions illustrate diverse viability challenges. </a:t>
            </a:r>
          </a:p>
          <a:p>
            <a:r>
              <a:rPr lang="en-ZA" sz="2400" dirty="0" smtClean="0"/>
              <a:t>From 2004 about 87 intervention made in about 65 municipalities. Some repeat interventions</a:t>
            </a:r>
          </a:p>
          <a:p>
            <a:pPr marL="0" indent="0">
              <a:buNone/>
            </a:pPr>
            <a:endParaRPr lang="en-ZA" dirty="0"/>
          </a:p>
        </p:txBody>
      </p:sp>
      <p:graphicFrame>
        <p:nvGraphicFramePr>
          <p:cNvPr id="6" name="Chart 5"/>
          <p:cNvGraphicFramePr/>
          <p:nvPr>
            <p:extLst>
              <p:ext uri="{D42A27DB-BD31-4B8C-83A1-F6EECF244321}">
                <p14:modId xmlns:p14="http://schemas.microsoft.com/office/powerpoint/2010/main" val="3323063974"/>
              </p:ext>
            </p:extLst>
          </p:nvPr>
        </p:nvGraphicFramePr>
        <p:xfrm>
          <a:off x="457200" y="2871538"/>
          <a:ext cx="8229600" cy="355198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2"/>
          </p:nvPr>
        </p:nvSpPr>
        <p:spPr/>
        <p:txBody>
          <a:bodyPr/>
          <a:lstStyle/>
          <a:p>
            <a:pPr lvl="0"/>
            <a:fld id="{86CB4B4D-7CA3-9044-876B-883B54F8677D}" type="slidenum">
              <a:rPr lang="en-ZA" smtClean="0"/>
              <a:t>15</a:t>
            </a:fld>
            <a:endParaRPr lang="en-ZA" dirty="0"/>
          </a:p>
        </p:txBody>
      </p:sp>
    </p:spTree>
    <p:extLst>
      <p:ext uri="{BB962C8B-B14F-4D97-AF65-F5344CB8AC3E}">
        <p14:creationId xmlns:p14="http://schemas.microsoft.com/office/powerpoint/2010/main" val="1444101100"/>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Section 139 Repeat Interventions</a:t>
            </a:r>
            <a:endParaRPr lang="en-ZA" dirty="0"/>
          </a:p>
        </p:txBody>
      </p:sp>
      <p:sp>
        <p:nvSpPr>
          <p:cNvPr id="3" name="Text Placeholder 2"/>
          <p:cNvSpPr>
            <a:spLocks noGrp="1"/>
          </p:cNvSpPr>
          <p:nvPr>
            <p:ph type="body" idx="1"/>
          </p:nvPr>
        </p:nvSpPr>
        <p:spPr/>
        <p:txBody>
          <a:bodyPr/>
          <a:lstStyle/>
          <a:p>
            <a:r>
              <a:rPr lang="en-ZA" sz="2400" dirty="0" smtClean="0"/>
              <a:t>Examples of repeat interventions indicating viability challenges </a:t>
            </a:r>
            <a:endParaRPr lang="en-ZA" sz="2400" dirty="0"/>
          </a:p>
        </p:txBody>
      </p:sp>
      <p:graphicFrame>
        <p:nvGraphicFramePr>
          <p:cNvPr id="4" name="Chart 3"/>
          <p:cNvGraphicFramePr>
            <a:graphicFrameLocks/>
          </p:cNvGraphicFramePr>
          <p:nvPr>
            <p:extLst>
              <p:ext uri="{D42A27DB-BD31-4B8C-83A1-F6EECF244321}">
                <p14:modId xmlns:p14="http://schemas.microsoft.com/office/powerpoint/2010/main" val="2354137744"/>
              </p:ext>
            </p:extLst>
          </p:nvPr>
        </p:nvGraphicFramePr>
        <p:xfrm>
          <a:off x="224852" y="1600200"/>
          <a:ext cx="8724276" cy="4816641"/>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2"/>
          </p:nvPr>
        </p:nvSpPr>
        <p:spPr/>
        <p:txBody>
          <a:bodyPr/>
          <a:lstStyle/>
          <a:p>
            <a:pPr lvl="0"/>
            <a:fld id="{86CB4B4D-7CA3-9044-876B-883B54F8677D}" type="slidenum">
              <a:rPr lang="en-ZA" smtClean="0"/>
              <a:t>16</a:t>
            </a:fld>
            <a:endParaRPr lang="en-ZA" dirty="0"/>
          </a:p>
        </p:txBody>
      </p:sp>
    </p:spTree>
    <p:extLst>
      <p:ext uri="{BB962C8B-B14F-4D97-AF65-F5344CB8AC3E}">
        <p14:creationId xmlns:p14="http://schemas.microsoft.com/office/powerpoint/2010/main" val="368108085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1143000"/>
          </a:xfrm>
        </p:spPr>
        <p:txBody>
          <a:bodyPr>
            <a:noAutofit/>
          </a:bodyPr>
          <a:lstStyle/>
          <a:p>
            <a:pPr algn="l"/>
            <a:r>
              <a:rPr lang="en-ZA" sz="2800" dirty="0" smtClean="0"/>
              <a:t>Under-spending on capital budget, 2008/09- 2012/13</a:t>
            </a:r>
            <a:r>
              <a:rPr lang="en-ZA" sz="2800" dirty="0"/>
              <a:t/>
            </a:r>
            <a:br>
              <a:rPr lang="en-ZA" sz="2800" dirty="0"/>
            </a:br>
            <a:endParaRPr lang="en-US" sz="2800" dirty="0"/>
          </a:p>
        </p:txBody>
      </p:sp>
      <p:sp>
        <p:nvSpPr>
          <p:cNvPr id="4" name="Slide Number Placeholder 3"/>
          <p:cNvSpPr>
            <a:spLocks noGrp="1"/>
          </p:cNvSpPr>
          <p:nvPr>
            <p:ph type="sldNum" sz="quarter" idx="4294967295"/>
          </p:nvPr>
        </p:nvSpPr>
        <p:spPr>
          <a:xfrm>
            <a:off x="6553200" y="6237288"/>
            <a:ext cx="2133600" cy="365125"/>
          </a:xfrm>
          <a:prstGeom prst="rect">
            <a:avLst/>
          </a:prstGeom>
        </p:spPr>
        <p:txBody>
          <a:bodyPr/>
          <a:lstStyle/>
          <a:p>
            <a:pPr>
              <a:defRPr/>
            </a:pPr>
            <a:fld id="{F1102E04-C8CA-4535-B9A8-E00E6E7F4501}" type="slidenum">
              <a:rPr lang="en-ZA" smtClean="0"/>
              <a:pPr>
                <a:defRPr/>
              </a:pPr>
              <a:t>17</a:t>
            </a:fld>
            <a:endParaRPr lang="en-ZA" dirty="0"/>
          </a:p>
        </p:txBody>
      </p:sp>
      <p:sp>
        <p:nvSpPr>
          <p:cNvPr id="7" name="Rectangle 6"/>
          <p:cNvSpPr/>
          <p:nvPr/>
        </p:nvSpPr>
        <p:spPr>
          <a:xfrm>
            <a:off x="755576" y="4869160"/>
            <a:ext cx="8072396" cy="923330"/>
          </a:xfrm>
          <a:prstGeom prst="rect">
            <a:avLst/>
          </a:prstGeom>
        </p:spPr>
        <p:txBody>
          <a:bodyPr wrap="square">
            <a:spAutoFit/>
          </a:bodyPr>
          <a:lstStyle/>
          <a:p>
            <a:pPr marL="285750" indent="-285750">
              <a:buFont typeface="Arial" panose="020B0604020202020204" pitchFamily="34" charset="0"/>
              <a:buChar char="•"/>
            </a:pPr>
            <a:r>
              <a:rPr lang="en-ZA" dirty="0" smtClean="0">
                <a:latin typeface="Times New Roman" panose="02020603050405020304" pitchFamily="18" charset="0"/>
                <a:cs typeface="Times New Roman" panose="02020603050405020304" pitchFamily="18" charset="0"/>
              </a:rPr>
              <a:t>Underspending is due to inter alia, capacity, instability at senior levels</a:t>
            </a:r>
          </a:p>
          <a:p>
            <a:pPr marL="285750" indent="-285750">
              <a:buFont typeface="Arial" panose="020B0604020202020204" pitchFamily="34" charset="0"/>
              <a:buChar char="•"/>
            </a:pPr>
            <a:r>
              <a:rPr lang="en-ZA" dirty="0" smtClean="0">
                <a:latin typeface="Times New Roman" panose="02020603050405020304" pitchFamily="18" charset="0"/>
                <a:cs typeface="Times New Roman" panose="02020603050405020304" pitchFamily="18" charset="0"/>
              </a:rPr>
              <a:t>District </a:t>
            </a:r>
            <a:r>
              <a:rPr lang="en-ZA" dirty="0" smtClean="0">
                <a:latin typeface="Times New Roman" panose="02020603050405020304" pitchFamily="18" charset="0"/>
                <a:cs typeface="Times New Roman" panose="02020603050405020304" pitchFamily="18" charset="0"/>
              </a:rPr>
              <a:t>municipalities are seen to highly underspend on their capital budgets followed by other local municipalities and secondary cities  </a:t>
            </a:r>
            <a:endParaRPr lang="en-ZA" dirty="0">
              <a:latin typeface="Times New Roman" panose="02020603050405020304" pitchFamily="18" charset="0"/>
              <a:cs typeface="Times New Roman" panose="02020603050405020304"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3637184583"/>
              </p:ext>
            </p:extLst>
          </p:nvPr>
        </p:nvGraphicFramePr>
        <p:xfrm>
          <a:off x="432486" y="1502229"/>
          <a:ext cx="8395486" cy="33669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530590"/>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1143000"/>
          </a:xfrm>
        </p:spPr>
        <p:txBody>
          <a:bodyPr>
            <a:noAutofit/>
          </a:bodyPr>
          <a:lstStyle/>
          <a:p>
            <a:pPr algn="l"/>
            <a:r>
              <a:rPr lang="en-ZA" sz="2800" dirty="0" smtClean="0"/>
              <a:t>Under-spending on Operational budget, 2008/09- 2012/13</a:t>
            </a:r>
            <a:r>
              <a:rPr lang="en-ZA" sz="2800" dirty="0"/>
              <a:t/>
            </a:r>
            <a:br>
              <a:rPr lang="en-ZA" sz="2800" dirty="0"/>
            </a:br>
            <a:endParaRPr lang="en-US" sz="2800" dirty="0"/>
          </a:p>
        </p:txBody>
      </p:sp>
      <p:sp>
        <p:nvSpPr>
          <p:cNvPr id="4" name="Slide Number Placeholder 3"/>
          <p:cNvSpPr>
            <a:spLocks noGrp="1"/>
          </p:cNvSpPr>
          <p:nvPr>
            <p:ph type="sldNum" sz="quarter" idx="4294967295"/>
          </p:nvPr>
        </p:nvSpPr>
        <p:spPr>
          <a:xfrm>
            <a:off x="6553200" y="6237288"/>
            <a:ext cx="2133600" cy="365125"/>
          </a:xfrm>
          <a:prstGeom prst="rect">
            <a:avLst/>
          </a:prstGeom>
        </p:spPr>
        <p:txBody>
          <a:bodyPr/>
          <a:lstStyle/>
          <a:p>
            <a:pPr>
              <a:defRPr/>
            </a:pPr>
            <a:fld id="{F1102E04-C8CA-4535-B9A8-E00E6E7F4501}" type="slidenum">
              <a:rPr lang="en-ZA" smtClean="0"/>
              <a:pPr>
                <a:defRPr/>
              </a:pPr>
              <a:t>18</a:t>
            </a:fld>
            <a:endParaRPr lang="en-ZA" dirty="0"/>
          </a:p>
        </p:txBody>
      </p:sp>
      <p:sp>
        <p:nvSpPr>
          <p:cNvPr id="7" name="Rectangle 6"/>
          <p:cNvSpPr/>
          <p:nvPr/>
        </p:nvSpPr>
        <p:spPr>
          <a:xfrm>
            <a:off x="755576" y="4869160"/>
            <a:ext cx="8072396" cy="1477328"/>
          </a:xfrm>
          <a:prstGeom prst="rect">
            <a:avLst/>
          </a:prstGeom>
        </p:spPr>
        <p:txBody>
          <a:bodyPr wrap="square">
            <a:spAutoFit/>
          </a:bodyPr>
          <a:lstStyle/>
          <a:p>
            <a:pPr marL="285750" indent="-285750">
              <a:buFont typeface="Arial" panose="020B0604020202020204" pitchFamily="34" charset="0"/>
              <a:buChar char="•"/>
            </a:pPr>
            <a:r>
              <a:rPr lang="en-ZA" dirty="0" smtClean="0">
                <a:latin typeface="Times New Roman" panose="02020603050405020304" pitchFamily="18" charset="0"/>
                <a:cs typeface="Times New Roman" panose="02020603050405020304" pitchFamily="18" charset="0"/>
              </a:rPr>
              <a:t>It can be seen that district municipalities over the years have been underspending on their operational budget, Metros show an improvement in under spending of the ops budget</a:t>
            </a:r>
          </a:p>
          <a:p>
            <a:pPr marL="285750" indent="-285750">
              <a:buFont typeface="Arial" panose="020B0604020202020204" pitchFamily="34" charset="0"/>
              <a:buChar char="•"/>
            </a:pPr>
            <a:r>
              <a:rPr lang="en-ZA" dirty="0" smtClean="0">
                <a:latin typeface="Times New Roman" panose="02020603050405020304" pitchFamily="18" charset="0"/>
                <a:cs typeface="Times New Roman" panose="02020603050405020304" pitchFamily="18" charset="0"/>
              </a:rPr>
              <a:t>In 2013 almost all categories of municipalities were faced with high under spending on the operational budget  </a:t>
            </a:r>
            <a:endParaRPr lang="en-ZA" dirty="0">
              <a:latin typeface="Times New Roman" panose="02020603050405020304" pitchFamily="18" charset="0"/>
              <a:cs typeface="Times New Roman" panose="02020603050405020304"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1243228209"/>
              </p:ext>
            </p:extLst>
          </p:nvPr>
        </p:nvGraphicFramePr>
        <p:xfrm>
          <a:off x="481915" y="1643743"/>
          <a:ext cx="7301372" cy="3015343"/>
        </p:xfrm>
        <a:graphic>
          <a:graphicData uri="http://schemas.openxmlformats.org/drawingml/2006/chart">
            <c:chart xmlns:c="http://schemas.openxmlformats.org/drawingml/2006/chart" xmlns:r="http://schemas.openxmlformats.org/officeDocument/2006/relationships" r:id="rId3"/>
          </a:graphicData>
        </a:graphic>
      </p:graphicFrame>
      <p:sp>
        <p:nvSpPr>
          <p:cNvPr id="3" name="Cloud Callout 2"/>
          <p:cNvSpPr/>
          <p:nvPr/>
        </p:nvSpPr>
        <p:spPr>
          <a:xfrm>
            <a:off x="3150973" y="1088965"/>
            <a:ext cx="2842054" cy="1405530"/>
          </a:xfrm>
          <a:prstGeom prst="cloudCallout">
            <a:avLst>
              <a:gd name="adj1" fmla="val 72210"/>
              <a:gd name="adj2" fmla="val 60742"/>
            </a:avLst>
          </a:prstGeom>
          <a:solidFill>
            <a:srgbClr val="FFFFFF"/>
          </a:solid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ZA" sz="1800" b="0" i="0" u="none" strike="noStrike" cap="none" spc="0" normalizeH="0" baseline="0" dirty="0" smtClean="0">
                <a:ln>
                  <a:noFill/>
                </a:ln>
                <a:solidFill>
                  <a:srgbClr val="000000"/>
                </a:solidFill>
                <a:effectLst/>
                <a:uFillTx/>
                <a:latin typeface="Times New Roman"/>
                <a:ea typeface="Times New Roman"/>
                <a:cs typeface="Times New Roman"/>
                <a:sym typeface="Times New Roman"/>
              </a:rPr>
              <a:t>Underspending- a cause for concern for service delivery</a:t>
            </a:r>
            <a:endParaRPr kumimoji="0" lang="en-ZA" sz="1800" b="0" i="0" u="none" strike="noStrike" cap="none" spc="0" normalizeH="0" baseline="0" dirty="0">
              <a:ln>
                <a:noFill/>
              </a:ln>
              <a:solidFill>
                <a:srgbClr val="000000"/>
              </a:solidFill>
              <a:effectLst/>
              <a:uFillTx/>
              <a:latin typeface="Times New Roman"/>
              <a:ea typeface="Times New Roman"/>
              <a:cs typeface="Times New Roman"/>
              <a:sym typeface="Times New Roman"/>
            </a:endParaRPr>
          </a:p>
        </p:txBody>
      </p:sp>
    </p:spTree>
    <p:extLst>
      <p:ext uri="{BB962C8B-B14F-4D97-AF65-F5344CB8AC3E}">
        <p14:creationId xmlns:p14="http://schemas.microsoft.com/office/powerpoint/2010/main" val="318072863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1143000"/>
          </a:xfrm>
        </p:spPr>
        <p:txBody>
          <a:bodyPr>
            <a:noAutofit/>
          </a:bodyPr>
          <a:lstStyle/>
          <a:p>
            <a:pPr algn="l"/>
            <a:r>
              <a:rPr lang="en-ZA" sz="2800" dirty="0" smtClean="0"/>
              <a:t>Debtors as a % of total municipal own revenue 2008/09-2011/12</a:t>
            </a:r>
            <a:r>
              <a:rPr lang="en-ZA" sz="2800" dirty="0"/>
              <a:t/>
            </a:r>
            <a:br>
              <a:rPr lang="en-ZA" sz="2800" dirty="0"/>
            </a:br>
            <a:endParaRPr lang="en-US" sz="2800" dirty="0"/>
          </a:p>
        </p:txBody>
      </p:sp>
      <p:sp>
        <p:nvSpPr>
          <p:cNvPr id="4" name="Slide Number Placeholder 3"/>
          <p:cNvSpPr>
            <a:spLocks noGrp="1"/>
          </p:cNvSpPr>
          <p:nvPr>
            <p:ph type="sldNum" sz="quarter" idx="4294967295"/>
          </p:nvPr>
        </p:nvSpPr>
        <p:spPr>
          <a:xfrm>
            <a:off x="6553200" y="6237288"/>
            <a:ext cx="2133600" cy="365125"/>
          </a:xfrm>
          <a:prstGeom prst="rect">
            <a:avLst/>
          </a:prstGeom>
        </p:spPr>
        <p:txBody>
          <a:bodyPr/>
          <a:lstStyle/>
          <a:p>
            <a:pPr>
              <a:defRPr/>
            </a:pPr>
            <a:fld id="{F1102E04-C8CA-4535-B9A8-E00E6E7F4501}" type="slidenum">
              <a:rPr lang="en-ZA" smtClean="0"/>
              <a:pPr>
                <a:defRPr/>
              </a:pPr>
              <a:t>19</a:t>
            </a:fld>
            <a:endParaRPr lang="en-ZA" dirty="0"/>
          </a:p>
        </p:txBody>
      </p:sp>
      <p:sp>
        <p:nvSpPr>
          <p:cNvPr id="7" name="Rectangle 6"/>
          <p:cNvSpPr/>
          <p:nvPr/>
        </p:nvSpPr>
        <p:spPr>
          <a:xfrm>
            <a:off x="820084" y="5153365"/>
            <a:ext cx="8072396" cy="646331"/>
          </a:xfrm>
          <a:prstGeom prst="rect">
            <a:avLst/>
          </a:prstGeom>
        </p:spPr>
        <p:txBody>
          <a:bodyPr wrap="square">
            <a:spAutoFit/>
          </a:bodyPr>
          <a:lstStyle/>
          <a:p>
            <a:pPr marL="285750" indent="-285750">
              <a:buFont typeface="Arial" panose="020B0604020202020204" pitchFamily="34" charset="0"/>
              <a:buChar char="•"/>
            </a:pPr>
            <a:r>
              <a:rPr lang="en-ZA" dirty="0" smtClean="0">
                <a:latin typeface="Times New Roman" panose="02020603050405020304" pitchFamily="18" charset="0"/>
                <a:cs typeface="Times New Roman" panose="02020603050405020304" pitchFamily="18" charset="0"/>
              </a:rPr>
              <a:t>The graphs show a gradual increase in debt as a percentage of own revenue meaning that municipal debt is on the increase</a:t>
            </a:r>
          </a:p>
        </p:txBody>
      </p:sp>
      <p:graphicFrame>
        <p:nvGraphicFramePr>
          <p:cNvPr id="9" name="Chart 8"/>
          <p:cNvGraphicFramePr>
            <a:graphicFrameLocks/>
          </p:cNvGraphicFramePr>
          <p:nvPr>
            <p:extLst>
              <p:ext uri="{D42A27DB-BD31-4B8C-83A1-F6EECF244321}">
                <p14:modId xmlns:p14="http://schemas.microsoft.com/office/powerpoint/2010/main" val="3439761253"/>
              </p:ext>
            </p:extLst>
          </p:nvPr>
        </p:nvGraphicFramePr>
        <p:xfrm>
          <a:off x="419725" y="1654629"/>
          <a:ext cx="8267075" cy="32145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514850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a:t>
            </a:r>
            <a:endParaRPr lang="en-ZA" dirty="0"/>
          </a:p>
        </p:txBody>
      </p:sp>
      <p:sp>
        <p:nvSpPr>
          <p:cNvPr id="3" name="Text Placeholder 2"/>
          <p:cNvSpPr>
            <a:spLocks noGrp="1"/>
          </p:cNvSpPr>
          <p:nvPr>
            <p:ph type="body" idx="1"/>
          </p:nvPr>
        </p:nvSpPr>
        <p:spPr/>
        <p:txBody>
          <a:bodyPr/>
          <a:lstStyle/>
          <a:p>
            <a:pPr algn="just"/>
            <a:r>
              <a:rPr lang="en-ZA" sz="2800" dirty="0" smtClean="0"/>
              <a:t>Healthy municipality is one able to fund delivery of basic services and other requirements as per constitutional mandate on a sustainable basis</a:t>
            </a:r>
          </a:p>
          <a:p>
            <a:pPr algn="just"/>
            <a:r>
              <a:rPr lang="en-ZA" sz="2800" dirty="0" smtClean="0"/>
              <a:t>Health of a municipality has a governance, community, financial aspects to it. In this case we consider fiscal health</a:t>
            </a:r>
          </a:p>
          <a:p>
            <a:pPr algn="just"/>
            <a:r>
              <a:rPr lang="en-ZA" sz="2800" dirty="0" smtClean="0"/>
              <a:t>In discussing the well being of municipalities issues of viability and functionality come to the fore</a:t>
            </a:r>
          </a:p>
          <a:p>
            <a:pPr algn="just"/>
            <a:r>
              <a:rPr lang="en-ZA" sz="2800" dirty="0" smtClean="0"/>
              <a:t>Many indicators used to operationalise/describe wellbeing/health of municipalities</a:t>
            </a:r>
            <a:endParaRPr lang="en-ZA" sz="2800" dirty="0"/>
          </a:p>
        </p:txBody>
      </p:sp>
      <p:sp>
        <p:nvSpPr>
          <p:cNvPr id="4" name="Slide Number Placeholder 3"/>
          <p:cNvSpPr>
            <a:spLocks noGrp="1"/>
          </p:cNvSpPr>
          <p:nvPr>
            <p:ph type="sldNum" sz="quarter" idx="2"/>
          </p:nvPr>
        </p:nvSpPr>
        <p:spPr/>
        <p:txBody>
          <a:bodyPr/>
          <a:lstStyle/>
          <a:p>
            <a:pPr lvl="0"/>
            <a:fld id="{86CB4B4D-7CA3-9044-876B-883B54F8677D}" type="slidenum">
              <a:rPr lang="en-ZA" smtClean="0"/>
              <a:t>2</a:t>
            </a:fld>
            <a:endParaRPr lang="en-ZA" dirty="0"/>
          </a:p>
        </p:txBody>
      </p:sp>
    </p:spTree>
    <p:extLst>
      <p:ext uri="{BB962C8B-B14F-4D97-AF65-F5344CB8AC3E}">
        <p14:creationId xmlns:p14="http://schemas.microsoft.com/office/powerpoint/2010/main" val="3958620305"/>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Text Placeholder 2"/>
          <p:cNvSpPr>
            <a:spLocks noGrp="1"/>
          </p:cNvSpPr>
          <p:nvPr>
            <p:ph type="body" idx="1"/>
          </p:nvPr>
        </p:nvSpPr>
        <p:spPr/>
        <p:txBody>
          <a:bodyPr/>
          <a:lstStyle/>
          <a:p>
            <a:pPr algn="just"/>
            <a:r>
              <a:rPr lang="en-ZA" sz="2800" dirty="0"/>
              <a:t>Dysfunctionality is more pronounced in rural municipalities</a:t>
            </a:r>
          </a:p>
          <a:p>
            <a:pPr algn="just"/>
            <a:r>
              <a:rPr lang="en-ZA" sz="2800" dirty="0" smtClean="0"/>
              <a:t>Rural municipalities lag behind in many indicators of health, economic activity is low, revenue base is thin. </a:t>
            </a:r>
          </a:p>
          <a:p>
            <a:pPr algn="just"/>
            <a:r>
              <a:rPr lang="en-ZA" sz="2800" dirty="0" smtClean="0"/>
              <a:t>Many rural municipalities face many risks, e.g. instability</a:t>
            </a:r>
          </a:p>
          <a:p>
            <a:pPr algn="just"/>
            <a:r>
              <a:rPr lang="en-ZA" sz="2800" dirty="0" smtClean="0"/>
              <a:t>The question is therefore can combining more rural municipalities result in viable, healthy and functional municipalities?</a:t>
            </a:r>
          </a:p>
          <a:p>
            <a:pPr algn="just"/>
            <a:r>
              <a:rPr lang="en-ZA" sz="2800" dirty="0" smtClean="0"/>
              <a:t>Is merging rural municipalities with an urban core the answer to viable and functional municipalities    </a:t>
            </a:r>
            <a:endParaRPr lang="en-ZA" sz="2800" dirty="0"/>
          </a:p>
        </p:txBody>
      </p:sp>
      <p:sp>
        <p:nvSpPr>
          <p:cNvPr id="4" name="Slide Number Placeholder 3"/>
          <p:cNvSpPr>
            <a:spLocks noGrp="1"/>
          </p:cNvSpPr>
          <p:nvPr>
            <p:ph type="sldNum" sz="quarter" idx="2"/>
          </p:nvPr>
        </p:nvSpPr>
        <p:spPr/>
        <p:txBody>
          <a:bodyPr/>
          <a:lstStyle/>
          <a:p>
            <a:pPr lvl="0"/>
            <a:fld id="{86CB4B4D-7CA3-9044-876B-883B54F8677D}" type="slidenum">
              <a:rPr lang="en-ZA" smtClean="0"/>
              <a:t>20</a:t>
            </a:fld>
            <a:endParaRPr lang="en-ZA" dirty="0"/>
          </a:p>
        </p:txBody>
      </p:sp>
    </p:spTree>
    <p:extLst>
      <p:ext uri="{BB962C8B-B14F-4D97-AF65-F5344CB8AC3E}">
        <p14:creationId xmlns:p14="http://schemas.microsoft.com/office/powerpoint/2010/main" val="117447033"/>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22313" y="2349500"/>
            <a:ext cx="7772400" cy="1150938"/>
          </a:xfrm>
        </p:spPr>
        <p:txBody>
          <a:bodyPr/>
          <a:lstStyle/>
          <a:p>
            <a:pPr>
              <a:defRPr/>
            </a:pPr>
            <a:r>
              <a:rPr lang="en-ZA" dirty="0" smtClean="0"/>
              <a:t>Thank You.</a:t>
            </a:r>
            <a:endParaRPr lang="en-ZA" dirty="0"/>
          </a:p>
        </p:txBody>
      </p:sp>
      <p:sp>
        <p:nvSpPr>
          <p:cNvPr id="6" name="Content Placeholder 2"/>
          <p:cNvSpPr txBox="1">
            <a:spLocks/>
          </p:cNvSpPr>
          <p:nvPr/>
        </p:nvSpPr>
        <p:spPr bwMode="auto">
          <a:xfrm>
            <a:off x="2555875" y="4221163"/>
            <a:ext cx="4032250" cy="1905000"/>
          </a:xfrm>
          <a:prstGeom prst="rect">
            <a:avLst/>
          </a:prstGeom>
          <a:noFill/>
          <a:ln w="9525">
            <a:noFill/>
            <a:miter lim="800000"/>
            <a:headEnd/>
            <a:tailEnd/>
          </a:ln>
        </p:spPr>
        <p:txBody>
          <a:bodyPr/>
          <a:lstStyle/>
          <a:p>
            <a:pPr algn="ctr">
              <a:defRPr/>
            </a:pPr>
            <a:r>
              <a:rPr lang="en-ZA" sz="1600" i="1" dirty="0">
                <a:solidFill>
                  <a:srgbClr val="366C5B"/>
                </a:solidFill>
                <a:latin typeface="Times New Roman" pitchFamily="18" charset="0"/>
                <a:cs typeface="Times New Roman" pitchFamily="18" charset="0"/>
              </a:rPr>
              <a:t>Financial and Fiscal Commission</a:t>
            </a:r>
          </a:p>
          <a:p>
            <a:pPr algn="ctr">
              <a:defRPr/>
            </a:pPr>
            <a:r>
              <a:rPr lang="en-ZA" sz="1600" i="1" dirty="0">
                <a:solidFill>
                  <a:srgbClr val="366C5B"/>
                </a:solidFill>
                <a:latin typeface="Times New Roman" pitchFamily="18" charset="0"/>
                <a:cs typeface="Times New Roman" pitchFamily="18" charset="0"/>
              </a:rPr>
              <a:t>Montrose Place (2</a:t>
            </a:r>
            <a:r>
              <a:rPr lang="en-ZA" sz="1600" i="1" baseline="30000" dirty="0">
                <a:solidFill>
                  <a:srgbClr val="366C5B"/>
                </a:solidFill>
                <a:latin typeface="Times New Roman" pitchFamily="18" charset="0"/>
                <a:cs typeface="Times New Roman" pitchFamily="18" charset="0"/>
              </a:rPr>
              <a:t>nd</a:t>
            </a:r>
            <a:r>
              <a:rPr lang="en-ZA" sz="1600" i="1" dirty="0">
                <a:solidFill>
                  <a:srgbClr val="366C5B"/>
                </a:solidFill>
                <a:latin typeface="Times New Roman" pitchFamily="18" charset="0"/>
                <a:cs typeface="Times New Roman" pitchFamily="18" charset="0"/>
              </a:rPr>
              <a:t> Floor), </a:t>
            </a:r>
            <a:r>
              <a:rPr lang="en-ZA" sz="1600" i="1" dirty="0" err="1">
                <a:solidFill>
                  <a:srgbClr val="366C5B"/>
                </a:solidFill>
                <a:latin typeface="Times New Roman" pitchFamily="18" charset="0"/>
                <a:cs typeface="Times New Roman" pitchFamily="18" charset="0"/>
              </a:rPr>
              <a:t>Bekker</a:t>
            </a:r>
            <a:r>
              <a:rPr lang="en-ZA" sz="1600" i="1" dirty="0">
                <a:solidFill>
                  <a:srgbClr val="366C5B"/>
                </a:solidFill>
                <a:latin typeface="Times New Roman" pitchFamily="18" charset="0"/>
                <a:cs typeface="Times New Roman" pitchFamily="18" charset="0"/>
              </a:rPr>
              <a:t> Street,</a:t>
            </a:r>
          </a:p>
          <a:p>
            <a:pPr algn="ctr">
              <a:defRPr/>
            </a:pPr>
            <a:r>
              <a:rPr lang="en-ZA" sz="1600" i="1" dirty="0">
                <a:solidFill>
                  <a:srgbClr val="366C5B"/>
                </a:solidFill>
                <a:latin typeface="Times New Roman" pitchFamily="18" charset="0"/>
                <a:cs typeface="Times New Roman" pitchFamily="18" charset="0"/>
              </a:rPr>
              <a:t>Waterfall Park, </a:t>
            </a:r>
            <a:r>
              <a:rPr lang="en-ZA" sz="1600" i="1" dirty="0" err="1">
                <a:solidFill>
                  <a:srgbClr val="366C5B"/>
                </a:solidFill>
                <a:latin typeface="Times New Roman" pitchFamily="18" charset="0"/>
                <a:cs typeface="Times New Roman" pitchFamily="18" charset="0"/>
              </a:rPr>
              <a:t>Vorna</a:t>
            </a:r>
            <a:r>
              <a:rPr lang="en-ZA" sz="1600" i="1" dirty="0">
                <a:solidFill>
                  <a:srgbClr val="366C5B"/>
                </a:solidFill>
                <a:latin typeface="Times New Roman" pitchFamily="18" charset="0"/>
                <a:cs typeface="Times New Roman" pitchFamily="18" charset="0"/>
              </a:rPr>
              <a:t> Valley, </a:t>
            </a:r>
            <a:r>
              <a:rPr lang="en-ZA" sz="1600" i="1" dirty="0" err="1">
                <a:solidFill>
                  <a:srgbClr val="366C5B"/>
                </a:solidFill>
                <a:latin typeface="Times New Roman" pitchFamily="18" charset="0"/>
                <a:cs typeface="Times New Roman" pitchFamily="18" charset="0"/>
              </a:rPr>
              <a:t>Midrand</a:t>
            </a:r>
            <a:r>
              <a:rPr lang="en-ZA" sz="1600" i="1" dirty="0">
                <a:solidFill>
                  <a:srgbClr val="366C5B"/>
                </a:solidFill>
                <a:latin typeface="Times New Roman" pitchFamily="18" charset="0"/>
                <a:cs typeface="Times New Roman" pitchFamily="18" charset="0"/>
              </a:rPr>
              <a:t>,</a:t>
            </a:r>
          </a:p>
          <a:p>
            <a:pPr algn="ctr">
              <a:defRPr/>
            </a:pPr>
            <a:r>
              <a:rPr lang="en-ZA" sz="1600" i="1" dirty="0">
                <a:solidFill>
                  <a:srgbClr val="366C5B"/>
                </a:solidFill>
                <a:latin typeface="Times New Roman" pitchFamily="18" charset="0"/>
                <a:cs typeface="Times New Roman" pitchFamily="18" charset="0"/>
              </a:rPr>
              <a:t>Private Bag X69, Halfway House 1685</a:t>
            </a:r>
          </a:p>
          <a:p>
            <a:pPr algn="ctr">
              <a:defRPr/>
            </a:pPr>
            <a:r>
              <a:rPr lang="en-ZA" sz="1600" i="1" dirty="0">
                <a:solidFill>
                  <a:srgbClr val="366C5B"/>
                </a:solidFill>
                <a:latin typeface="Times New Roman" pitchFamily="18" charset="0"/>
                <a:cs typeface="Times New Roman" pitchFamily="18" charset="0"/>
              </a:rPr>
              <a:t>www.ffc.co.za</a:t>
            </a:r>
          </a:p>
          <a:p>
            <a:pPr algn="ctr">
              <a:defRPr/>
            </a:pPr>
            <a:r>
              <a:rPr lang="en-ZA" sz="1600" i="1" dirty="0">
                <a:solidFill>
                  <a:srgbClr val="366C5B"/>
                </a:solidFill>
                <a:latin typeface="Times New Roman" pitchFamily="18" charset="0"/>
                <a:cs typeface="Times New Roman" pitchFamily="18" charset="0"/>
              </a:rPr>
              <a:t>Tel: +27 11 207 2300</a:t>
            </a:r>
          </a:p>
          <a:p>
            <a:pPr algn="ctr">
              <a:defRPr/>
            </a:pPr>
            <a:r>
              <a:rPr lang="en-ZA" sz="1600" i="1" dirty="0">
                <a:solidFill>
                  <a:srgbClr val="366C5B"/>
                </a:solidFill>
                <a:latin typeface="Times New Roman" pitchFamily="18" charset="0"/>
                <a:cs typeface="Times New Roman" pitchFamily="18" charset="0"/>
              </a:rPr>
              <a:t>Fax: +27 86 589 1038</a:t>
            </a:r>
          </a:p>
          <a:p>
            <a:pPr marL="609600" indent="-609600" algn="ctr" eaLnBrk="0" hangingPunct="0">
              <a:spcBef>
                <a:spcPct val="20000"/>
              </a:spcBef>
              <a:defRPr/>
            </a:pPr>
            <a:endParaRPr lang="en-ZA" sz="1600" i="1" dirty="0">
              <a:solidFill>
                <a:srgbClr val="366C5B"/>
              </a:solidFill>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6553200" y="6237288"/>
            <a:ext cx="2133600" cy="365125"/>
          </a:xfrm>
          <a:prstGeom prst="rect">
            <a:avLst/>
          </a:prstGeom>
        </p:spPr>
        <p:txBody>
          <a:bodyPr/>
          <a:lstStyle/>
          <a:p>
            <a:pPr>
              <a:defRPr/>
            </a:pPr>
            <a:fld id="{BCCD13EE-BA6B-4A38-BDB5-15BB988243BB}" type="slidenum">
              <a:rPr lang="en-ZA" smtClean="0"/>
              <a:pPr>
                <a:defRPr/>
              </a:pPr>
              <a:t>21</a:t>
            </a:fld>
            <a:endParaRPr lang="en-ZA" dirty="0"/>
          </a:p>
        </p:txBody>
      </p:sp>
    </p:spTree>
    <p:extLst>
      <p:ext uri="{BB962C8B-B14F-4D97-AF65-F5344CB8AC3E}">
        <p14:creationId xmlns:p14="http://schemas.microsoft.com/office/powerpoint/2010/main" val="3507519461"/>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Diversity of Local Government</a:t>
            </a:r>
            <a:endParaRPr lang="en-ZA" dirty="0"/>
          </a:p>
        </p:txBody>
      </p:sp>
      <p:sp>
        <p:nvSpPr>
          <p:cNvPr id="4" name="Rectangle 2"/>
          <p:cNvSpPr>
            <a:spLocks noChangeArrowheads="1"/>
          </p:cNvSpPr>
          <p:nvPr/>
        </p:nvSpPr>
        <p:spPr bwMode="auto">
          <a:xfrm>
            <a:off x="974361" y="1600201"/>
            <a:ext cx="1290634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graphicFrame>
        <p:nvGraphicFramePr>
          <p:cNvPr id="5" name="Object 4"/>
          <p:cNvGraphicFramePr>
            <a:graphicFrameLocks noChangeAspect="1"/>
          </p:cNvGraphicFramePr>
          <p:nvPr>
            <p:extLst>
              <p:ext uri="{D42A27DB-BD31-4B8C-83A1-F6EECF244321}">
                <p14:modId xmlns:p14="http://schemas.microsoft.com/office/powerpoint/2010/main" val="1650048813"/>
              </p:ext>
            </p:extLst>
          </p:nvPr>
        </p:nvGraphicFramePr>
        <p:xfrm>
          <a:off x="224589" y="1600201"/>
          <a:ext cx="8462211" cy="4708525"/>
        </p:xfrm>
        <a:graphic>
          <a:graphicData uri="http://schemas.openxmlformats.org/presentationml/2006/ole">
            <mc:AlternateContent xmlns:mc="http://schemas.openxmlformats.org/markup-compatibility/2006">
              <mc:Choice xmlns:v="urn:schemas-microsoft-com:vml" Requires="v">
                <p:oleObj spid="_x0000_s1039" name="Slide" r:id="rId3" imgW="2008659" imgH="1505799" progId="PowerPoint.Slide.12">
                  <p:embed/>
                </p:oleObj>
              </mc:Choice>
              <mc:Fallback>
                <p:oleObj name="Slide" r:id="rId3" imgW="2008659" imgH="1505799" progId="PowerPoint.Slide.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589" y="1600201"/>
                        <a:ext cx="8462211" cy="4708525"/>
                      </a:xfrm>
                      <a:prstGeom prst="rect">
                        <a:avLst/>
                      </a:prstGeom>
                      <a:noFill/>
                    </p:spPr>
                  </p:pic>
                </p:oleObj>
              </mc:Fallback>
            </mc:AlternateContent>
          </a:graphicData>
        </a:graphic>
      </p:graphicFrame>
      <p:sp>
        <p:nvSpPr>
          <p:cNvPr id="6" name="Slide Number Placeholder 5"/>
          <p:cNvSpPr>
            <a:spLocks noGrp="1"/>
          </p:cNvSpPr>
          <p:nvPr>
            <p:ph type="sldNum" sz="quarter" idx="2"/>
          </p:nvPr>
        </p:nvSpPr>
        <p:spPr/>
        <p:txBody>
          <a:bodyPr/>
          <a:lstStyle/>
          <a:p>
            <a:pPr lvl="0"/>
            <a:fld id="{86CB4B4D-7CA3-9044-876B-883B54F8677D}" type="slidenum">
              <a:rPr lang="en-ZA" smtClean="0"/>
              <a:t>3</a:t>
            </a:fld>
            <a:endParaRPr lang="en-ZA" dirty="0"/>
          </a:p>
        </p:txBody>
      </p:sp>
    </p:spTree>
    <p:extLst>
      <p:ext uri="{BB962C8B-B14F-4D97-AF65-F5344CB8AC3E}">
        <p14:creationId xmlns:p14="http://schemas.microsoft.com/office/powerpoint/2010/main" val="128481387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Socio-Economic Profile</a:t>
            </a:r>
            <a:endParaRPr lang="en-ZA" dirty="0"/>
          </a:p>
        </p:txBody>
      </p:sp>
      <p:sp>
        <p:nvSpPr>
          <p:cNvPr id="3" name="Text Placeholder 2"/>
          <p:cNvSpPr>
            <a:spLocks noGrp="1"/>
          </p:cNvSpPr>
          <p:nvPr>
            <p:ph type="body" idx="1"/>
          </p:nvPr>
        </p:nvSpPr>
        <p:spPr/>
        <p:txBody>
          <a:bodyPr/>
          <a:lstStyle/>
          <a:p>
            <a:pPr marL="0"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1941365767"/>
              </p:ext>
            </p:extLst>
          </p:nvPr>
        </p:nvGraphicFramePr>
        <p:xfrm>
          <a:off x="336882" y="1670786"/>
          <a:ext cx="8349918" cy="4800717"/>
        </p:xfrm>
        <a:graphic>
          <a:graphicData uri="http://schemas.openxmlformats.org/drawingml/2006/table">
            <a:tbl>
              <a:tblPr>
                <a:tableStyleId>{69C7853C-536D-4A76-A0AE-DD22124D55A5}</a:tableStyleId>
              </a:tblPr>
              <a:tblGrid>
                <a:gridCol w="1391653"/>
                <a:gridCol w="1391653"/>
                <a:gridCol w="1391653"/>
                <a:gridCol w="1391653"/>
                <a:gridCol w="1391653"/>
                <a:gridCol w="1391653"/>
              </a:tblGrid>
              <a:tr h="1377546">
                <a:tc>
                  <a:txBody>
                    <a:bodyPr/>
                    <a:lstStyle/>
                    <a:p>
                      <a:pPr algn="ctr" fontAlgn="b"/>
                      <a:r>
                        <a:rPr lang="en-ZA" sz="2000" u="none" strike="noStrike" dirty="0">
                          <a:effectLst/>
                          <a:latin typeface="Times New Roman" panose="02020603050405020304" pitchFamily="18" charset="0"/>
                          <a:cs typeface="Times New Roman" panose="02020603050405020304" pitchFamily="18" charset="0"/>
                        </a:rPr>
                        <a:t> </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000" u="none" strike="noStrike" dirty="0">
                          <a:effectLst/>
                          <a:latin typeface="Times New Roman" panose="02020603050405020304" pitchFamily="18" charset="0"/>
                          <a:cs typeface="Times New Roman" panose="02020603050405020304" pitchFamily="18" charset="0"/>
                        </a:rPr>
                        <a:t>Total GVA per capita</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000" u="none" strike="noStrike" dirty="0">
                          <a:effectLst/>
                          <a:latin typeface="Times New Roman" panose="02020603050405020304" pitchFamily="18" charset="0"/>
                          <a:cs typeface="Times New Roman" panose="02020603050405020304" pitchFamily="18" charset="0"/>
                        </a:rPr>
                        <a:t>% people </a:t>
                      </a:r>
                      <a:r>
                        <a:rPr lang="en-ZA" sz="2000" u="none" strike="noStrike" dirty="0" smtClean="0">
                          <a:effectLst/>
                          <a:latin typeface="Times New Roman" panose="02020603050405020304" pitchFamily="18" charset="0"/>
                          <a:cs typeface="Times New Roman" panose="02020603050405020304" pitchFamily="18" charset="0"/>
                        </a:rPr>
                        <a:t>employed</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000" u="none" strike="noStrike" dirty="0" smtClean="0">
                          <a:effectLst/>
                          <a:latin typeface="Times New Roman" panose="02020603050405020304" pitchFamily="18" charset="0"/>
                          <a:cs typeface="Times New Roman" panose="02020603050405020304" pitchFamily="18" charset="0"/>
                        </a:rPr>
                        <a:t>Average </a:t>
                      </a:r>
                      <a:r>
                        <a:rPr lang="en-ZA" sz="2000" u="none" strike="noStrike" dirty="0">
                          <a:effectLst/>
                          <a:latin typeface="Times New Roman" panose="02020603050405020304" pitchFamily="18" charset="0"/>
                          <a:cs typeface="Times New Roman" panose="02020603050405020304" pitchFamily="18" charset="0"/>
                        </a:rPr>
                        <a:t>population density</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000" u="none" strike="noStrike" dirty="0">
                          <a:effectLst/>
                          <a:latin typeface="Times New Roman" panose="02020603050405020304" pitchFamily="18" charset="0"/>
                          <a:cs typeface="Times New Roman" panose="02020603050405020304" pitchFamily="18" charset="0"/>
                        </a:rPr>
                        <a:t>Operating </a:t>
                      </a:r>
                      <a:r>
                        <a:rPr lang="en-ZA" sz="2000" u="none" strike="noStrike" dirty="0" smtClean="0">
                          <a:effectLst/>
                          <a:latin typeface="Times New Roman" panose="02020603050405020304" pitchFamily="18" charset="0"/>
                          <a:cs typeface="Times New Roman" panose="02020603050405020304" pitchFamily="18" charset="0"/>
                        </a:rPr>
                        <a:t>expenditure </a:t>
                      </a:r>
                      <a:r>
                        <a:rPr lang="en-ZA" sz="2000" u="none" strike="noStrike" dirty="0">
                          <a:effectLst/>
                          <a:latin typeface="Times New Roman" panose="02020603050405020304" pitchFamily="18" charset="0"/>
                          <a:cs typeface="Times New Roman" panose="02020603050405020304" pitchFamily="18" charset="0"/>
                        </a:rPr>
                        <a:t>per </a:t>
                      </a:r>
                      <a:r>
                        <a:rPr lang="en-ZA" sz="2000" u="none" strike="noStrike" dirty="0" smtClean="0">
                          <a:effectLst/>
                          <a:latin typeface="Times New Roman" panose="02020603050405020304" pitchFamily="18" charset="0"/>
                          <a:cs typeface="Times New Roman" panose="02020603050405020304" pitchFamily="18" charset="0"/>
                        </a:rPr>
                        <a:t>capita</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000" u="none" strike="noStrike" dirty="0">
                          <a:effectLst/>
                          <a:latin typeface="Times New Roman" panose="02020603050405020304" pitchFamily="18" charset="0"/>
                          <a:cs typeface="Times New Roman" panose="02020603050405020304" pitchFamily="18" charset="0"/>
                        </a:rPr>
                        <a:t>Revenues from local taxes per capita</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r>
              <a:tr h="350804">
                <a:tc>
                  <a:txBody>
                    <a:bodyPr/>
                    <a:lstStyle/>
                    <a:p>
                      <a:pPr algn="l" fontAlgn="b"/>
                      <a:r>
                        <a:rPr lang="en-ZA" sz="2000" u="none" strike="noStrike" dirty="0">
                          <a:effectLst/>
                          <a:latin typeface="Times New Roman" panose="02020603050405020304" pitchFamily="18" charset="0"/>
                          <a:cs typeface="Times New Roman" panose="02020603050405020304" pitchFamily="18" charset="0"/>
                        </a:rPr>
                        <a:t>Metro</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76</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a:effectLst/>
                          <a:latin typeface="Times New Roman" panose="02020603050405020304" pitchFamily="18" charset="0"/>
                          <a:cs typeface="Times New Roman" panose="02020603050405020304" pitchFamily="18" charset="0"/>
                        </a:rPr>
                        <a:t>34%</a:t>
                      </a:r>
                      <a:endParaRPr lang="en-ZA" sz="2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a:effectLst/>
                          <a:latin typeface="Times New Roman" panose="02020603050405020304" pitchFamily="18" charset="0"/>
                          <a:cs typeface="Times New Roman" panose="02020603050405020304" pitchFamily="18" charset="0"/>
                        </a:rPr>
                        <a:t>1388</a:t>
                      </a:r>
                      <a:endParaRPr lang="en-ZA" sz="2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a:effectLst/>
                          <a:latin typeface="Times New Roman" panose="02020603050405020304" pitchFamily="18" charset="0"/>
                          <a:cs typeface="Times New Roman" panose="02020603050405020304" pitchFamily="18" charset="0"/>
                        </a:rPr>
                        <a:t>3789</a:t>
                      </a:r>
                      <a:endParaRPr lang="en-ZA" sz="2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3279</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r>
              <a:tr h="693051">
                <a:tc>
                  <a:txBody>
                    <a:bodyPr/>
                    <a:lstStyle/>
                    <a:p>
                      <a:pPr algn="l" fontAlgn="b"/>
                      <a:r>
                        <a:rPr lang="en-ZA" sz="2000" u="none" strike="noStrike" dirty="0">
                          <a:effectLst/>
                          <a:latin typeface="Times New Roman" panose="02020603050405020304" pitchFamily="18" charset="0"/>
                          <a:cs typeface="Times New Roman" panose="02020603050405020304" pitchFamily="18" charset="0"/>
                        </a:rPr>
                        <a:t>Secondary Cities</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51</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29%</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a:effectLst/>
                          <a:latin typeface="Times New Roman" panose="02020603050405020304" pitchFamily="18" charset="0"/>
                          <a:cs typeface="Times New Roman" panose="02020603050405020304" pitchFamily="18" charset="0"/>
                        </a:rPr>
                        <a:t>221</a:t>
                      </a:r>
                      <a:endParaRPr lang="en-ZA" sz="2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2242</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a:effectLst/>
                          <a:latin typeface="Times New Roman" panose="02020603050405020304" pitchFamily="18" charset="0"/>
                          <a:cs typeface="Times New Roman" panose="02020603050405020304" pitchFamily="18" charset="0"/>
                        </a:rPr>
                        <a:t>1940</a:t>
                      </a:r>
                      <a:endParaRPr lang="en-ZA" sz="2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r>
              <a:tr h="628391">
                <a:tc>
                  <a:txBody>
                    <a:bodyPr/>
                    <a:lstStyle/>
                    <a:p>
                      <a:pPr algn="l" fontAlgn="b"/>
                      <a:r>
                        <a:rPr lang="en-ZA" sz="2000" u="none" strike="noStrike">
                          <a:effectLst/>
                          <a:latin typeface="Times New Roman" panose="02020603050405020304" pitchFamily="18" charset="0"/>
                          <a:cs typeface="Times New Roman" panose="02020603050405020304" pitchFamily="18" charset="0"/>
                        </a:rPr>
                        <a:t>Large Towns</a:t>
                      </a:r>
                      <a:endParaRPr lang="en-ZA"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41</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27%</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87</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1843</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a:effectLst/>
                          <a:latin typeface="Times New Roman" panose="02020603050405020304" pitchFamily="18" charset="0"/>
                          <a:cs typeface="Times New Roman" panose="02020603050405020304" pitchFamily="18" charset="0"/>
                        </a:rPr>
                        <a:t>1513</a:t>
                      </a:r>
                      <a:endParaRPr lang="en-ZA" sz="2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r>
              <a:tr h="693051">
                <a:tc>
                  <a:txBody>
                    <a:bodyPr/>
                    <a:lstStyle/>
                    <a:p>
                      <a:pPr algn="l" fontAlgn="b"/>
                      <a:r>
                        <a:rPr lang="en-ZA" sz="2000" u="none" strike="noStrike">
                          <a:effectLst/>
                          <a:latin typeface="Times New Roman" panose="02020603050405020304" pitchFamily="18" charset="0"/>
                          <a:cs typeface="Times New Roman" panose="02020603050405020304" pitchFamily="18" charset="0"/>
                        </a:rPr>
                        <a:t>Smaller Towns</a:t>
                      </a:r>
                      <a:endParaRPr lang="en-ZA"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30</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22%</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19</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1466</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989</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r>
              <a:tr h="1035298">
                <a:tc>
                  <a:txBody>
                    <a:bodyPr/>
                    <a:lstStyle/>
                    <a:p>
                      <a:pPr algn="l" fontAlgn="b"/>
                      <a:r>
                        <a:rPr lang="en-ZA" sz="2000" u="none" strike="noStrike" dirty="0">
                          <a:effectLst/>
                          <a:latin typeface="Times New Roman" panose="02020603050405020304" pitchFamily="18" charset="0"/>
                          <a:cs typeface="Times New Roman" panose="02020603050405020304" pitchFamily="18" charset="0"/>
                        </a:rPr>
                        <a:t>Rural Municipalities</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9.44</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13%</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81</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370</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2400" u="none" strike="noStrike" dirty="0">
                          <a:effectLst/>
                          <a:latin typeface="Times New Roman" panose="02020603050405020304" pitchFamily="18" charset="0"/>
                          <a:cs typeface="Times New Roman" panose="02020603050405020304" pitchFamily="18" charset="0"/>
                        </a:rPr>
                        <a:t>121</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r>
            </a:tbl>
          </a:graphicData>
        </a:graphic>
      </p:graphicFrame>
      <p:sp>
        <p:nvSpPr>
          <p:cNvPr id="6" name="Oval 5"/>
          <p:cNvSpPr/>
          <p:nvPr/>
        </p:nvSpPr>
        <p:spPr>
          <a:xfrm>
            <a:off x="1973178" y="5943601"/>
            <a:ext cx="994611" cy="609600"/>
          </a:xfrm>
          <a:prstGeom prst="ellipse">
            <a:avLst/>
          </a:pr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7" name="Oval 6"/>
          <p:cNvSpPr/>
          <p:nvPr/>
        </p:nvSpPr>
        <p:spPr>
          <a:xfrm>
            <a:off x="6096000" y="5743075"/>
            <a:ext cx="1026695" cy="810126"/>
          </a:xfrm>
          <a:prstGeom prst="ellipse">
            <a:avLst/>
          </a:pr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9" name="Oval 8"/>
          <p:cNvSpPr/>
          <p:nvPr/>
        </p:nvSpPr>
        <p:spPr>
          <a:xfrm>
            <a:off x="6096000" y="2903621"/>
            <a:ext cx="1026695" cy="657726"/>
          </a:xfrm>
          <a:prstGeom prst="ellipse">
            <a:avLst/>
          </a:pr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10" name="Oval 9"/>
          <p:cNvSpPr/>
          <p:nvPr/>
        </p:nvSpPr>
        <p:spPr>
          <a:xfrm>
            <a:off x="7579895" y="2903621"/>
            <a:ext cx="1026695" cy="657726"/>
          </a:xfrm>
          <a:prstGeom prst="ellipse">
            <a:avLst/>
          </a:pr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11" name="Oval 10"/>
          <p:cNvSpPr/>
          <p:nvPr/>
        </p:nvSpPr>
        <p:spPr>
          <a:xfrm>
            <a:off x="7579894" y="5927559"/>
            <a:ext cx="1026695" cy="657726"/>
          </a:xfrm>
          <a:prstGeom prst="ellipse">
            <a:avLst/>
          </a:pr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15" name="Left Bracket 14"/>
          <p:cNvSpPr/>
          <p:nvPr/>
        </p:nvSpPr>
        <p:spPr>
          <a:xfrm>
            <a:off x="1989220" y="3396917"/>
            <a:ext cx="208549" cy="2494548"/>
          </a:xfrm>
          <a:prstGeom prst="leftBracket">
            <a:avLst/>
          </a:prstGeom>
          <a:noFill/>
          <a:ln w="38100" cap="flat">
            <a:solidFill>
              <a:srgbClr val="FF0000"/>
            </a:solidFill>
            <a:prstDash val="solid"/>
            <a:bevel/>
            <a:headEnd type="arrow" w="med" len="med"/>
            <a:tailEnd type="arrow" w="med" len="med"/>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endParaRPr>
          </a:p>
        </p:txBody>
      </p:sp>
      <p:sp>
        <p:nvSpPr>
          <p:cNvPr id="16" name="Left Bracket 15"/>
          <p:cNvSpPr/>
          <p:nvPr/>
        </p:nvSpPr>
        <p:spPr>
          <a:xfrm>
            <a:off x="5991723" y="3561347"/>
            <a:ext cx="208549" cy="2494548"/>
          </a:xfrm>
          <a:prstGeom prst="leftBracket">
            <a:avLst/>
          </a:prstGeom>
          <a:noFill/>
          <a:ln w="38100" cap="flat">
            <a:solidFill>
              <a:srgbClr val="FF0000"/>
            </a:solidFill>
            <a:prstDash val="solid"/>
            <a:bevel/>
            <a:headEnd type="arrow" w="med" len="med"/>
            <a:tailEnd type="arrow" w="med" len="med"/>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endParaRPr>
          </a:p>
        </p:txBody>
      </p:sp>
      <p:sp>
        <p:nvSpPr>
          <p:cNvPr id="17" name="Left Bracket 16"/>
          <p:cNvSpPr/>
          <p:nvPr/>
        </p:nvSpPr>
        <p:spPr>
          <a:xfrm>
            <a:off x="7499683" y="3533275"/>
            <a:ext cx="208549" cy="2494548"/>
          </a:xfrm>
          <a:prstGeom prst="leftBracket">
            <a:avLst/>
          </a:prstGeom>
          <a:noFill/>
          <a:ln w="38100" cap="flat">
            <a:solidFill>
              <a:srgbClr val="FF0000"/>
            </a:solidFill>
            <a:prstDash val="solid"/>
            <a:bevel/>
            <a:headEnd type="arrow" w="med" len="med"/>
            <a:tailEnd type="arrow" w="med" len="med"/>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endParaRPr>
          </a:p>
        </p:txBody>
      </p:sp>
      <p:sp>
        <p:nvSpPr>
          <p:cNvPr id="18" name="Oval 17"/>
          <p:cNvSpPr/>
          <p:nvPr/>
        </p:nvSpPr>
        <p:spPr>
          <a:xfrm>
            <a:off x="1973179" y="3027950"/>
            <a:ext cx="994612" cy="455195"/>
          </a:xfrm>
          <a:custGeom>
            <a:avLst/>
            <a:gdLst>
              <a:gd name="connsiteX0" fmla="*/ 0 w 994611"/>
              <a:gd name="connsiteY0" fmla="*/ 139366 h 278731"/>
              <a:gd name="connsiteX1" fmla="*/ 497306 w 994611"/>
              <a:gd name="connsiteY1" fmla="*/ 0 h 278731"/>
              <a:gd name="connsiteX2" fmla="*/ 994612 w 994611"/>
              <a:gd name="connsiteY2" fmla="*/ 139366 h 278731"/>
              <a:gd name="connsiteX3" fmla="*/ 497306 w 994611"/>
              <a:gd name="connsiteY3" fmla="*/ 278732 h 278731"/>
              <a:gd name="connsiteX4" fmla="*/ 0 w 994611"/>
              <a:gd name="connsiteY4" fmla="*/ 139366 h 278731"/>
              <a:gd name="connsiteX0" fmla="*/ 25 w 994637"/>
              <a:gd name="connsiteY0" fmla="*/ 139366 h 391027"/>
              <a:gd name="connsiteX1" fmla="*/ 497331 w 994637"/>
              <a:gd name="connsiteY1" fmla="*/ 0 h 391027"/>
              <a:gd name="connsiteX2" fmla="*/ 994637 w 994637"/>
              <a:gd name="connsiteY2" fmla="*/ 139366 h 391027"/>
              <a:gd name="connsiteX3" fmla="*/ 481288 w 994637"/>
              <a:gd name="connsiteY3" fmla="*/ 391027 h 391027"/>
              <a:gd name="connsiteX4" fmla="*/ 25 w 994637"/>
              <a:gd name="connsiteY4" fmla="*/ 139366 h 391027"/>
              <a:gd name="connsiteX0" fmla="*/ 0 w 994612"/>
              <a:gd name="connsiteY0" fmla="*/ 203534 h 455195"/>
              <a:gd name="connsiteX1" fmla="*/ 481264 w 994612"/>
              <a:gd name="connsiteY1" fmla="*/ 0 h 455195"/>
              <a:gd name="connsiteX2" fmla="*/ 994612 w 994612"/>
              <a:gd name="connsiteY2" fmla="*/ 203534 h 455195"/>
              <a:gd name="connsiteX3" fmla="*/ 481263 w 994612"/>
              <a:gd name="connsiteY3" fmla="*/ 455195 h 455195"/>
              <a:gd name="connsiteX4" fmla="*/ 0 w 994612"/>
              <a:gd name="connsiteY4" fmla="*/ 203534 h 4551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612" h="455195">
                <a:moveTo>
                  <a:pt x="0" y="203534"/>
                </a:moveTo>
                <a:cubicBezTo>
                  <a:pt x="0" y="127668"/>
                  <a:pt x="206609" y="0"/>
                  <a:pt x="481264" y="0"/>
                </a:cubicBezTo>
                <a:cubicBezTo>
                  <a:pt x="755919" y="0"/>
                  <a:pt x="994612" y="126564"/>
                  <a:pt x="994612" y="203534"/>
                </a:cubicBezTo>
                <a:cubicBezTo>
                  <a:pt x="994612" y="280504"/>
                  <a:pt x="755918" y="455195"/>
                  <a:pt x="481263" y="455195"/>
                </a:cubicBezTo>
                <a:cubicBezTo>
                  <a:pt x="206608" y="455195"/>
                  <a:pt x="0" y="279400"/>
                  <a:pt x="0" y="203534"/>
                </a:cubicBezTo>
                <a:close/>
              </a:path>
            </a:pathLst>
          </a:cu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4" name="Slide Number Placeholder 3"/>
          <p:cNvSpPr>
            <a:spLocks noGrp="1"/>
          </p:cNvSpPr>
          <p:nvPr>
            <p:ph type="sldNum" sz="quarter" idx="2"/>
          </p:nvPr>
        </p:nvSpPr>
        <p:spPr/>
        <p:txBody>
          <a:bodyPr/>
          <a:lstStyle/>
          <a:p>
            <a:pPr lvl="0"/>
            <a:fld id="{86CB4B4D-7CA3-9044-876B-883B54F8677D}" type="slidenum">
              <a:rPr lang="en-ZA" smtClean="0"/>
              <a:t>4</a:t>
            </a:fld>
            <a:endParaRPr lang="en-ZA" dirty="0"/>
          </a:p>
        </p:txBody>
      </p:sp>
    </p:spTree>
    <p:extLst>
      <p:ext uri="{BB962C8B-B14F-4D97-AF65-F5344CB8AC3E}">
        <p14:creationId xmlns:p14="http://schemas.microsoft.com/office/powerpoint/2010/main" val="416860371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Socio-Economic Profile</a:t>
            </a:r>
            <a:endParaRPr lang="en-ZA" dirty="0"/>
          </a:p>
        </p:txBody>
      </p:sp>
      <p:sp>
        <p:nvSpPr>
          <p:cNvPr id="3" name="Text Placeholder 2"/>
          <p:cNvSpPr>
            <a:spLocks noGrp="1"/>
          </p:cNvSpPr>
          <p:nvPr>
            <p:ph type="body" idx="1"/>
          </p:nvPr>
        </p:nvSpPr>
        <p:spPr/>
        <p:txBody>
          <a:bodyPr/>
          <a:lstStyle/>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1417143270"/>
              </p:ext>
            </p:extLst>
          </p:nvPr>
        </p:nvGraphicFramePr>
        <p:xfrm>
          <a:off x="208548" y="1600200"/>
          <a:ext cx="8678776" cy="5164218"/>
        </p:xfrm>
        <a:graphic>
          <a:graphicData uri="http://schemas.openxmlformats.org/drawingml/2006/table">
            <a:tbl>
              <a:tblPr firstRow="1" bandRow="1">
                <a:tableStyleId>{69C7853C-536D-4A76-A0AE-DD22124D55A5}</a:tableStyleId>
              </a:tblPr>
              <a:tblGrid>
                <a:gridCol w="1909010"/>
                <a:gridCol w="1171074"/>
                <a:gridCol w="1315452"/>
                <a:gridCol w="1010653"/>
                <a:gridCol w="997159"/>
                <a:gridCol w="1353415"/>
                <a:gridCol w="922013"/>
              </a:tblGrid>
              <a:tr h="968937">
                <a:tc>
                  <a:txBody>
                    <a:bodyPr/>
                    <a:lstStyle/>
                    <a:p>
                      <a:pPr algn="l"/>
                      <a:r>
                        <a:rPr lang="en-ZA" sz="1600" dirty="0" smtClean="0">
                          <a:latin typeface="Times New Roman" panose="02020603050405020304" pitchFamily="18" charset="0"/>
                          <a:cs typeface="Times New Roman" panose="02020603050405020304" pitchFamily="18" charset="0"/>
                        </a:rPr>
                        <a:t>Type of Municipality</a:t>
                      </a:r>
                      <a:endParaRPr lang="en-ZA" sz="1600" dirty="0">
                        <a:latin typeface="Times New Roman" panose="02020603050405020304" pitchFamily="18" charset="0"/>
                        <a:cs typeface="Times New Roman" panose="02020603050405020304" pitchFamily="18" charset="0"/>
                      </a:endParaRPr>
                    </a:p>
                  </a:txBody>
                  <a:tcPr/>
                </a:tc>
                <a:tc>
                  <a:txBody>
                    <a:bodyPr/>
                    <a:lstStyle/>
                    <a:p>
                      <a:r>
                        <a:rPr lang="en-ZA" sz="1600" dirty="0" smtClean="0">
                          <a:latin typeface="Times New Roman" panose="02020603050405020304" pitchFamily="18" charset="0"/>
                          <a:cs typeface="Times New Roman" panose="02020603050405020304" pitchFamily="18" charset="0"/>
                        </a:rPr>
                        <a:t>Government Grants </a:t>
                      </a:r>
                      <a:endParaRPr lang="en-ZA" sz="1600" dirty="0">
                        <a:latin typeface="Times New Roman" panose="02020603050405020304" pitchFamily="18" charset="0"/>
                        <a:cs typeface="Times New Roman" panose="02020603050405020304" pitchFamily="18" charset="0"/>
                      </a:endParaRPr>
                    </a:p>
                  </a:txBody>
                  <a:tcPr/>
                </a:tc>
                <a:tc>
                  <a:txBody>
                    <a:bodyPr/>
                    <a:lstStyle/>
                    <a:p>
                      <a:r>
                        <a:rPr lang="en-ZA" sz="1600" dirty="0" smtClean="0">
                          <a:latin typeface="Times New Roman" panose="02020603050405020304" pitchFamily="18" charset="0"/>
                          <a:cs typeface="Times New Roman" panose="02020603050405020304" pitchFamily="18" charset="0"/>
                        </a:rPr>
                        <a:t>Investment  Revenue</a:t>
                      </a:r>
                      <a:endParaRPr lang="en-ZA" sz="1600" dirty="0">
                        <a:latin typeface="Times New Roman" panose="02020603050405020304" pitchFamily="18" charset="0"/>
                        <a:cs typeface="Times New Roman" panose="02020603050405020304" pitchFamily="18" charset="0"/>
                      </a:endParaRPr>
                    </a:p>
                  </a:txBody>
                  <a:tcPr/>
                </a:tc>
                <a:tc>
                  <a:txBody>
                    <a:bodyPr/>
                    <a:lstStyle/>
                    <a:p>
                      <a:r>
                        <a:rPr lang="en-ZA" sz="1600" dirty="0" smtClean="0">
                          <a:latin typeface="Times New Roman" panose="02020603050405020304" pitchFamily="18" charset="0"/>
                          <a:cs typeface="Times New Roman" panose="02020603050405020304" pitchFamily="18" charset="0"/>
                        </a:rPr>
                        <a:t>Other</a:t>
                      </a:r>
                      <a:endParaRPr lang="en-ZA" sz="1600" dirty="0">
                        <a:latin typeface="Times New Roman" panose="02020603050405020304" pitchFamily="18" charset="0"/>
                        <a:cs typeface="Times New Roman" panose="02020603050405020304" pitchFamily="18" charset="0"/>
                      </a:endParaRPr>
                    </a:p>
                  </a:txBody>
                  <a:tcPr/>
                </a:tc>
                <a:tc>
                  <a:txBody>
                    <a:bodyPr/>
                    <a:lstStyle/>
                    <a:p>
                      <a:r>
                        <a:rPr lang="en-ZA" sz="1600" dirty="0" smtClean="0">
                          <a:latin typeface="Times New Roman" panose="02020603050405020304" pitchFamily="18" charset="0"/>
                          <a:cs typeface="Times New Roman" panose="02020603050405020304" pitchFamily="18" charset="0"/>
                        </a:rPr>
                        <a:t>Property Rates</a:t>
                      </a:r>
                      <a:endParaRPr lang="en-ZA" sz="1600" dirty="0">
                        <a:latin typeface="Times New Roman" panose="02020603050405020304" pitchFamily="18" charset="0"/>
                        <a:cs typeface="Times New Roman" panose="02020603050405020304" pitchFamily="18" charset="0"/>
                      </a:endParaRPr>
                    </a:p>
                  </a:txBody>
                  <a:tcPr/>
                </a:tc>
                <a:tc>
                  <a:txBody>
                    <a:bodyPr/>
                    <a:lstStyle/>
                    <a:p>
                      <a:r>
                        <a:rPr lang="en-ZA" sz="1600" dirty="0" smtClean="0">
                          <a:latin typeface="Times New Roman" panose="02020603050405020304" pitchFamily="18" charset="0"/>
                          <a:cs typeface="Times New Roman" panose="02020603050405020304" pitchFamily="18" charset="0"/>
                        </a:rPr>
                        <a:t>Public Contributions</a:t>
                      </a:r>
                      <a:endParaRPr lang="en-ZA" sz="1600" dirty="0">
                        <a:latin typeface="Times New Roman" panose="02020603050405020304" pitchFamily="18" charset="0"/>
                        <a:cs typeface="Times New Roman" panose="02020603050405020304" pitchFamily="18" charset="0"/>
                      </a:endParaRPr>
                    </a:p>
                  </a:txBody>
                  <a:tcPr/>
                </a:tc>
                <a:tc>
                  <a:txBody>
                    <a:bodyPr/>
                    <a:lstStyle/>
                    <a:p>
                      <a:r>
                        <a:rPr lang="en-ZA" sz="1600" dirty="0" smtClean="0">
                          <a:latin typeface="Times New Roman" panose="02020603050405020304" pitchFamily="18" charset="0"/>
                          <a:cs typeface="Times New Roman" panose="02020603050405020304" pitchFamily="18" charset="0"/>
                        </a:rPr>
                        <a:t>Service Charges</a:t>
                      </a:r>
                      <a:endParaRPr lang="en-ZA" sz="1600" dirty="0">
                        <a:latin typeface="Times New Roman" panose="02020603050405020304" pitchFamily="18" charset="0"/>
                        <a:cs typeface="Times New Roman" panose="02020603050405020304" pitchFamily="18" charset="0"/>
                      </a:endParaRPr>
                    </a:p>
                  </a:txBody>
                  <a:tcPr/>
                </a:tc>
              </a:tr>
              <a:tr h="355199">
                <a:tc>
                  <a:txBody>
                    <a:bodyPr/>
                    <a:lstStyle/>
                    <a:p>
                      <a:pPr algn="l"/>
                      <a:r>
                        <a:rPr lang="en-ZA" sz="2000" dirty="0" smtClean="0">
                          <a:latin typeface="Times New Roman" panose="02020603050405020304" pitchFamily="18" charset="0"/>
                          <a:cs typeface="Times New Roman" panose="02020603050405020304" pitchFamily="18" charset="0"/>
                        </a:rPr>
                        <a:t>Metro</a:t>
                      </a:r>
                      <a:endParaRPr lang="en-ZA" sz="20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24%</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2%</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9%</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18%</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0%</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48%</a:t>
                      </a:r>
                      <a:endParaRPr lang="en-ZA" sz="2400" dirty="0">
                        <a:latin typeface="Times New Roman" panose="02020603050405020304" pitchFamily="18" charset="0"/>
                        <a:cs typeface="Times New Roman" panose="02020603050405020304" pitchFamily="18" charset="0"/>
                      </a:endParaRPr>
                    </a:p>
                  </a:txBody>
                  <a:tcPr/>
                </a:tc>
              </a:tr>
              <a:tr h="519137">
                <a:tc>
                  <a:txBody>
                    <a:bodyPr/>
                    <a:lstStyle/>
                    <a:p>
                      <a:pPr algn="l"/>
                      <a:r>
                        <a:rPr lang="en-ZA" sz="2000" dirty="0" smtClean="0">
                          <a:latin typeface="Times New Roman" panose="02020603050405020304" pitchFamily="18" charset="0"/>
                          <a:cs typeface="Times New Roman" panose="02020603050405020304" pitchFamily="18" charset="0"/>
                        </a:rPr>
                        <a:t>Secondary cities</a:t>
                      </a:r>
                      <a:endParaRPr lang="en-ZA" sz="20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25%</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14%</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14%</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0%</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46%</a:t>
                      </a:r>
                      <a:endParaRPr lang="en-ZA" sz="2400" dirty="0">
                        <a:latin typeface="Times New Roman" panose="02020603050405020304" pitchFamily="18" charset="0"/>
                        <a:cs typeface="Times New Roman" panose="02020603050405020304" pitchFamily="18" charset="0"/>
                      </a:endParaRPr>
                    </a:p>
                  </a:txBody>
                  <a:tcPr/>
                </a:tc>
              </a:tr>
              <a:tr h="460884">
                <a:tc>
                  <a:txBody>
                    <a:bodyPr/>
                    <a:lstStyle/>
                    <a:p>
                      <a:pPr algn="l"/>
                      <a:r>
                        <a:rPr lang="en-ZA" sz="2000" dirty="0" smtClean="0">
                          <a:latin typeface="Times New Roman" panose="02020603050405020304" pitchFamily="18" charset="0"/>
                          <a:cs typeface="Times New Roman" panose="02020603050405020304" pitchFamily="18" charset="0"/>
                        </a:rPr>
                        <a:t>Larger towns</a:t>
                      </a:r>
                      <a:endParaRPr lang="en-ZA" sz="20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28%</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9%</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19%</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0%</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42%</a:t>
                      </a:r>
                      <a:endParaRPr lang="en-ZA" sz="2400" dirty="0">
                        <a:latin typeface="Times New Roman" panose="02020603050405020304" pitchFamily="18" charset="0"/>
                        <a:cs typeface="Times New Roman" panose="02020603050405020304" pitchFamily="18" charset="0"/>
                      </a:endParaRPr>
                    </a:p>
                  </a:txBody>
                  <a:tcPr/>
                </a:tc>
              </a:tr>
              <a:tr h="654940">
                <a:tc>
                  <a:txBody>
                    <a:bodyPr/>
                    <a:lstStyle/>
                    <a:p>
                      <a:pPr algn="l"/>
                      <a:r>
                        <a:rPr lang="en-ZA" sz="2000" dirty="0" smtClean="0">
                          <a:latin typeface="Times New Roman" panose="02020603050405020304" pitchFamily="18" charset="0"/>
                          <a:cs typeface="Times New Roman" panose="02020603050405020304" pitchFamily="18" charset="0"/>
                        </a:rPr>
                        <a:t>Smaller Towns</a:t>
                      </a:r>
                      <a:endParaRPr lang="en-ZA" sz="20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40%</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10%</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11%</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0%</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37%</a:t>
                      </a:r>
                      <a:endParaRPr lang="en-ZA" sz="2400" dirty="0">
                        <a:latin typeface="Times New Roman" panose="02020603050405020304" pitchFamily="18" charset="0"/>
                        <a:cs typeface="Times New Roman" panose="02020603050405020304" pitchFamily="18" charset="0"/>
                      </a:endParaRPr>
                    </a:p>
                  </a:txBody>
                  <a:tcPr/>
                </a:tc>
              </a:tr>
              <a:tr h="654940">
                <a:tc>
                  <a:txBody>
                    <a:bodyPr/>
                    <a:lstStyle/>
                    <a:p>
                      <a:pPr algn="l"/>
                      <a:r>
                        <a:rPr lang="en-ZA" sz="2000" dirty="0" smtClean="0">
                          <a:latin typeface="Times New Roman" panose="02020603050405020304" pitchFamily="18" charset="0"/>
                          <a:cs typeface="Times New Roman" panose="02020603050405020304" pitchFamily="18" charset="0"/>
                        </a:rPr>
                        <a:t>Rural Municipalities</a:t>
                      </a:r>
                      <a:endParaRPr lang="en-ZA" sz="20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70%</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t>1%</a:t>
                      </a:r>
                      <a:endParaRPr lang="en-ZA" sz="2400" dirty="0"/>
                    </a:p>
                  </a:txBody>
                  <a:tcPr/>
                </a:tc>
                <a:tc>
                  <a:txBody>
                    <a:bodyPr/>
                    <a:lstStyle/>
                    <a:p>
                      <a:r>
                        <a:rPr lang="en-ZA" sz="2400" dirty="0" smtClean="0">
                          <a:latin typeface="Times New Roman" panose="02020603050405020304" pitchFamily="18" charset="0"/>
                          <a:cs typeface="Times New Roman" panose="02020603050405020304" pitchFamily="18" charset="0"/>
                        </a:rPr>
                        <a:t>12%</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6%</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0%</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11%</a:t>
                      </a:r>
                      <a:endParaRPr lang="en-ZA" sz="2400" dirty="0">
                        <a:latin typeface="Times New Roman" panose="02020603050405020304" pitchFamily="18" charset="0"/>
                        <a:cs typeface="Times New Roman" panose="02020603050405020304" pitchFamily="18" charset="0"/>
                      </a:endParaRPr>
                    </a:p>
                  </a:txBody>
                  <a:tcPr/>
                </a:tc>
              </a:tr>
              <a:tr h="654940">
                <a:tc>
                  <a:txBody>
                    <a:bodyPr/>
                    <a:lstStyle/>
                    <a:p>
                      <a:pPr algn="l"/>
                      <a:r>
                        <a:rPr lang="en-ZA" sz="2000" dirty="0" smtClean="0">
                          <a:latin typeface="Times New Roman" panose="02020603050405020304" pitchFamily="18" charset="0"/>
                          <a:cs typeface="Times New Roman" panose="02020603050405020304" pitchFamily="18" charset="0"/>
                        </a:rPr>
                        <a:t>District Without P&amp;F</a:t>
                      </a:r>
                      <a:endParaRPr lang="en-ZA" sz="20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75%</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5%</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16%</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1%</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2%</a:t>
                      </a:r>
                      <a:endParaRPr lang="en-ZA" sz="2400" dirty="0">
                        <a:latin typeface="Times New Roman" panose="02020603050405020304" pitchFamily="18" charset="0"/>
                        <a:cs typeface="Times New Roman" panose="02020603050405020304" pitchFamily="18" charset="0"/>
                      </a:endParaRPr>
                    </a:p>
                  </a:txBody>
                  <a:tcPr/>
                </a:tc>
              </a:tr>
              <a:tr h="611835">
                <a:tc>
                  <a:txBody>
                    <a:bodyPr/>
                    <a:lstStyle/>
                    <a:p>
                      <a:pPr algn="l"/>
                      <a:r>
                        <a:rPr lang="en-ZA" sz="2000" dirty="0" smtClean="0">
                          <a:latin typeface="Times New Roman" panose="02020603050405020304" pitchFamily="18" charset="0"/>
                          <a:cs typeface="Times New Roman" panose="02020603050405020304" pitchFamily="18" charset="0"/>
                        </a:rPr>
                        <a:t>District with P&amp;F</a:t>
                      </a:r>
                      <a:endParaRPr lang="en-ZA" sz="20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85%</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2%</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5%</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0%</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0%</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8%</a:t>
                      </a:r>
                      <a:endParaRPr lang="en-ZA" sz="2400" dirty="0">
                        <a:latin typeface="Times New Roman" panose="02020603050405020304" pitchFamily="18" charset="0"/>
                        <a:cs typeface="Times New Roman" panose="02020603050405020304" pitchFamily="18" charset="0"/>
                      </a:endParaRPr>
                    </a:p>
                  </a:txBody>
                  <a:tcPr/>
                </a:tc>
              </a:tr>
            </a:tbl>
          </a:graphicData>
        </a:graphic>
      </p:graphicFrame>
      <p:sp>
        <p:nvSpPr>
          <p:cNvPr id="8" name="Oval 7"/>
          <p:cNvSpPr/>
          <p:nvPr/>
        </p:nvSpPr>
        <p:spPr>
          <a:xfrm>
            <a:off x="2358188" y="5374105"/>
            <a:ext cx="946485" cy="529390"/>
          </a:xfrm>
          <a:prstGeom prst="ellipse">
            <a:avLst/>
          </a:pr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9" name="Oval 8"/>
          <p:cNvSpPr/>
          <p:nvPr/>
        </p:nvSpPr>
        <p:spPr>
          <a:xfrm>
            <a:off x="2366207" y="4676274"/>
            <a:ext cx="946485" cy="529390"/>
          </a:xfrm>
          <a:prstGeom prst="ellipse">
            <a:avLst/>
          </a:pr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10" name="Oval 9"/>
          <p:cNvSpPr/>
          <p:nvPr/>
        </p:nvSpPr>
        <p:spPr>
          <a:xfrm>
            <a:off x="2366207" y="5927558"/>
            <a:ext cx="946485" cy="529390"/>
          </a:xfrm>
          <a:prstGeom prst="ellipse">
            <a:avLst/>
          </a:pr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11" name="Oval 10"/>
          <p:cNvSpPr/>
          <p:nvPr/>
        </p:nvSpPr>
        <p:spPr>
          <a:xfrm>
            <a:off x="5751094" y="4676274"/>
            <a:ext cx="946485" cy="529390"/>
          </a:xfrm>
          <a:prstGeom prst="ellipse">
            <a:avLst/>
          </a:pr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12" name="Oval 11"/>
          <p:cNvSpPr/>
          <p:nvPr/>
        </p:nvSpPr>
        <p:spPr>
          <a:xfrm>
            <a:off x="7964904" y="4676274"/>
            <a:ext cx="946485" cy="529390"/>
          </a:xfrm>
          <a:prstGeom prst="ellipse">
            <a:avLst/>
          </a:prstGeom>
          <a:no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a:ln>
                <a:noFill/>
              </a:ln>
              <a:solidFill>
                <a:srgbClr val="000000"/>
              </a:solidFill>
              <a:effectLst/>
              <a:uFillTx/>
              <a:latin typeface="Times New Roman"/>
              <a:ea typeface="Times New Roman"/>
              <a:cs typeface="Times New Roman"/>
              <a:sym typeface="Times New Roman"/>
            </a:endParaRPr>
          </a:p>
        </p:txBody>
      </p:sp>
      <p:sp>
        <p:nvSpPr>
          <p:cNvPr id="4" name="Slide Number Placeholder 3"/>
          <p:cNvSpPr>
            <a:spLocks noGrp="1"/>
          </p:cNvSpPr>
          <p:nvPr>
            <p:ph type="sldNum" sz="quarter" idx="2"/>
          </p:nvPr>
        </p:nvSpPr>
        <p:spPr/>
        <p:txBody>
          <a:bodyPr/>
          <a:lstStyle/>
          <a:p>
            <a:pPr lvl="0"/>
            <a:fld id="{86CB4B4D-7CA3-9044-876B-883B54F8677D}" type="slidenum">
              <a:rPr lang="en-ZA" smtClean="0"/>
              <a:t>5</a:t>
            </a:fld>
            <a:endParaRPr lang="en-ZA" dirty="0"/>
          </a:p>
        </p:txBody>
      </p:sp>
    </p:spTree>
    <p:extLst>
      <p:ext uri="{BB962C8B-B14F-4D97-AF65-F5344CB8AC3E}">
        <p14:creationId xmlns:p14="http://schemas.microsoft.com/office/powerpoint/2010/main" val="252100817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Socio-Economic Profile</a:t>
            </a:r>
            <a:endParaRPr lang="en-ZA" dirty="0"/>
          </a:p>
        </p:txBody>
      </p:sp>
      <p:sp>
        <p:nvSpPr>
          <p:cNvPr id="3" name="Text Placeholder 2"/>
          <p:cNvSpPr>
            <a:spLocks noGrp="1"/>
          </p:cNvSpPr>
          <p:nvPr>
            <p:ph type="body" idx="1"/>
          </p:nvPr>
        </p:nvSpPr>
        <p:spPr/>
        <p:txBody>
          <a:bodyPr/>
          <a:lstStyle/>
          <a:p>
            <a:pPr algn="just"/>
            <a:r>
              <a:rPr lang="en-ZA" dirty="0" smtClean="0"/>
              <a:t>Urban municipalities are characterised by high levels of economic activity, higher levels of employment, relatively less poverty</a:t>
            </a:r>
          </a:p>
          <a:p>
            <a:pPr algn="just"/>
            <a:r>
              <a:rPr lang="en-ZA" dirty="0" smtClean="0"/>
              <a:t>Rural municipalities are characterised by higher poverty and unemployment, lowest expenditure per capita and own revenue per capita, and limited revenue base</a:t>
            </a:r>
          </a:p>
          <a:p>
            <a:pPr algn="just"/>
            <a:r>
              <a:rPr lang="en-ZA" dirty="0" smtClean="0"/>
              <a:t>These differences explain differences in tax base and hence viability challenges for rural municipalities</a:t>
            </a:r>
          </a:p>
          <a:p>
            <a:endParaRPr lang="en-ZA" dirty="0"/>
          </a:p>
        </p:txBody>
      </p:sp>
      <p:sp>
        <p:nvSpPr>
          <p:cNvPr id="4" name="Slide Number Placeholder 3"/>
          <p:cNvSpPr>
            <a:spLocks noGrp="1"/>
          </p:cNvSpPr>
          <p:nvPr>
            <p:ph type="sldNum" sz="quarter" idx="2"/>
          </p:nvPr>
        </p:nvSpPr>
        <p:spPr/>
        <p:txBody>
          <a:bodyPr/>
          <a:lstStyle/>
          <a:p>
            <a:pPr lvl="0"/>
            <a:fld id="{86CB4B4D-7CA3-9044-876B-883B54F8677D}" type="slidenum">
              <a:rPr lang="en-ZA" smtClean="0"/>
              <a:t>6</a:t>
            </a:fld>
            <a:endParaRPr lang="en-ZA" dirty="0"/>
          </a:p>
        </p:txBody>
      </p:sp>
    </p:spTree>
    <p:extLst>
      <p:ext uri="{BB962C8B-B14F-4D97-AF65-F5344CB8AC3E}">
        <p14:creationId xmlns:p14="http://schemas.microsoft.com/office/powerpoint/2010/main" val="215232688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ZA" dirty="0">
                <a:latin typeface="Times New Roman" panose="02020603050405020304" pitchFamily="18" charset="0"/>
                <a:cs typeface="Times New Roman" panose="02020603050405020304" pitchFamily="18" charset="0"/>
              </a:rPr>
              <a:t>Personnel Costs to Opex Ratio</a:t>
            </a:r>
            <a:br>
              <a:rPr lang="en-ZA" dirty="0">
                <a:latin typeface="Times New Roman" panose="02020603050405020304" pitchFamily="18" charset="0"/>
                <a:cs typeface="Times New Roman" panose="02020603050405020304" pitchFamily="18" charset="0"/>
              </a:rPr>
            </a:br>
            <a:r>
              <a:rPr lang="en-ZA" dirty="0" smtClean="0">
                <a:latin typeface="Times New Roman" panose="02020603050405020304" pitchFamily="18" charset="0"/>
                <a:cs typeface="Times New Roman" panose="02020603050405020304" pitchFamily="18" charset="0"/>
              </a:rPr>
              <a:t>top 20</a:t>
            </a:r>
            <a:endParaRPr lang="en-ZA" dirty="0"/>
          </a:p>
        </p:txBody>
      </p:sp>
      <p:sp>
        <p:nvSpPr>
          <p:cNvPr id="3" name="Text Placeholder 2"/>
          <p:cNvSpPr>
            <a:spLocks noGrp="1"/>
          </p:cNvSpPr>
          <p:nvPr>
            <p:ph type="body" idx="1"/>
          </p:nvPr>
        </p:nvSpPr>
        <p:spPr/>
        <p:txBody>
          <a:bodyPr/>
          <a:lstStyle/>
          <a:p>
            <a:endParaRPr lang="en-ZA" dirty="0"/>
          </a:p>
        </p:txBody>
      </p:sp>
      <p:graphicFrame>
        <p:nvGraphicFramePr>
          <p:cNvPr id="4" name="Chart 3"/>
          <p:cNvGraphicFramePr>
            <a:graphicFrameLocks/>
          </p:cNvGraphicFramePr>
          <p:nvPr>
            <p:extLst>
              <p:ext uri="{D42A27DB-BD31-4B8C-83A1-F6EECF244321}">
                <p14:modId xmlns:p14="http://schemas.microsoft.com/office/powerpoint/2010/main" val="3916856820"/>
              </p:ext>
            </p:extLst>
          </p:nvPr>
        </p:nvGraphicFramePr>
        <p:xfrm>
          <a:off x="-1" y="1600200"/>
          <a:ext cx="8904157" cy="48166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40695154"/>
              </p:ext>
            </p:extLst>
          </p:nvPr>
        </p:nvGraphicFramePr>
        <p:xfrm>
          <a:off x="6175947" y="1437806"/>
          <a:ext cx="2668249" cy="2819401"/>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p:cNvSpPr>
            <a:spLocks noGrp="1"/>
          </p:cNvSpPr>
          <p:nvPr>
            <p:ph type="sldNum" sz="quarter" idx="2"/>
          </p:nvPr>
        </p:nvSpPr>
        <p:spPr/>
        <p:txBody>
          <a:bodyPr/>
          <a:lstStyle/>
          <a:p>
            <a:pPr lvl="0"/>
            <a:fld id="{86CB4B4D-7CA3-9044-876B-883B54F8677D}" type="slidenum">
              <a:rPr lang="en-ZA" smtClean="0"/>
              <a:t>7</a:t>
            </a:fld>
            <a:endParaRPr lang="en-ZA" dirty="0"/>
          </a:p>
        </p:txBody>
      </p:sp>
    </p:spTree>
    <p:extLst>
      <p:ext uri="{BB962C8B-B14F-4D97-AF65-F5344CB8AC3E}">
        <p14:creationId xmlns:p14="http://schemas.microsoft.com/office/powerpoint/2010/main" val="408933314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 Revenues to Opex: Bottom Twenty (2013/14</a:t>
            </a:r>
            <a:endParaRPr lang="en-ZA" dirty="0"/>
          </a:p>
        </p:txBody>
      </p:sp>
      <p:sp>
        <p:nvSpPr>
          <p:cNvPr id="9" name="Text Placeholder 8"/>
          <p:cNvSpPr>
            <a:spLocks noGrp="1"/>
          </p:cNvSpPr>
          <p:nvPr>
            <p:ph type="body" idx="1"/>
          </p:nvPr>
        </p:nvSpPr>
        <p:spPr>
          <a:noFill/>
        </p:spPr>
        <p:txBody>
          <a:bodyPr wrap="none" anchor="b"/>
          <a:lstStyle/>
          <a:p>
            <a:pPr marL="0" indent="0">
              <a:buNone/>
            </a:pPr>
            <a:endParaRPr lang="en-ZA" dirty="0"/>
          </a:p>
        </p:txBody>
      </p:sp>
      <p:graphicFrame>
        <p:nvGraphicFramePr>
          <p:cNvPr id="4" name="Chart 3"/>
          <p:cNvGraphicFramePr>
            <a:graphicFrameLocks/>
          </p:cNvGraphicFramePr>
          <p:nvPr>
            <p:extLst>
              <p:ext uri="{D42A27DB-BD31-4B8C-83A1-F6EECF244321}">
                <p14:modId xmlns:p14="http://schemas.microsoft.com/office/powerpoint/2010/main" val="684190807"/>
              </p:ext>
            </p:extLst>
          </p:nvPr>
        </p:nvGraphicFramePr>
        <p:xfrm>
          <a:off x="256674" y="1600200"/>
          <a:ext cx="8430125" cy="4656221"/>
        </p:xfrm>
        <a:graphic>
          <a:graphicData uri="http://schemas.openxmlformats.org/drawingml/2006/chart">
            <c:chart xmlns:c="http://schemas.openxmlformats.org/drawingml/2006/chart" xmlns:r="http://schemas.openxmlformats.org/officeDocument/2006/relationships" r:id="rId2"/>
          </a:graphicData>
        </a:graphic>
      </p:graphicFrame>
      <p:sp>
        <p:nvSpPr>
          <p:cNvPr id="10" name="Slide Number Placeholder 9"/>
          <p:cNvSpPr>
            <a:spLocks noGrp="1"/>
          </p:cNvSpPr>
          <p:nvPr>
            <p:ph type="sldNum" sz="quarter" idx="2"/>
          </p:nvPr>
        </p:nvSpPr>
        <p:spPr/>
        <p:txBody>
          <a:bodyPr/>
          <a:lstStyle/>
          <a:p>
            <a:pPr lvl="0"/>
            <a:fld id="{86CB4B4D-7CA3-9044-876B-883B54F8677D}" type="slidenum">
              <a:rPr lang="en-ZA" smtClean="0"/>
              <a:t>8</a:t>
            </a:fld>
            <a:endParaRPr lang="en-ZA" dirty="0"/>
          </a:p>
        </p:txBody>
      </p:sp>
      <p:sp>
        <p:nvSpPr>
          <p:cNvPr id="12" name="Cloud Callout 11"/>
          <p:cNvSpPr/>
          <p:nvPr/>
        </p:nvSpPr>
        <p:spPr>
          <a:xfrm>
            <a:off x="5276538" y="2146334"/>
            <a:ext cx="3597639" cy="983870"/>
          </a:xfrm>
          <a:prstGeom prst="cloudCallout">
            <a:avLst/>
          </a:prstGeom>
          <a:solidFill>
            <a:srgbClr val="FFFFFF"/>
          </a:solid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ZA" sz="1800" b="0" i="0" u="none" strike="noStrike" cap="none" spc="0" normalizeH="0" baseline="0" dirty="0" smtClean="0">
                <a:ln>
                  <a:noFill/>
                </a:ln>
                <a:solidFill>
                  <a:srgbClr val="000000"/>
                </a:solidFill>
                <a:effectLst/>
                <a:uFillTx/>
                <a:latin typeface="Times New Roman"/>
                <a:ea typeface="Times New Roman"/>
                <a:cs typeface="Times New Roman"/>
                <a:sym typeface="Times New Roman"/>
              </a:rPr>
              <a:t>High dependence on grants</a:t>
            </a:r>
            <a:endParaRPr kumimoji="0" lang="en-ZA" sz="1800" b="0" i="0" u="none" strike="noStrike" cap="none" spc="0" normalizeH="0" baseline="0" dirty="0">
              <a:ln>
                <a:noFill/>
              </a:ln>
              <a:solidFill>
                <a:srgbClr val="000000"/>
              </a:solidFill>
              <a:effectLst/>
              <a:uFillTx/>
              <a:latin typeface="Times New Roman"/>
              <a:ea typeface="Times New Roman"/>
              <a:cs typeface="Times New Roman"/>
              <a:sym typeface="Times New Roman"/>
            </a:endParaRPr>
          </a:p>
        </p:txBody>
      </p:sp>
    </p:spTree>
    <p:extLst>
      <p:ext uri="{BB962C8B-B14F-4D97-AF65-F5344CB8AC3E}">
        <p14:creationId xmlns:p14="http://schemas.microsoft.com/office/powerpoint/2010/main" val="359301895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defRPr sz="1400" b="0" i="0" u="none" strike="noStrike" kern="1200" spc="0" baseline="0">
                <a:solidFill>
                  <a:srgbClr val="000000">
                    <a:lumMod val="65000"/>
                    <a:lumOff val="35000"/>
                  </a:srgbClr>
                </a:solidFill>
                <a:latin typeface="+mn-lt"/>
                <a:ea typeface="+mn-ea"/>
                <a:cs typeface="+mn-cs"/>
              </a:defRPr>
            </a:pPr>
            <a:r>
              <a:rPr lang="en-ZA" sz="4000" kern="1200" dirty="0" smtClean="0">
                <a:solidFill>
                  <a:srgbClr val="000000">
                    <a:lumMod val="65000"/>
                    <a:lumOff val="35000"/>
                  </a:srgbClr>
                </a:solidFill>
                <a:latin typeface="Times New Roman" panose="02020603050405020304" pitchFamily="18" charset="0"/>
                <a:cs typeface="Times New Roman" panose="02020603050405020304" pitchFamily="18" charset="0"/>
              </a:rPr>
              <a:t>Debt  to Service Charges </a:t>
            </a:r>
            <a:endParaRPr lang="en-ZA" sz="4000" kern="1200" dirty="0">
              <a:solidFill>
                <a:srgbClr val="000000">
                  <a:lumMod val="65000"/>
                  <a:lumOff val="35000"/>
                </a:srgb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lstStyle/>
          <a:p>
            <a:endParaRPr lang="en-ZA" dirty="0"/>
          </a:p>
        </p:txBody>
      </p:sp>
      <p:graphicFrame>
        <p:nvGraphicFramePr>
          <p:cNvPr id="4" name="Chart 3"/>
          <p:cNvGraphicFramePr>
            <a:graphicFrameLocks/>
          </p:cNvGraphicFramePr>
          <p:nvPr>
            <p:extLst>
              <p:ext uri="{D42A27DB-BD31-4B8C-83A1-F6EECF244321}">
                <p14:modId xmlns:p14="http://schemas.microsoft.com/office/powerpoint/2010/main" val="430687904"/>
              </p:ext>
            </p:extLst>
          </p:nvPr>
        </p:nvGraphicFramePr>
        <p:xfrm>
          <a:off x="778042" y="1600200"/>
          <a:ext cx="4572000" cy="48326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2776902347"/>
              </p:ext>
            </p:extLst>
          </p:nvPr>
        </p:nvGraphicFramePr>
        <p:xfrm>
          <a:off x="4347148" y="1600200"/>
          <a:ext cx="4212236" cy="4290933"/>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2"/>
          </p:nvPr>
        </p:nvSpPr>
        <p:spPr/>
        <p:txBody>
          <a:bodyPr/>
          <a:lstStyle/>
          <a:p>
            <a:pPr lvl="0"/>
            <a:fld id="{86CB4B4D-7CA3-9044-876B-883B54F8677D}" type="slidenum">
              <a:rPr lang="en-ZA" smtClean="0"/>
              <a:t>9</a:t>
            </a:fld>
            <a:endParaRPr lang="en-ZA" dirty="0"/>
          </a:p>
        </p:txBody>
      </p:sp>
    </p:spTree>
    <p:extLst>
      <p:ext uri="{BB962C8B-B14F-4D97-AF65-F5344CB8AC3E}">
        <p14:creationId xmlns:p14="http://schemas.microsoft.com/office/powerpoint/2010/main" val="523432915"/>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2343</TotalTime>
  <Words>896</Words>
  <Application>Microsoft Office PowerPoint</Application>
  <PresentationFormat>On-screen Show (4:3)</PresentationFormat>
  <Paragraphs>188</Paragraphs>
  <Slides>21</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Avenir Roman</vt:lpstr>
      <vt:lpstr>Helvetica</vt:lpstr>
      <vt:lpstr>Times New Roman</vt:lpstr>
      <vt:lpstr>Default</vt:lpstr>
      <vt:lpstr>Microsoft PowerPoint Slide</vt:lpstr>
      <vt:lpstr>Health and well being of municipalities </vt:lpstr>
      <vt:lpstr>Introduction</vt:lpstr>
      <vt:lpstr>Diversity of Local Government</vt:lpstr>
      <vt:lpstr>Socio-Economic Profile</vt:lpstr>
      <vt:lpstr>Socio-Economic Profile</vt:lpstr>
      <vt:lpstr>Socio-Economic Profile</vt:lpstr>
      <vt:lpstr>Personnel Costs to Opex Ratio top 20</vt:lpstr>
      <vt:lpstr>Own Revenues to Opex: Bottom Twenty (2013/14</vt:lpstr>
      <vt:lpstr>Debt  to Service Charges </vt:lpstr>
      <vt:lpstr>Instability in Local Government</vt:lpstr>
      <vt:lpstr>Instability: Acting Municipal managers, 2011-2013 </vt:lpstr>
      <vt:lpstr>Instability 2: Acting Chief financial officers, 2011-2013 </vt:lpstr>
      <vt:lpstr>Municipal Audit findings for period 2004/05 to 2011/12 </vt:lpstr>
      <vt:lpstr>Fiscal Distressed Municipalities </vt:lpstr>
      <vt:lpstr>Section 139 Interventions</vt:lpstr>
      <vt:lpstr>Section 139 Repeat Interventions</vt:lpstr>
      <vt:lpstr>Under-spending on capital budget, 2008/09- 2012/13 </vt:lpstr>
      <vt:lpstr>Under-spending on Operational budget, 2008/09- 2012/13 </vt:lpstr>
      <vt:lpstr>Debtors as a % of total municipal own revenue 2008/09-2011/12 </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on the Submission for the 2015/16 Division of Revenue</dc:title>
  <dc:creator>Sasha Peters</dc:creator>
  <cp:lastModifiedBy>Mk</cp:lastModifiedBy>
  <cp:revision>67</cp:revision>
  <dcterms:modified xsi:type="dcterms:W3CDTF">2015-05-29T06:52:36Z</dcterms:modified>
</cp:coreProperties>
</file>