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1"/>
  </p:notesMasterIdLst>
  <p:sldIdLst>
    <p:sldId id="256" r:id="rId2"/>
    <p:sldId id="326" r:id="rId3"/>
    <p:sldId id="337" r:id="rId4"/>
    <p:sldId id="268" r:id="rId5"/>
    <p:sldId id="313" r:id="rId6"/>
    <p:sldId id="314" r:id="rId7"/>
    <p:sldId id="327" r:id="rId8"/>
    <p:sldId id="329" r:id="rId9"/>
    <p:sldId id="325" r:id="rId10"/>
    <p:sldId id="330" r:id="rId11"/>
    <p:sldId id="331" r:id="rId12"/>
    <p:sldId id="323" r:id="rId13"/>
    <p:sldId id="332" r:id="rId14"/>
    <p:sldId id="333" r:id="rId15"/>
    <p:sldId id="334" r:id="rId16"/>
    <p:sldId id="335" r:id="rId17"/>
    <p:sldId id="321" r:id="rId18"/>
    <p:sldId id="336" r:id="rId19"/>
    <p:sldId id="295" r:id="rId20"/>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firstCol>
    <a:la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254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lastRow>
    <a:fir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71" autoAdjust="0"/>
  </p:normalViewPr>
  <p:slideViewPr>
    <p:cSldViewPr snapToGrid="0">
      <p:cViewPr>
        <p:scale>
          <a:sx n="76" d="100"/>
          <a:sy n="76" d="100"/>
        </p:scale>
        <p:origin x="-1206" y="-4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Sheet1!$B$9</c:f>
              <c:strCache>
                <c:ptCount val="1"/>
                <c:pt idx="0">
                  <c:v>Gaurantees to Eskom</c:v>
                </c:pt>
              </c:strCache>
            </c:strRef>
          </c:tx>
          <c:spPr>
            <a:solidFill>
              <a:srgbClr val="002060"/>
            </a:solidFill>
            <a:ln>
              <a:solidFill>
                <a:srgbClr val="002060"/>
              </a:solidFill>
            </a:ln>
            <a:effectLst/>
          </c:spPr>
          <c:invertIfNegative val="0"/>
          <c:dPt>
            <c:idx val="11"/>
            <c:invertIfNegative val="0"/>
            <c:bubble3D val="0"/>
            <c:spPr>
              <a:solidFill>
                <a:schemeClr val="accent6">
                  <a:lumMod val="50000"/>
                </a:schemeClr>
              </a:solidFill>
              <a:ln>
                <a:solidFill>
                  <a:srgbClr val="002060"/>
                </a:solidFill>
              </a:ln>
              <a:effectLst/>
            </c:spPr>
          </c:dPt>
          <c:dPt>
            <c:idx val="12"/>
            <c:invertIfNegative val="0"/>
            <c:bubble3D val="0"/>
            <c:spPr>
              <a:solidFill>
                <a:schemeClr val="accent6">
                  <a:lumMod val="50000"/>
                </a:schemeClr>
              </a:solidFill>
              <a:ln>
                <a:solidFill>
                  <a:srgbClr val="002060"/>
                </a:solidFill>
              </a:ln>
              <a:effectLst/>
            </c:spPr>
          </c:dPt>
          <c:dPt>
            <c:idx val="13"/>
            <c:invertIfNegative val="0"/>
            <c:bubble3D val="0"/>
            <c:spPr>
              <a:solidFill>
                <a:schemeClr val="accent6">
                  <a:lumMod val="50000"/>
                </a:schemeClr>
              </a:solidFill>
              <a:ln>
                <a:solidFill>
                  <a:srgbClr val="002060"/>
                </a:solidFill>
              </a:ln>
              <a:effectLst/>
            </c:spPr>
          </c:dPt>
          <c:cat>
            <c:strRef>
              <c:f>Sheet1!$C$8:$P$8</c:f>
              <c:strCache>
                <c:ptCount val="14"/>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strCache>
            </c:strRef>
          </c:cat>
          <c:val>
            <c:numRef>
              <c:f>Sheet1!$C$9:$P$9</c:f>
              <c:numCache>
                <c:formatCode>General</c:formatCode>
                <c:ptCount val="14"/>
                <c:pt idx="0">
                  <c:v>156</c:v>
                </c:pt>
                <c:pt idx="1">
                  <c:v>143</c:v>
                </c:pt>
                <c:pt idx="2">
                  <c:v>133</c:v>
                </c:pt>
                <c:pt idx="5">
                  <c:v>46676</c:v>
                </c:pt>
                <c:pt idx="6">
                  <c:v>67057</c:v>
                </c:pt>
                <c:pt idx="7">
                  <c:v>77230</c:v>
                </c:pt>
                <c:pt idx="8">
                  <c:v>103523</c:v>
                </c:pt>
                <c:pt idx="9">
                  <c:v>125125</c:v>
                </c:pt>
                <c:pt idx="10">
                  <c:v>144546</c:v>
                </c:pt>
                <c:pt idx="11">
                  <c:v>151949</c:v>
                </c:pt>
                <c:pt idx="12">
                  <c:v>173401</c:v>
                </c:pt>
                <c:pt idx="13">
                  <c:v>182944</c:v>
                </c:pt>
              </c:numCache>
            </c:numRef>
          </c:val>
        </c:ser>
        <c:dLbls>
          <c:showLegendKey val="0"/>
          <c:showVal val="0"/>
          <c:showCatName val="0"/>
          <c:showSerName val="0"/>
          <c:showPercent val="0"/>
          <c:showBubbleSize val="0"/>
        </c:dLbls>
        <c:gapWidth val="150"/>
        <c:axId val="48890624"/>
        <c:axId val="48892160"/>
      </c:barChart>
      <c:lineChart>
        <c:grouping val="standard"/>
        <c:varyColors val="0"/>
        <c:ser>
          <c:idx val="1"/>
          <c:order val="1"/>
          <c:tx>
            <c:strRef>
              <c:f>Sheet1!$B$10</c:f>
              <c:strCache>
                <c:ptCount val="1"/>
                <c:pt idx="0">
                  <c:v>Ratio of total Guarantees</c:v>
                </c:pt>
              </c:strCache>
            </c:strRef>
          </c:tx>
          <c:spPr>
            <a:ln w="28575" cap="rnd">
              <a:solidFill>
                <a:srgbClr val="FF0000"/>
              </a:solidFill>
              <a:round/>
            </a:ln>
            <a:effectLst/>
          </c:spPr>
          <c:marker>
            <c:symbol val="none"/>
          </c:marker>
          <c:dPt>
            <c:idx val="12"/>
            <c:bubble3D val="0"/>
            <c:spPr>
              <a:ln w="28575" cap="rnd">
                <a:solidFill>
                  <a:srgbClr val="7030A0"/>
                </a:solidFill>
                <a:round/>
              </a:ln>
              <a:effectLst/>
            </c:spPr>
          </c:dPt>
          <c:dPt>
            <c:idx val="13"/>
            <c:bubble3D val="0"/>
            <c:spPr>
              <a:ln w="28575" cap="rnd">
                <a:solidFill>
                  <a:srgbClr val="7030A0"/>
                </a:solidFill>
                <a:round/>
              </a:ln>
              <a:effectLst/>
            </c:spPr>
          </c:dPt>
          <c:cat>
            <c:strRef>
              <c:f>Sheet1!$C$8:$P$8</c:f>
              <c:strCache>
                <c:ptCount val="14"/>
                <c:pt idx="0">
                  <c:v>2004/05</c:v>
                </c:pt>
                <c:pt idx="1">
                  <c:v>2005/06</c:v>
                </c:pt>
                <c:pt idx="2">
                  <c:v>2006/07</c:v>
                </c:pt>
                <c:pt idx="3">
                  <c:v>2007/08</c:v>
                </c:pt>
                <c:pt idx="4">
                  <c:v>2008/09</c:v>
                </c:pt>
                <c:pt idx="5">
                  <c:v>2009/10</c:v>
                </c:pt>
                <c:pt idx="6">
                  <c:v>2010/11</c:v>
                </c:pt>
                <c:pt idx="7">
                  <c:v>2011/12</c:v>
                </c:pt>
                <c:pt idx="8">
                  <c:v>2012/13</c:v>
                </c:pt>
                <c:pt idx="9">
                  <c:v>2013/14</c:v>
                </c:pt>
                <c:pt idx="10">
                  <c:v>2014/15</c:v>
                </c:pt>
                <c:pt idx="11">
                  <c:v>2015/16</c:v>
                </c:pt>
                <c:pt idx="12">
                  <c:v>2016/17</c:v>
                </c:pt>
                <c:pt idx="13">
                  <c:v>2017/18</c:v>
                </c:pt>
              </c:strCache>
            </c:strRef>
          </c:cat>
          <c:val>
            <c:numRef>
              <c:f>Sheet1!$C$10:$P$10</c:f>
              <c:numCache>
                <c:formatCode>0.0%</c:formatCode>
                <c:ptCount val="14"/>
                <c:pt idx="0">
                  <c:v>2.1060589696511502E-3</c:v>
                </c:pt>
                <c:pt idx="1">
                  <c:v>2.1066588096641131E-3</c:v>
                </c:pt>
                <c:pt idx="2">
                  <c:v>1.9621439003880028E-3</c:v>
                </c:pt>
                <c:pt idx="3">
                  <c:v>0</c:v>
                </c:pt>
                <c:pt idx="4">
                  <c:v>0</c:v>
                </c:pt>
                <c:pt idx="5">
                  <c:v>0.36155198723460291</c:v>
                </c:pt>
                <c:pt idx="6">
                  <c:v>0.44824197860962567</c:v>
                </c:pt>
                <c:pt idx="7">
                  <c:v>0.50174111899378915</c:v>
                </c:pt>
                <c:pt idx="8">
                  <c:v>0.57436196182867283</c:v>
                </c:pt>
                <c:pt idx="9">
                  <c:v>0.5970587252885684</c:v>
                </c:pt>
                <c:pt idx="10">
                  <c:v>0.64262088097736203</c:v>
                </c:pt>
                <c:pt idx="11">
                  <c:v>0.63053825373574068</c:v>
                </c:pt>
                <c:pt idx="12">
                  <c:v>0.65351232583469321</c:v>
                </c:pt>
                <c:pt idx="13">
                  <c:v>0.66694616497934756</c:v>
                </c:pt>
              </c:numCache>
            </c:numRef>
          </c:val>
          <c:smooth val="0"/>
        </c:ser>
        <c:dLbls>
          <c:showLegendKey val="0"/>
          <c:showVal val="0"/>
          <c:showCatName val="0"/>
          <c:showSerName val="0"/>
          <c:showPercent val="0"/>
          <c:showBubbleSize val="0"/>
        </c:dLbls>
        <c:marker val="1"/>
        <c:smooth val="0"/>
        <c:axId val="52234112"/>
        <c:axId val="52232576"/>
      </c:lineChart>
      <c:catAx>
        <c:axId val="4889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892160"/>
        <c:crosses val="autoZero"/>
        <c:auto val="1"/>
        <c:lblAlgn val="ctr"/>
        <c:lblOffset val="100"/>
        <c:noMultiLvlLbl val="0"/>
      </c:catAx>
      <c:valAx>
        <c:axId val="4889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Thousand (Rand)</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8890624"/>
        <c:crosses val="autoZero"/>
        <c:crossBetween val="between"/>
      </c:valAx>
      <c:valAx>
        <c:axId val="5223257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234112"/>
        <c:crosses val="max"/>
        <c:crossBetween val="between"/>
      </c:valAx>
      <c:catAx>
        <c:axId val="52234112"/>
        <c:scaling>
          <c:orientation val="minMax"/>
        </c:scaling>
        <c:delete val="1"/>
        <c:axPos val="b"/>
        <c:numFmt formatCode="General" sourceLinked="1"/>
        <c:majorTickMark val="out"/>
        <c:minorTickMark val="none"/>
        <c:tickLblPos val="nextTo"/>
        <c:crossAx val="52232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Sheet2!$B$77</c:f>
              <c:strCache>
                <c:ptCount val="1"/>
                <c:pt idx="0">
                  <c:v>Eskom Tarrifs (homelight 1)</c:v>
                </c:pt>
              </c:strCache>
            </c:strRef>
          </c:tx>
          <c:spPr>
            <a:ln w="28575" cap="rnd">
              <a:solidFill>
                <a:srgbClr val="FF0000"/>
              </a:solidFill>
              <a:round/>
            </a:ln>
            <a:effectLst/>
          </c:spPr>
          <c:marker>
            <c:symbol val="none"/>
          </c:marker>
          <c:cat>
            <c:strRef>
              <c:f>Sheet2!$C$76:$K$76</c:f>
              <c:strCache>
                <c:ptCount val="9"/>
                <c:pt idx="0">
                  <c:v>2002</c:v>
                </c:pt>
                <c:pt idx="1">
                  <c:v>2003</c:v>
                </c:pt>
                <c:pt idx="2">
                  <c:v>2004</c:v>
                </c:pt>
                <c:pt idx="3">
                  <c:v>2005</c:v>
                </c:pt>
                <c:pt idx="4">
                  <c:v>2006</c:v>
                </c:pt>
                <c:pt idx="5">
                  <c:v>2006</c:v>
                </c:pt>
                <c:pt idx="6">
                  <c:v>2007</c:v>
                </c:pt>
                <c:pt idx="7">
                  <c:v>2008</c:v>
                </c:pt>
                <c:pt idx="8">
                  <c:v>2009</c:v>
                </c:pt>
              </c:strCache>
            </c:strRef>
          </c:cat>
          <c:val>
            <c:numRef>
              <c:f>Sheet2!$C$77:$K$77</c:f>
              <c:numCache>
                <c:formatCode>General</c:formatCode>
                <c:ptCount val="9"/>
                <c:pt idx="0">
                  <c:v>35.17</c:v>
                </c:pt>
                <c:pt idx="1">
                  <c:v>38.130000000000003</c:v>
                </c:pt>
                <c:pt idx="2">
                  <c:v>39.090000000000003</c:v>
                </c:pt>
                <c:pt idx="3">
                  <c:v>40.68</c:v>
                </c:pt>
                <c:pt idx="4">
                  <c:v>42.75</c:v>
                </c:pt>
                <c:pt idx="5">
                  <c:v>45.27</c:v>
                </c:pt>
                <c:pt idx="6">
                  <c:v>51.7</c:v>
                </c:pt>
                <c:pt idx="7">
                  <c:v>45.27</c:v>
                </c:pt>
                <c:pt idx="8">
                  <c:v>57.49</c:v>
                </c:pt>
              </c:numCache>
            </c:numRef>
          </c:val>
          <c:smooth val="0"/>
        </c:ser>
        <c:dLbls>
          <c:showLegendKey val="0"/>
          <c:showVal val="0"/>
          <c:showCatName val="0"/>
          <c:showSerName val="0"/>
          <c:showPercent val="0"/>
          <c:showBubbleSize val="0"/>
        </c:dLbls>
        <c:marker val="1"/>
        <c:smooth val="0"/>
        <c:axId val="52119040"/>
        <c:axId val="52120576"/>
      </c:lineChart>
      <c:catAx>
        <c:axId val="5211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2120576"/>
        <c:crosses val="autoZero"/>
        <c:auto val="1"/>
        <c:lblAlgn val="ctr"/>
        <c:lblOffset val="100"/>
        <c:noMultiLvlLbl val="0"/>
      </c:catAx>
      <c:valAx>
        <c:axId val="5212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sz="1200">
                    <a:latin typeface="Times New Roman" panose="02020603050405020304" pitchFamily="18" charset="0"/>
                    <a:cs typeface="Times New Roman" panose="02020603050405020304" pitchFamily="18" charset="0"/>
                  </a:rPr>
                  <a:t>Cents</a:t>
                </a:r>
                <a:r>
                  <a:rPr lang="en-ZA" sz="1200" baseline="0">
                    <a:latin typeface="Times New Roman" panose="02020603050405020304" pitchFamily="18" charset="0"/>
                    <a:cs typeface="Times New Roman" panose="02020603050405020304" pitchFamily="18" charset="0"/>
                  </a:rPr>
                  <a:t> per KWhr</a:t>
                </a:r>
                <a:endParaRPr lang="en-ZA" sz="1200">
                  <a:latin typeface="Times New Roman" panose="02020603050405020304" pitchFamily="18" charset="0"/>
                  <a:cs typeface="Times New Roman" panose="02020603050405020304" pitchFamily="18" charset="0"/>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211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28" name="Shape 2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87614265"/>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9304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85995" y="9447365"/>
            <a:ext cx="2970471" cy="498367"/>
          </a:xfrm>
          <a:prstGeom prst="rect">
            <a:avLst/>
          </a:prstGeom>
        </p:spPr>
        <p:txBody>
          <a:bodyPr/>
          <a:lstStyle/>
          <a:p>
            <a:pPr>
              <a:defRPr/>
            </a:pPr>
            <a:fld id="{2E72BF19-97AF-455C-BABB-E3608C95AFAC}" type="slidenum">
              <a:rPr lang="en-ZA" smtClean="0"/>
              <a:pPr>
                <a:defRPr/>
              </a:pPr>
              <a:t>2</a:t>
            </a:fld>
            <a:endParaRPr lang="en-ZA" dirty="0"/>
          </a:p>
        </p:txBody>
      </p:sp>
    </p:spTree>
    <p:extLst>
      <p:ext uri="{BB962C8B-B14F-4D97-AF65-F5344CB8AC3E}">
        <p14:creationId xmlns:p14="http://schemas.microsoft.com/office/powerpoint/2010/main" val="416215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85995" y="9447365"/>
            <a:ext cx="2970471" cy="498367"/>
          </a:xfrm>
          <a:prstGeom prst="rect">
            <a:avLst/>
          </a:prstGeom>
        </p:spPr>
        <p:txBody>
          <a:bodyPr/>
          <a:lstStyle/>
          <a:p>
            <a:pPr fontAlgn="auto">
              <a:spcBef>
                <a:spcPts val="0"/>
              </a:spcBef>
              <a:spcAft>
                <a:spcPts val="0"/>
              </a:spcAft>
              <a:defRPr/>
            </a:pPr>
            <a:fld id="{2E72BF19-97AF-455C-BABB-E3608C95AFAC}" type="slidenum">
              <a:rPr lang="en-ZA" kern="0" smtClean="0">
                <a:solidFill>
                  <a:sysClr val="windowText" lastClr="000000"/>
                </a:solidFill>
                <a:latin typeface="Calibri"/>
                <a:sym typeface="Calibri"/>
              </a:rPr>
              <a:pPr fontAlgn="auto">
                <a:spcBef>
                  <a:spcPts val="0"/>
                </a:spcBef>
                <a:spcAft>
                  <a:spcPts val="0"/>
                </a:spcAft>
                <a:defRPr/>
              </a:pPr>
              <a:t>3</a:t>
            </a:fld>
            <a:endParaRPr lang="en-ZA" kern="0" dirty="0">
              <a:solidFill>
                <a:sysClr val="windowText" lastClr="000000"/>
              </a:solidFill>
              <a:latin typeface="Calibri"/>
              <a:sym typeface="Calibri"/>
            </a:endParaRPr>
          </a:p>
        </p:txBody>
      </p:sp>
    </p:spTree>
    <p:extLst>
      <p:ext uri="{BB962C8B-B14F-4D97-AF65-F5344CB8AC3E}">
        <p14:creationId xmlns:p14="http://schemas.microsoft.com/office/powerpoint/2010/main" val="1090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61708" y="9444349"/>
            <a:ext cx="2951906" cy="498208"/>
          </a:xfrm>
          <a:prstGeom prst="rect">
            <a:avLst/>
          </a:prstGeom>
        </p:spPr>
        <p:txBody>
          <a:bodyPr/>
          <a:lstStyle/>
          <a:p>
            <a:pPr>
              <a:defRPr/>
            </a:pPr>
            <a:fld id="{2E72BF19-97AF-455C-BABB-E3608C95AFAC}" type="slidenum">
              <a:rPr lang="en-ZA" smtClean="0"/>
              <a:pPr>
                <a:defRPr/>
              </a:pPr>
              <a:t>7</a:t>
            </a:fld>
            <a:endParaRPr lang="en-ZA" dirty="0"/>
          </a:p>
        </p:txBody>
      </p:sp>
    </p:spTree>
    <p:extLst>
      <p:ext uri="{BB962C8B-B14F-4D97-AF65-F5344CB8AC3E}">
        <p14:creationId xmlns:p14="http://schemas.microsoft.com/office/powerpoint/2010/main" val="3850557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dirty="0"/>
          </a:p>
        </p:txBody>
      </p:sp>
      <p:pic>
        <p:nvPicPr>
          <p:cNvPr id="10" name="image1.png" descr="C:\Users\Marina\Pictures\logo.png"/>
          <p:cNvPicPr/>
          <p:nvPr/>
        </p:nvPicPr>
        <p:blipFill>
          <a:blip r:embed="rId2">
            <a:extLst/>
          </a:blip>
          <a:stretch>
            <a:fillRect/>
          </a:stretch>
        </p:blipFill>
        <p:spPr>
          <a:xfrm>
            <a:off x="3454400" y="500062"/>
            <a:ext cx="2197100" cy="1992313"/>
          </a:xfrm>
          <a:prstGeom prst="rect">
            <a:avLst/>
          </a:prstGeom>
          <a:ln w="12700">
            <a:miter lim="400000"/>
          </a:ln>
        </p:spPr>
      </p:pic>
      <p:sp>
        <p:nvSpPr>
          <p:cNvPr id="11" name="Shape 11"/>
          <p:cNvSpPr/>
          <p:nvPr/>
        </p:nvSpPr>
        <p:spPr>
          <a:xfrm>
            <a:off x="323850" y="486886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dirty="0"/>
          </a:p>
        </p:txBody>
      </p:sp>
      <p:sp>
        <p:nvSpPr>
          <p:cNvPr id="12" name="Shape 12"/>
          <p:cNvSpPr>
            <a:spLocks noGrp="1"/>
          </p:cNvSpPr>
          <p:nvPr>
            <p:ph type="title"/>
          </p:nvPr>
        </p:nvSpPr>
        <p:spPr>
          <a:xfrm>
            <a:off x="685800" y="1971104"/>
            <a:ext cx="7772400" cy="3089672"/>
          </a:xfrm>
          <a:prstGeom prst="rect">
            <a:avLst/>
          </a:prstGeom>
        </p:spPr>
        <p:txBody>
          <a:bodyPr/>
          <a:lstStyle>
            <a:lvl1pPr algn="ctr">
              <a:defRPr>
                <a:solidFill>
                  <a:srgbClr val="366C5B"/>
                </a:solidFill>
              </a:defRPr>
            </a:lvl1pPr>
          </a:lstStyle>
          <a:p>
            <a:pPr lvl="0">
              <a:defRPr sz="1800" cap="none">
                <a:solidFill>
                  <a:srgbClr val="000000"/>
                </a:solidFill>
                <a:effectLst/>
              </a:defRPr>
            </a:pPr>
            <a:r>
              <a:rPr sz="4400" cap="small">
                <a:solidFill>
                  <a:srgbClr val="366C5B"/>
                </a:solidFill>
                <a:effectLst>
                  <a:outerShdw blurRad="38100" dist="38100" dir="2700000" rotWithShape="0">
                    <a:srgbClr val="000000">
                      <a:alpha val="43137"/>
                    </a:srgbClr>
                  </a:outerShdw>
                </a:effectLst>
              </a:rPr>
              <a:t>Title Text</a:t>
            </a:r>
          </a:p>
        </p:txBody>
      </p:sp>
      <p:sp>
        <p:nvSpPr>
          <p:cNvPr id="13" name="Shape 13"/>
          <p:cNvSpPr>
            <a:spLocks noGrp="1"/>
          </p:cNvSpPr>
          <p:nvPr>
            <p:ph type="body" idx="1"/>
          </p:nvPr>
        </p:nvSpPr>
        <p:spPr>
          <a:xfrm>
            <a:off x="1371600" y="5060775"/>
            <a:ext cx="6400800" cy="1797225"/>
          </a:xfrm>
          <a:prstGeom prst="rect">
            <a:avLst/>
          </a:prstGeom>
        </p:spPr>
        <p:txBody>
          <a:bodyPr/>
          <a:lstStyle>
            <a:lvl1pPr marL="0" indent="0" algn="ctr">
              <a:buSzTx/>
              <a:buFontTx/>
              <a:buNone/>
              <a:defRPr cap="small"/>
            </a:lvl1pPr>
            <a:lvl2pPr marL="0" indent="457200" algn="ctr">
              <a:buSzTx/>
              <a:buFontTx/>
              <a:buNone/>
              <a:defRPr cap="small"/>
            </a:lvl2pPr>
            <a:lvl3pPr marL="0" indent="914400" algn="ctr">
              <a:buSzTx/>
              <a:buFontTx/>
              <a:buNone/>
              <a:defRPr cap="small"/>
            </a:lvl3pPr>
            <a:lvl4pPr marL="0" indent="1371600" algn="ctr">
              <a:buSzTx/>
              <a:buFontTx/>
              <a:buNone/>
              <a:defRPr cap="small"/>
            </a:lvl4pPr>
            <a:lvl5pPr marL="0" indent="1828800" algn="ctr">
              <a:buSzTx/>
              <a:buFontTx/>
              <a:buNone/>
              <a:defRPr cap="small"/>
            </a:lvl5pPr>
          </a:lstStyle>
          <a:p>
            <a:pPr lvl="0">
              <a:defRPr sz="1800" cap="none"/>
            </a:pPr>
            <a:r>
              <a:rPr sz="3200" cap="small"/>
              <a:t>Body Level One</a:t>
            </a:r>
          </a:p>
          <a:p>
            <a:pPr lvl="1">
              <a:defRPr sz="1800" cap="none"/>
            </a:pPr>
            <a:r>
              <a:rPr sz="3200" cap="small"/>
              <a:t>Body Level Two</a:t>
            </a:r>
          </a:p>
          <a:p>
            <a:pPr lvl="2">
              <a:defRPr sz="1800" cap="none"/>
            </a:pPr>
            <a:r>
              <a:rPr sz="3200" cap="small"/>
              <a:t>Body Level Three</a:t>
            </a:r>
          </a:p>
          <a:p>
            <a:pPr lvl="3">
              <a:defRPr sz="1800" cap="none"/>
            </a:pPr>
            <a:r>
              <a:rPr sz="3200" cap="small"/>
              <a:t>Body Level Four</a:t>
            </a:r>
          </a:p>
          <a:p>
            <a:pPr lvl="4">
              <a:defRPr sz="1800" cap="none"/>
            </a:pPr>
            <a:r>
              <a:rPr sz="3200" cap="small"/>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17" name="Shape 1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 name="Shape 20"/>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dirty="0"/>
          </a:p>
        </p:txBody>
      </p:sp>
      <p:pic>
        <p:nvPicPr>
          <p:cNvPr id="21" name="image1.png" descr="C:\Users\Marina\Pictures\logo.png"/>
          <p:cNvPicPr/>
          <p:nvPr/>
        </p:nvPicPr>
        <p:blipFill>
          <a:blip r:embed="rId2">
            <a:extLst/>
          </a:blip>
          <a:stretch>
            <a:fillRect/>
          </a:stretch>
        </p:blipFill>
        <p:spPr>
          <a:xfrm>
            <a:off x="3454400" y="500062"/>
            <a:ext cx="2197100" cy="1992313"/>
          </a:xfrm>
          <a:prstGeom prst="rect">
            <a:avLst/>
          </a:prstGeom>
          <a:ln w="12700">
            <a:miter lim="400000"/>
          </a:ln>
        </p:spPr>
      </p:pic>
      <p:sp>
        <p:nvSpPr>
          <p:cNvPr id="22" name="Shape 22"/>
          <p:cNvSpPr>
            <a:spLocks noGrp="1"/>
          </p:cNvSpPr>
          <p:nvPr>
            <p:ph type="body" idx="1"/>
          </p:nvPr>
        </p:nvSpPr>
        <p:spPr>
          <a:xfrm>
            <a:off x="722312" y="1655575"/>
            <a:ext cx="7772401" cy="2637522"/>
          </a:xfrm>
          <a:prstGeom prst="rect">
            <a:avLst/>
          </a:prstGeom>
        </p:spPr>
        <p:txBody>
          <a:bodyPr anchor="b">
            <a:normAutofit/>
          </a:bodyPr>
          <a:lstStyle>
            <a:lvl1pPr marL="0" indent="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1pPr>
            <a:lvl2pPr marL="0" indent="4572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2pPr>
            <a:lvl3pPr marL="0" indent="9144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3pPr>
            <a:lvl4pPr marL="0" indent="13716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4pPr>
            <a:lvl5pPr marL="0" indent="1828800" algn="ctr">
              <a:spcBef>
                <a:spcPts val="800"/>
              </a:spcBef>
              <a:buSzTx/>
              <a:buFontTx/>
              <a:buNone/>
              <a:defRPr sz="3600" cap="small">
                <a:solidFill>
                  <a:srgbClr val="3B7150"/>
                </a:solidFill>
                <a:effectLst>
                  <a:outerShdw blurRad="38100" dist="38100" dir="2700000" rotWithShape="0">
                    <a:srgbClr val="000000">
                      <a:alpha val="43137"/>
                    </a:srgbClr>
                  </a:outerShdw>
                </a:effectLst>
              </a:defRPr>
            </a:lvl5pPr>
          </a:lstStyle>
          <a:p>
            <a:pPr lvl="0">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One</a:t>
            </a:r>
          </a:p>
          <a:p>
            <a:pPr lvl="1">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Two</a:t>
            </a:r>
          </a:p>
          <a:p>
            <a:pPr lvl="2">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Three</a:t>
            </a:r>
          </a:p>
          <a:p>
            <a:pPr lvl="3">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Four</a:t>
            </a:r>
          </a:p>
          <a:p>
            <a:pPr lvl="4">
              <a:defRPr sz="1800" cap="none">
                <a:solidFill>
                  <a:srgbClr val="000000"/>
                </a:solidFill>
                <a:effectLst/>
              </a:defRPr>
            </a:pPr>
            <a:r>
              <a:rPr sz="3600" cap="small">
                <a:solidFill>
                  <a:srgbClr val="3B7150"/>
                </a:solidFill>
                <a:effectLst>
                  <a:outerShdw blurRad="38100" dist="38100" dir="2700000" rotWithShape="0">
                    <a:srgbClr val="000000">
                      <a:alpha val="43137"/>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5" name="image2.jpeg"/>
          <p:cNvPicPr/>
          <p:nvPr/>
        </p:nvPicPr>
        <p:blipFill>
          <a:blip r:embed="rId2">
            <a:extLst/>
          </a:blip>
          <a:srcRect b="36469"/>
          <a:stretch>
            <a:fillRect/>
          </a:stretch>
        </p:blipFill>
        <p:spPr>
          <a:xfrm>
            <a:off x="8099425" y="6119812"/>
            <a:ext cx="1044575" cy="738188"/>
          </a:xfrm>
          <a:prstGeom prst="rect">
            <a:avLst/>
          </a:prstGeom>
          <a:ln w="12700">
            <a:miter lim="400000"/>
          </a:ln>
        </p:spPr>
      </p:pic>
      <p:sp>
        <p:nvSpPr>
          <p:cNvPr id="26" name="Shape 26"/>
          <p:cNvSpPr>
            <a:spLocks noGrp="1"/>
          </p:cNvSpPr>
          <p:nvPr>
            <p:ph type="sldNum" sz="quarter" idx="2"/>
          </p:nvPr>
        </p:nvSpPr>
        <p:spPr>
          <a:xfrm>
            <a:off x="0" y="6301167"/>
            <a:ext cx="533400" cy="275466"/>
          </a:xfrm>
          <a:prstGeom prst="rect">
            <a:avLst/>
          </a:prstGeom>
        </p:spPr>
        <p:txBody>
          <a:bodyPr/>
          <a:lstStyle>
            <a:lvl1pPr>
              <a:defRPr>
                <a:solidFill>
                  <a:srgbClr val="1F497D"/>
                </a:solidFill>
              </a:defRPr>
            </a:lvl1p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685800" y="6324600"/>
            <a:ext cx="1905000" cy="457200"/>
          </a:xfrm>
          <a:prstGeom prst="rect">
            <a:avLst/>
          </a:prstGeo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324600"/>
            <a:ext cx="2895600" cy="45720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CAA43A29-7056-4029-BAEF-23CC373B2C3F}" type="slidenum">
              <a:rPr lang="en-US" altLang="en-US"/>
              <a:pPr/>
              <a:t>‹#›</a:t>
            </a:fld>
            <a:endParaRPr lang="en-US" altLang="en-US" dirty="0"/>
          </a:p>
        </p:txBody>
      </p:sp>
    </p:spTree>
    <p:extLst>
      <p:ext uri="{BB962C8B-B14F-4D97-AF65-F5344CB8AC3E}">
        <p14:creationId xmlns:p14="http://schemas.microsoft.com/office/powerpoint/2010/main" val="312244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C:\Users\Marina\Pictures\logo.png"/>
          <p:cNvPicPr/>
          <p:nvPr/>
        </p:nvPicPr>
        <p:blipFill>
          <a:blip r:embed="rId8">
            <a:extLst/>
          </a:blip>
          <a:stretch>
            <a:fillRect/>
          </a:stretch>
        </p:blipFill>
        <p:spPr>
          <a:xfrm>
            <a:off x="155575" y="5732462"/>
            <a:ext cx="1031875" cy="936626"/>
          </a:xfrm>
          <a:prstGeom prst="rect">
            <a:avLst/>
          </a:prstGeom>
          <a:ln w="12700">
            <a:miter lim="400000"/>
          </a:ln>
        </p:spPr>
      </p:pic>
      <p:sp>
        <p:nvSpPr>
          <p:cNvPr id="3" name="Shape 3"/>
          <p:cNvSpPr/>
          <p:nvPr/>
        </p:nvSpPr>
        <p:spPr>
          <a:xfrm>
            <a:off x="179387" y="188912"/>
            <a:ext cx="8785226" cy="6480176"/>
          </a:xfrm>
          <a:prstGeom prst="roundRect">
            <a:avLst>
              <a:gd name="adj" fmla="val 5506"/>
            </a:avLst>
          </a:prstGeom>
          <a:ln w="25400">
            <a:solidFill>
              <a:srgbClr val="3B7150"/>
            </a:solidFill>
          </a:ln>
          <a:effectLst>
            <a:outerShdw blurRad="50800" dist="38100" dir="2700000" rotWithShape="0">
              <a:srgbClr val="000000">
                <a:alpha val="40000"/>
              </a:srgbClr>
            </a:outerShdw>
          </a:effectLst>
        </p:spPr>
        <p:txBody>
          <a:bodyPr lIns="0" tIns="0" rIns="0" bIns="0" anchor="ctr"/>
          <a:lstStyle/>
          <a:p>
            <a:pPr lvl="0" algn="ctr">
              <a:defRPr>
                <a:solidFill>
                  <a:srgbClr val="FFFFFF"/>
                </a:solidFill>
              </a:defRPr>
            </a:pPr>
            <a:endParaRPr dirty="0"/>
          </a:p>
        </p:txBody>
      </p:sp>
      <p:sp>
        <p:nvSpPr>
          <p:cNvPr id="4" name="Shape 4"/>
          <p:cNvSpPr/>
          <p:nvPr/>
        </p:nvSpPr>
        <p:spPr>
          <a:xfrm>
            <a:off x="323850" y="1484312"/>
            <a:ext cx="8496300" cy="1"/>
          </a:xfrm>
          <a:prstGeom prst="line">
            <a:avLst/>
          </a:prstGeom>
          <a:ln w="25400">
            <a:solidFill>
              <a:srgbClr val="3B7150"/>
            </a:solidFill>
          </a:ln>
          <a:effectLst>
            <a:outerShdw blurRad="50800" dist="38100" dir="2700000" rotWithShape="0">
              <a:srgbClr val="000000">
                <a:alpha val="40000"/>
              </a:srgbClr>
            </a:outerShdw>
          </a:effectLst>
        </p:spPr>
        <p:txBody>
          <a:bodyPr lIns="0" tIns="0" rIns="0" bIns="0"/>
          <a:lstStyle/>
          <a:p>
            <a:pPr lvl="0" defTabSz="457200">
              <a:defRPr sz="1200">
                <a:latin typeface="+mj-lt"/>
                <a:ea typeface="+mj-ea"/>
                <a:cs typeface="+mj-cs"/>
                <a:sym typeface="Helvetica"/>
              </a:defRPr>
            </a:pPr>
            <a:endParaRPr dirty="0"/>
          </a:p>
        </p:txBody>
      </p:sp>
      <p:sp>
        <p:nvSpPr>
          <p:cNvPr id="5" name="Shape 5"/>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cap="none">
                <a:solidFill>
                  <a:srgbClr val="000000"/>
                </a:solidFill>
                <a:effectLst/>
              </a:defRPr>
            </a:pPr>
            <a:r>
              <a:rPr sz="4400" cap="small">
                <a:solidFill>
                  <a:srgbClr val="3B7150"/>
                </a:solidFill>
                <a:effectLst>
                  <a:outerShdw blurRad="38100" dist="38100" dir="2700000" rotWithShape="0">
                    <a:srgbClr val="000000">
                      <a:alpha val="43137"/>
                    </a:srgbClr>
                  </a:outerShdw>
                </a:effectLst>
              </a:rP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6553200" y="6282117"/>
            <a:ext cx="2133600" cy="275467"/>
          </a:xfrm>
          <a:prstGeom prst="rect">
            <a:avLst/>
          </a:prstGeom>
          <a:ln w="12700">
            <a:miter lim="400000"/>
          </a:ln>
        </p:spPr>
        <p:txBody>
          <a:bodyPr lIns="45719" rIns="45719" anchor="ctr">
            <a:spAutoFit/>
          </a:bodyPr>
          <a:lstStyle>
            <a:lvl1pPr algn="r">
              <a:defRPr sz="1200">
                <a:solidFill>
                  <a:srgbClr val="3B7150"/>
                </a:solidFill>
                <a:latin typeface="Times New Roman"/>
                <a:ea typeface="Times New Roman"/>
                <a:cs typeface="Times New Roman"/>
                <a:sym typeface="Times New Roman"/>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hf hdr="0" ftr="0" dt="0"/>
  <p:txStyles>
    <p:titleStyle>
      <a:lvl1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vl2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2pPr>
      <a:lvl3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3pPr>
      <a:lvl4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4pPr>
      <a:lvl5pPr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5pPr>
      <a:lvl6pPr indent="4572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6pPr>
      <a:lvl7pPr indent="9144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7pPr>
      <a:lvl8pPr indent="13716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8pPr>
      <a:lvl9pPr indent="1828800" algn="r">
        <a:defRPr sz="4400" cap="small">
          <a:solidFill>
            <a:srgbClr val="3B7150"/>
          </a:solidFill>
          <a:effectLst>
            <a:outerShdw blurRad="38100" dist="38100" dir="2700000" rotWithShape="0">
              <a:srgbClr val="000000">
                <a:alpha val="43137"/>
              </a:srgbClr>
            </a:outerShdw>
          </a:effectLst>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indent="2286000" algn="r">
        <a:defRPr sz="1200">
          <a:solidFill>
            <a:schemeClr val="tx1"/>
          </a:solidFill>
          <a:latin typeface="+mn-lt"/>
          <a:ea typeface="+mn-ea"/>
          <a:cs typeface="+mn-cs"/>
          <a:sym typeface="Times New Roman"/>
        </a:defRPr>
      </a:lvl6pPr>
      <a:lvl7pPr indent="2743200" algn="r">
        <a:defRPr sz="1200">
          <a:solidFill>
            <a:schemeClr val="tx1"/>
          </a:solidFill>
          <a:latin typeface="+mn-lt"/>
          <a:ea typeface="+mn-ea"/>
          <a:cs typeface="+mn-cs"/>
          <a:sym typeface="Times New Roman"/>
        </a:defRPr>
      </a:lvl7pPr>
      <a:lvl8pPr indent="3200400" algn="r">
        <a:defRPr sz="1200">
          <a:solidFill>
            <a:schemeClr val="tx1"/>
          </a:solidFill>
          <a:latin typeface="+mn-lt"/>
          <a:ea typeface="+mn-ea"/>
          <a:cs typeface="+mn-cs"/>
          <a:sym typeface="Times New Roman"/>
        </a:defRPr>
      </a:lvl8pPr>
      <a:lvl9pPr indent="3657600" algn="r">
        <a:defRPr sz="12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395536" y="2708919"/>
            <a:ext cx="8280401" cy="1757362"/>
          </a:xfrm>
          <a:prstGeom prst="rect">
            <a:avLst/>
          </a:prstGeom>
        </p:spPr>
        <p:txBody>
          <a:bodyPr>
            <a:noAutofit/>
          </a:bodyPr>
          <a:lstStyle>
            <a:lvl1pPr>
              <a:defRPr sz="4800"/>
            </a:lvl1pPr>
          </a:lstStyle>
          <a:p>
            <a:pPr eaLnBrk="1" hangingPunct="1">
              <a:spcBef>
                <a:spcPct val="0"/>
              </a:spcBef>
              <a:defRPr/>
            </a:pPr>
            <a:r>
              <a:rPr sz="3200" cap="small" dirty="0">
                <a:solidFill>
                  <a:srgbClr val="366C5B"/>
                </a:solidFill>
                <a:effectLst>
                  <a:outerShdw blurRad="38100" dist="38100" dir="2700000" algn="tl">
                    <a:srgbClr val="000000">
                      <a:alpha val="43137"/>
                    </a:srgbClr>
                  </a:outerShdw>
                </a:effectLst>
              </a:rPr>
              <a:t>Briefing on </a:t>
            </a:r>
            <a:r>
              <a:rPr lang="en-ZA" sz="3200" cap="small" dirty="0" smtClean="0">
                <a:solidFill>
                  <a:srgbClr val="366C5B"/>
                </a:solidFill>
                <a:effectLst>
                  <a:outerShdw blurRad="38100" dist="38100" dir="2700000" algn="tl">
                    <a:srgbClr val="000000">
                      <a:alpha val="43137"/>
                    </a:srgbClr>
                  </a:outerShdw>
                </a:effectLst>
              </a:rPr>
              <a:t>Eskom Special A</a:t>
            </a:r>
            <a:r>
              <a:rPr sz="3200" cap="small" dirty="0" err="1" smtClean="0">
                <a:solidFill>
                  <a:srgbClr val="366C5B"/>
                </a:solidFill>
                <a:effectLst>
                  <a:outerShdw blurRad="38100" dist="38100" dir="2700000" algn="tl">
                    <a:srgbClr val="000000">
                      <a:alpha val="43137"/>
                    </a:srgbClr>
                  </a:outerShdw>
                </a:effectLst>
              </a:rPr>
              <a:t>ppropriation</a:t>
            </a:r>
            <a:r>
              <a:rPr sz="3200" cap="small" dirty="0" smtClean="0">
                <a:solidFill>
                  <a:srgbClr val="366C5B"/>
                </a:solidFill>
                <a:effectLst>
                  <a:outerShdw blurRad="38100" dist="38100" dir="2700000" algn="tl">
                    <a:srgbClr val="000000">
                      <a:alpha val="43137"/>
                    </a:srgbClr>
                  </a:outerShdw>
                </a:effectLst>
              </a:rPr>
              <a:t> Bill</a:t>
            </a:r>
            <a:r>
              <a:rPr lang="en-ZA" sz="3200" cap="small" dirty="0" smtClean="0">
                <a:solidFill>
                  <a:srgbClr val="366C5B"/>
                </a:solidFill>
                <a:effectLst>
                  <a:outerShdw blurRad="38100" dist="38100" dir="2700000" algn="tl">
                    <a:srgbClr val="000000">
                      <a:alpha val="43137"/>
                    </a:srgbClr>
                  </a:outerShdw>
                </a:effectLst>
              </a:rPr>
              <a:t> And Eskom Subordinated Loan Special Appropriation Amendment Bill</a:t>
            </a:r>
            <a:endParaRPr sz="3200" cap="small" dirty="0">
              <a:solidFill>
                <a:srgbClr val="366C5B"/>
              </a:solidFill>
              <a:effectLst>
                <a:outerShdw blurRad="38100" dist="38100" dir="2700000" algn="tl">
                  <a:srgbClr val="000000">
                    <a:alpha val="43137"/>
                  </a:srgbClr>
                </a:outerShdw>
              </a:effectLst>
            </a:endParaRPr>
          </a:p>
        </p:txBody>
      </p:sp>
      <p:sp>
        <p:nvSpPr>
          <p:cNvPr id="31" name="Shape 31"/>
          <p:cNvSpPr>
            <a:spLocks noGrp="1"/>
          </p:cNvSpPr>
          <p:nvPr>
            <p:ph type="body" idx="1"/>
          </p:nvPr>
        </p:nvSpPr>
        <p:spPr>
          <a:xfrm>
            <a:off x="1371600" y="6092825"/>
            <a:ext cx="6400800" cy="504825"/>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dirty="0">
                <a:solidFill>
                  <a:srgbClr val="366C5B"/>
                </a:solidFill>
                <a:effectLst>
                  <a:outerShdw blurRad="38100" dist="38100" dir="2700000" rotWithShape="0">
                    <a:srgbClr val="C0C0C0"/>
                  </a:outerShdw>
                </a:effectLst>
              </a:rPr>
              <a:t>For an Equitable Sharing of National Revenue</a:t>
            </a:r>
          </a:p>
        </p:txBody>
      </p:sp>
      <p:sp>
        <p:nvSpPr>
          <p:cNvPr id="32" name="Shape 32"/>
          <p:cNvSpPr/>
          <p:nvPr/>
        </p:nvSpPr>
        <p:spPr>
          <a:xfrm>
            <a:off x="899592" y="5084762"/>
            <a:ext cx="7025207"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600"/>
              </a:spcBef>
              <a:defRPr sz="2800">
                <a:latin typeface="Times New Roman"/>
                <a:ea typeface="Times New Roman"/>
                <a:cs typeface="Times New Roman"/>
                <a:sym typeface="Times New Roman"/>
              </a:defRPr>
            </a:lvl1pPr>
          </a:lstStyle>
          <a:p>
            <a:pPr lvl="0">
              <a:defRPr sz="1800"/>
            </a:pPr>
            <a:r>
              <a:rPr lang="en-ZA" sz="2800" dirty="0" smtClean="0"/>
              <a:t>17 June 2015</a:t>
            </a:r>
            <a:endParaRPr sz="2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fontScale="90000"/>
          </a:bodyPr>
          <a:lstStyle/>
          <a:p>
            <a:r>
              <a:rPr lang="en-ZA" dirty="0" smtClean="0">
                <a:effectLst/>
              </a:rPr>
              <a:t>Implications of Support Package on 2015 Budget</a:t>
            </a:r>
            <a:endParaRPr lang="en-ZA" dirty="0">
              <a:effectLst/>
            </a:endParaRPr>
          </a:p>
        </p:txBody>
      </p:sp>
      <p:sp>
        <p:nvSpPr>
          <p:cNvPr id="3" name="Content Placeholder 2"/>
          <p:cNvSpPr>
            <a:spLocks noGrp="1"/>
          </p:cNvSpPr>
          <p:nvPr>
            <p:ph idx="1"/>
          </p:nvPr>
        </p:nvSpPr>
        <p:spPr/>
        <p:txBody>
          <a:bodyPr/>
          <a:lstStyle/>
          <a:p>
            <a:r>
              <a:rPr lang="en-ZA" sz="2600" dirty="0"/>
              <a:t>Eskom Special Appropriation </a:t>
            </a:r>
            <a:r>
              <a:rPr lang="en-ZA" sz="2600" dirty="0" smtClean="0"/>
              <a:t>Bill</a:t>
            </a:r>
          </a:p>
          <a:p>
            <a:pPr lvl="1"/>
            <a:r>
              <a:rPr lang="en-ZA" sz="2200" dirty="0" smtClean="0"/>
              <a:t>Government is funding the R23 billion equity injection to Eskom from the sale of state assets (substituting other assets with Eskom)</a:t>
            </a:r>
          </a:p>
          <a:p>
            <a:pPr lvl="1"/>
            <a:r>
              <a:rPr lang="en-ZA" sz="2200" dirty="0" smtClean="0"/>
              <a:t>While steps to avoid increasing the budget deficit should be commended, government’s balance sheet is still being negatively affected</a:t>
            </a:r>
          </a:p>
          <a:p>
            <a:pPr lvl="1"/>
            <a:r>
              <a:rPr lang="en-ZA" sz="2200" dirty="0" smtClean="0"/>
              <a:t>The sale of state assets is a once off cash injection and cannot be called upon again to balance off future expenditure needs</a:t>
            </a:r>
          </a:p>
          <a:p>
            <a:pPr lvl="1"/>
            <a:r>
              <a:rPr lang="en-ZA" sz="2200" dirty="0" smtClean="0"/>
              <a:t>The decision to sell state assets could be signalling that government is cautious about the impact of its support package to Eskom on the fiscal framework and demonstrates strong commitment to Budget deficit announced in Budget 2015</a:t>
            </a:r>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10</a:t>
            </a:fld>
            <a:endParaRPr lang="en-ZA" dirty="0"/>
          </a:p>
        </p:txBody>
      </p:sp>
    </p:spTree>
    <p:extLst>
      <p:ext uri="{BB962C8B-B14F-4D97-AF65-F5344CB8AC3E}">
        <p14:creationId xmlns:p14="http://schemas.microsoft.com/office/powerpoint/2010/main" val="6169172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effectLst>
                  <a:outerShdw blurRad="38100" dist="38100" dir="2700000" algn="tl">
                    <a:srgbClr val="000000">
                      <a:alpha val="43137"/>
                    </a:srgbClr>
                  </a:outerShdw>
                </a:effectLst>
              </a:rPr>
              <a:t>Implications of Support Package on 2015 </a:t>
            </a:r>
            <a:r>
              <a:rPr lang="en-ZA" dirty="0" smtClean="0">
                <a:effectLst>
                  <a:outerShdw blurRad="38100" dist="38100" dir="2700000" algn="tl">
                    <a:srgbClr val="000000">
                      <a:alpha val="43137"/>
                    </a:srgbClr>
                  </a:outerShdw>
                </a:effectLst>
              </a:rPr>
              <a:t>Budget[cont.]</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Arial" charset="0"/>
              <a:buChar char="•"/>
            </a:pPr>
            <a:r>
              <a:rPr lang="en-ZA" sz="2400" dirty="0"/>
              <a:t>Eskom Subordinated Loan Special Appropriation Amendment Bill</a:t>
            </a:r>
          </a:p>
          <a:p>
            <a:pPr lvl="1"/>
            <a:r>
              <a:rPr lang="en-ZA" sz="2000" dirty="0" smtClean="0"/>
              <a:t>The conversion to equity of the R60 billion subordinated loan is intended to strengthen Eskom’s balance sheet by reducing Eskom’s debt and improve its debt to equity ratio and other financial ratios</a:t>
            </a:r>
          </a:p>
          <a:p>
            <a:pPr lvl="1"/>
            <a:r>
              <a:rPr lang="en-ZA" sz="2000" dirty="0" smtClean="0"/>
              <a:t>The conversion is not meant to have any cash flow impact on Eskom or government and increases Eskom’s borrowing powers</a:t>
            </a:r>
          </a:p>
          <a:p>
            <a:pPr lvl="1"/>
            <a:r>
              <a:rPr lang="en-ZA" sz="2000" dirty="0" smtClean="0"/>
              <a:t>The implication of the conversion on government finances is the wavering of the R60 billion debt owed by Eskom in addition government taking an ownership stake in the entity</a:t>
            </a:r>
            <a:endParaRPr lang="en-ZA" sz="20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11</a:t>
            </a:fld>
            <a:endParaRPr lang="en-ZA" dirty="0"/>
          </a:p>
        </p:txBody>
      </p:sp>
    </p:spTree>
    <p:extLst>
      <p:ext uri="{BB962C8B-B14F-4D97-AF65-F5344CB8AC3E}">
        <p14:creationId xmlns:p14="http://schemas.microsoft.com/office/powerpoint/2010/main" val="22925066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93663" y="149226"/>
            <a:ext cx="8745537" cy="1143000"/>
          </a:xfrm>
        </p:spPr>
        <p:txBody>
          <a:bodyPr>
            <a:normAutofit fontScale="90000"/>
          </a:bodyPr>
          <a:lstStyle/>
          <a:p>
            <a:r>
              <a:rPr lang="en-US" altLang="en-US" dirty="0"/>
              <a:t>Mechanics of </a:t>
            </a:r>
            <a:r>
              <a:rPr lang="en-US" altLang="en-US" dirty="0" smtClean="0"/>
              <a:t>Loan Conversion Amendment </a:t>
            </a:r>
            <a:r>
              <a:rPr lang="en-US" altLang="en-US" dirty="0"/>
              <a:t>– </a:t>
            </a:r>
            <a:r>
              <a:rPr lang="en-US" altLang="en-US" dirty="0" smtClean="0"/>
              <a:t>Gearing</a:t>
            </a:r>
            <a:endParaRPr lang="en-US" altLang="en-US" dirty="0"/>
          </a:p>
        </p:txBody>
      </p:sp>
      <p:sp>
        <p:nvSpPr>
          <p:cNvPr id="316419" name="Rectangle 3"/>
          <p:cNvSpPr>
            <a:spLocks noChangeArrowheads="1"/>
          </p:cNvSpPr>
          <p:nvPr/>
        </p:nvSpPr>
        <p:spPr bwMode="auto">
          <a:xfrm>
            <a:off x="381000" y="1798638"/>
            <a:ext cx="1371600" cy="19431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smtClean="0">
                <a:latin typeface="Times New Roman" panose="02020603050405020304" pitchFamily="18" charset="0"/>
                <a:cs typeface="Times New Roman" panose="02020603050405020304" pitchFamily="18" charset="0"/>
              </a:rPr>
              <a:t>Reduces Eskom Debt Principal</a:t>
            </a:r>
            <a:endParaRPr lang="en-US" altLang="en-US" sz="1600" dirty="0">
              <a:latin typeface="Times New Roman" panose="02020603050405020304" pitchFamily="18" charset="0"/>
              <a:cs typeface="Times New Roman" panose="02020603050405020304" pitchFamily="18" charset="0"/>
            </a:endParaRPr>
          </a:p>
        </p:txBody>
      </p:sp>
      <p:sp>
        <p:nvSpPr>
          <p:cNvPr id="316420" name="Rectangle 4"/>
          <p:cNvSpPr>
            <a:spLocks noChangeArrowheads="1"/>
          </p:cNvSpPr>
          <p:nvPr/>
        </p:nvSpPr>
        <p:spPr bwMode="auto">
          <a:xfrm>
            <a:off x="2895600" y="1752600"/>
            <a:ext cx="1295400" cy="2035175"/>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a:latin typeface="Times New Roman" panose="02020603050405020304" pitchFamily="18" charset="0"/>
                <a:cs typeface="Times New Roman" panose="02020603050405020304" pitchFamily="18" charset="0"/>
              </a:rPr>
              <a:t>Reduce </a:t>
            </a:r>
            <a:r>
              <a:rPr lang="en-US" altLang="en-US" sz="1600" dirty="0" smtClean="0">
                <a:latin typeface="Times New Roman" panose="02020603050405020304" pitchFamily="18" charset="0"/>
                <a:cs typeface="Times New Roman" panose="02020603050405020304" pitchFamily="18" charset="0"/>
              </a:rPr>
              <a:t>Eskom’s Debt </a:t>
            </a:r>
            <a:r>
              <a:rPr lang="en-US" altLang="en-US" sz="1600" dirty="0">
                <a:latin typeface="Times New Roman" panose="02020603050405020304" pitchFamily="18" charset="0"/>
                <a:cs typeface="Times New Roman" panose="02020603050405020304" pitchFamily="18" charset="0"/>
              </a:rPr>
              <a:t>Service Obligation</a:t>
            </a:r>
          </a:p>
        </p:txBody>
      </p:sp>
      <p:sp>
        <p:nvSpPr>
          <p:cNvPr id="316421" name="Rectangle 5"/>
          <p:cNvSpPr>
            <a:spLocks noChangeArrowheads="1"/>
          </p:cNvSpPr>
          <p:nvPr/>
        </p:nvSpPr>
        <p:spPr bwMode="auto">
          <a:xfrm>
            <a:off x="5257800" y="1890713"/>
            <a:ext cx="1371600" cy="175895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smtClean="0">
                <a:latin typeface="Times New Roman" panose="02020603050405020304" pitchFamily="18" charset="0"/>
                <a:cs typeface="Times New Roman" panose="02020603050405020304" pitchFamily="18" charset="0"/>
              </a:rPr>
              <a:t>Improve Eskom Debt-Equity Ratio</a:t>
            </a:r>
            <a:endParaRPr lang="en-US" altLang="en-US" sz="1600" dirty="0">
              <a:latin typeface="Times New Roman" panose="02020603050405020304" pitchFamily="18" charset="0"/>
              <a:cs typeface="Times New Roman" panose="02020603050405020304" pitchFamily="18" charset="0"/>
            </a:endParaRPr>
          </a:p>
        </p:txBody>
      </p:sp>
      <p:sp>
        <p:nvSpPr>
          <p:cNvPr id="316422" name="Line 6"/>
          <p:cNvSpPr>
            <a:spLocks noChangeShapeType="1"/>
          </p:cNvSpPr>
          <p:nvPr/>
        </p:nvSpPr>
        <p:spPr bwMode="auto">
          <a:xfrm>
            <a:off x="1828800" y="2747963"/>
            <a:ext cx="1066800" cy="22225"/>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6423" name="Line 7"/>
          <p:cNvSpPr>
            <a:spLocks noChangeShapeType="1"/>
          </p:cNvSpPr>
          <p:nvPr/>
        </p:nvSpPr>
        <p:spPr bwMode="auto">
          <a:xfrm>
            <a:off x="4191000" y="2770188"/>
            <a:ext cx="1066800" cy="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6424" name="Text Box 8"/>
          <p:cNvSpPr txBox="1">
            <a:spLocks noChangeArrowheads="1"/>
          </p:cNvSpPr>
          <p:nvPr/>
        </p:nvSpPr>
        <p:spPr bwMode="auto">
          <a:xfrm>
            <a:off x="2057400" y="2325688"/>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Times New Roman" panose="02020603050405020304" pitchFamily="18" charset="0"/>
                <a:cs typeface="Times New Roman" panose="02020603050405020304" pitchFamily="18" charset="0"/>
              </a:rPr>
              <a:t>R</a:t>
            </a:r>
            <a:endParaRPr lang="en-US" altLang="en-US" sz="1800" dirty="0">
              <a:latin typeface="Times New Roman" panose="02020603050405020304" pitchFamily="18" charset="0"/>
              <a:cs typeface="Times New Roman" panose="02020603050405020304" pitchFamily="18" charset="0"/>
            </a:endParaRPr>
          </a:p>
        </p:txBody>
      </p:sp>
      <p:sp>
        <p:nvSpPr>
          <p:cNvPr id="316425" name="Text Box 9"/>
          <p:cNvSpPr txBox="1">
            <a:spLocks noChangeArrowheads="1"/>
          </p:cNvSpPr>
          <p:nvPr/>
        </p:nvSpPr>
        <p:spPr bwMode="auto">
          <a:xfrm>
            <a:off x="4572000" y="2325688"/>
            <a:ext cx="457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latin typeface="Times New Roman" panose="02020603050405020304" pitchFamily="18" charset="0"/>
                <a:cs typeface="Times New Roman" panose="02020603050405020304" pitchFamily="18" charset="0"/>
              </a:rPr>
              <a:t>R</a:t>
            </a:r>
            <a:endParaRPr lang="en-US" altLang="en-US" sz="1800" dirty="0">
              <a:latin typeface="Times New Roman" panose="02020603050405020304" pitchFamily="18" charset="0"/>
              <a:cs typeface="Times New Roman" panose="02020603050405020304" pitchFamily="18" charset="0"/>
            </a:endParaRPr>
          </a:p>
        </p:txBody>
      </p:sp>
      <p:sp>
        <p:nvSpPr>
          <p:cNvPr id="316426" name="Oval 10"/>
          <p:cNvSpPr>
            <a:spLocks noChangeArrowheads="1"/>
          </p:cNvSpPr>
          <p:nvPr/>
        </p:nvSpPr>
        <p:spPr bwMode="auto">
          <a:xfrm>
            <a:off x="7010400" y="3881438"/>
            <a:ext cx="1905000" cy="1479550"/>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dirty="0"/>
          </a:p>
          <a:p>
            <a:pPr algn="ctr" eaLnBrk="0" hangingPunct="0"/>
            <a:endParaRPr lang="en-US" altLang="en-US" dirty="0"/>
          </a:p>
        </p:txBody>
      </p:sp>
      <p:sp>
        <p:nvSpPr>
          <p:cNvPr id="316427" name="Oval 11"/>
          <p:cNvSpPr>
            <a:spLocks noChangeArrowheads="1"/>
          </p:cNvSpPr>
          <p:nvPr/>
        </p:nvSpPr>
        <p:spPr bwMode="auto">
          <a:xfrm>
            <a:off x="7010400" y="2030413"/>
            <a:ext cx="1905000" cy="1479550"/>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dirty="0"/>
          </a:p>
          <a:p>
            <a:pPr algn="ctr" eaLnBrk="0" hangingPunct="0"/>
            <a:endParaRPr lang="en-US" altLang="en-US" dirty="0"/>
          </a:p>
        </p:txBody>
      </p:sp>
      <p:sp>
        <p:nvSpPr>
          <p:cNvPr id="316428" name="Line 12"/>
          <p:cNvSpPr>
            <a:spLocks noChangeShapeType="1"/>
          </p:cNvSpPr>
          <p:nvPr/>
        </p:nvSpPr>
        <p:spPr bwMode="auto">
          <a:xfrm>
            <a:off x="6629400" y="3657600"/>
            <a:ext cx="609600" cy="500063"/>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6429" name="Line 13"/>
          <p:cNvSpPr>
            <a:spLocks noChangeShapeType="1"/>
          </p:cNvSpPr>
          <p:nvPr/>
        </p:nvSpPr>
        <p:spPr bwMode="auto">
          <a:xfrm flipV="1">
            <a:off x="6629400" y="3048000"/>
            <a:ext cx="457200" cy="6096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6430" name="Text Box 14"/>
          <p:cNvSpPr txBox="1">
            <a:spLocks noChangeArrowheads="1"/>
          </p:cNvSpPr>
          <p:nvPr/>
        </p:nvSpPr>
        <p:spPr bwMode="auto">
          <a:xfrm>
            <a:off x="7162800" y="2417763"/>
            <a:ext cx="167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dirty="0" smtClean="0">
                <a:latin typeface="Times New Roman" panose="02020603050405020304" pitchFamily="18" charset="0"/>
                <a:cs typeface="Times New Roman" panose="02020603050405020304" pitchFamily="18" charset="0"/>
              </a:rPr>
              <a:t>Help defend credit rating</a:t>
            </a:r>
            <a:endParaRPr lang="en-US" altLang="en-US" sz="1600" dirty="0">
              <a:latin typeface="Times New Roman" panose="02020603050405020304" pitchFamily="18" charset="0"/>
              <a:cs typeface="Times New Roman" panose="02020603050405020304" pitchFamily="18" charset="0"/>
            </a:endParaRPr>
          </a:p>
        </p:txBody>
      </p:sp>
      <p:sp>
        <p:nvSpPr>
          <p:cNvPr id="316431" name="Text Box 15"/>
          <p:cNvSpPr txBox="1">
            <a:spLocks noChangeArrowheads="1"/>
          </p:cNvSpPr>
          <p:nvPr/>
        </p:nvSpPr>
        <p:spPr bwMode="auto">
          <a:xfrm>
            <a:off x="7239000" y="4065588"/>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dirty="0">
                <a:latin typeface="Times New Roman" panose="02020603050405020304" pitchFamily="18" charset="0"/>
                <a:cs typeface="Times New Roman" panose="02020603050405020304" pitchFamily="18" charset="0"/>
              </a:rPr>
              <a:t>Replenish </a:t>
            </a:r>
            <a:r>
              <a:rPr lang="en-US" altLang="en-US" sz="1600" dirty="0" smtClean="0">
                <a:latin typeface="Times New Roman" panose="02020603050405020304" pitchFamily="18" charset="0"/>
                <a:cs typeface="Times New Roman" panose="02020603050405020304" pitchFamily="18" charset="0"/>
              </a:rPr>
              <a:t>Eskom </a:t>
            </a:r>
            <a:r>
              <a:rPr lang="en-US" altLang="en-US" sz="1600" dirty="0">
                <a:latin typeface="Times New Roman" panose="02020603050405020304" pitchFamily="18" charset="0"/>
                <a:cs typeface="Times New Roman" panose="02020603050405020304" pitchFamily="18" charset="0"/>
              </a:rPr>
              <a:t>Borrowing </a:t>
            </a:r>
            <a:r>
              <a:rPr lang="en-US" altLang="en-US" sz="1600" dirty="0" smtClean="0">
                <a:latin typeface="Times New Roman" panose="02020603050405020304" pitchFamily="18" charset="0"/>
                <a:cs typeface="Times New Roman" panose="02020603050405020304" pitchFamily="18" charset="0"/>
              </a:rPr>
              <a:t>Authority</a:t>
            </a:r>
            <a:endParaRPr lang="en-US" altLang="en-US" sz="1600" dirty="0">
              <a:latin typeface="Times New Roman" panose="02020603050405020304" pitchFamily="18" charset="0"/>
              <a:cs typeface="Times New Roman" panose="02020603050405020304" pitchFamily="18" charset="0"/>
            </a:endParaRPr>
          </a:p>
        </p:txBody>
      </p:sp>
      <p:sp>
        <p:nvSpPr>
          <p:cNvPr id="316432" name="Rectangle 16"/>
          <p:cNvSpPr>
            <a:spLocks noChangeArrowheads="1"/>
          </p:cNvSpPr>
          <p:nvPr/>
        </p:nvSpPr>
        <p:spPr bwMode="auto">
          <a:xfrm>
            <a:off x="5257800" y="3603625"/>
            <a:ext cx="1371600" cy="1757363"/>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smtClean="0">
                <a:latin typeface="Times New Roman" panose="02020603050405020304" pitchFamily="18" charset="0"/>
                <a:cs typeface="Times New Roman" panose="02020603050405020304" pitchFamily="18" charset="0"/>
              </a:rPr>
              <a:t>Improve Gearing</a:t>
            </a:r>
            <a:endParaRPr lang="en-US" altLang="en-US" sz="1600" dirty="0">
              <a:latin typeface="Times New Roman" panose="02020603050405020304" pitchFamily="18" charset="0"/>
              <a:cs typeface="Times New Roman" panose="02020603050405020304" pitchFamily="18" charset="0"/>
            </a:endParaRPr>
          </a:p>
        </p:txBody>
      </p:sp>
      <p:sp>
        <p:nvSpPr>
          <p:cNvPr id="316433" name="Rectangle 17"/>
          <p:cNvSpPr>
            <a:spLocks noChangeArrowheads="1"/>
          </p:cNvSpPr>
          <p:nvPr/>
        </p:nvSpPr>
        <p:spPr bwMode="auto">
          <a:xfrm>
            <a:off x="2895600" y="3973513"/>
            <a:ext cx="1371600" cy="1757362"/>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a:latin typeface="Times New Roman" panose="02020603050405020304" pitchFamily="18" charset="0"/>
                <a:cs typeface="Times New Roman" panose="02020603050405020304" pitchFamily="18" charset="0"/>
              </a:rPr>
              <a:t>Issuance of Shorter Maturity </a:t>
            </a:r>
            <a:r>
              <a:rPr lang="en-US" altLang="en-US" sz="1600" dirty="0" smtClean="0">
                <a:latin typeface="Times New Roman" panose="02020603050405020304" pitchFamily="18" charset="0"/>
                <a:cs typeface="Times New Roman" panose="02020603050405020304" pitchFamily="18" charset="0"/>
              </a:rPr>
              <a:t>Debt</a:t>
            </a:r>
            <a:endParaRPr lang="en-US" altLang="en-US" sz="1600" dirty="0">
              <a:latin typeface="Times New Roman" panose="02020603050405020304" pitchFamily="18" charset="0"/>
              <a:cs typeface="Times New Roman" panose="02020603050405020304" pitchFamily="18" charset="0"/>
            </a:endParaRPr>
          </a:p>
        </p:txBody>
      </p:sp>
      <p:sp>
        <p:nvSpPr>
          <p:cNvPr id="316434" name="Line 18"/>
          <p:cNvSpPr>
            <a:spLocks noChangeShapeType="1"/>
          </p:cNvSpPr>
          <p:nvPr/>
        </p:nvSpPr>
        <p:spPr bwMode="auto">
          <a:xfrm>
            <a:off x="4267200" y="4713288"/>
            <a:ext cx="990600" cy="11112"/>
          </a:xfrm>
          <a:prstGeom prst="line">
            <a:avLst/>
          </a:prstGeom>
          <a:noFill/>
          <a:ln w="38100">
            <a:solidFill>
              <a:schemeClr val="tx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grpSp>
        <p:nvGrpSpPr>
          <p:cNvPr id="316440" name="Group 24"/>
          <p:cNvGrpSpPr>
            <a:grpSpLocks/>
          </p:cNvGrpSpPr>
          <p:nvPr/>
        </p:nvGrpSpPr>
        <p:grpSpPr bwMode="auto">
          <a:xfrm>
            <a:off x="5105400" y="5562599"/>
            <a:ext cx="1828800" cy="990600"/>
            <a:chOff x="2688" y="3408"/>
            <a:chExt cx="1104" cy="768"/>
          </a:xfrm>
        </p:grpSpPr>
        <p:sp>
          <p:nvSpPr>
            <p:cNvPr id="316435" name="Oval 19"/>
            <p:cNvSpPr>
              <a:spLocks noChangeArrowheads="1"/>
            </p:cNvSpPr>
            <p:nvPr/>
          </p:nvSpPr>
          <p:spPr bwMode="auto">
            <a:xfrm>
              <a:off x="2688" y="3408"/>
              <a:ext cx="1104" cy="768"/>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dirty="0"/>
            </a:p>
            <a:p>
              <a:pPr algn="ctr" eaLnBrk="0" hangingPunct="0"/>
              <a:endParaRPr lang="en-US" altLang="en-US" dirty="0"/>
            </a:p>
          </p:txBody>
        </p:sp>
        <p:sp>
          <p:nvSpPr>
            <p:cNvPr id="316436" name="Text Box 20"/>
            <p:cNvSpPr txBox="1">
              <a:spLocks noChangeArrowheads="1"/>
            </p:cNvSpPr>
            <p:nvPr/>
          </p:nvSpPr>
          <p:spPr bwMode="auto">
            <a:xfrm>
              <a:off x="2736" y="3547"/>
              <a:ext cx="1056"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dirty="0" smtClean="0">
                  <a:latin typeface="Times New Roman" panose="02020603050405020304" pitchFamily="18" charset="0"/>
                  <a:cs typeface="Times New Roman" panose="02020603050405020304" pitchFamily="18" charset="0"/>
                </a:rPr>
                <a:t>Close gap in Rev funding shortfall</a:t>
              </a:r>
              <a:endParaRPr lang="en-US" altLang="en-US" sz="1600" dirty="0">
                <a:latin typeface="Times New Roman" panose="02020603050405020304" pitchFamily="18" charset="0"/>
                <a:cs typeface="Times New Roman" panose="02020603050405020304" pitchFamily="18" charset="0"/>
              </a:endParaRPr>
            </a:p>
          </p:txBody>
        </p:sp>
      </p:grpSp>
      <p:sp>
        <p:nvSpPr>
          <p:cNvPr id="316437" name="Line 21"/>
          <p:cNvSpPr>
            <a:spLocks noChangeShapeType="1"/>
          </p:cNvSpPr>
          <p:nvPr/>
        </p:nvSpPr>
        <p:spPr bwMode="auto">
          <a:xfrm>
            <a:off x="4267200" y="5715000"/>
            <a:ext cx="838200" cy="2286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6438" name="Line 22"/>
          <p:cNvSpPr>
            <a:spLocks noChangeShapeType="1"/>
          </p:cNvSpPr>
          <p:nvPr/>
        </p:nvSpPr>
        <p:spPr bwMode="auto">
          <a:xfrm>
            <a:off x="4210050" y="3048000"/>
            <a:ext cx="1047750" cy="925513"/>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6439" name="Text Box 23"/>
          <p:cNvSpPr txBox="1">
            <a:spLocks noChangeArrowheads="1"/>
          </p:cNvSpPr>
          <p:nvPr/>
        </p:nvSpPr>
        <p:spPr bwMode="auto">
          <a:xfrm>
            <a:off x="4572000" y="3048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latin typeface="Times New Roman" panose="02020603050405020304" pitchFamily="18" charset="0"/>
                <a:cs typeface="Times New Roman" panose="02020603050405020304" pitchFamily="18" charset="0"/>
              </a:rPr>
              <a:t>R</a:t>
            </a:r>
            <a:endParaRPr lang="en-US" altLang="en-US" sz="1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CAA43A29-7056-4029-BAEF-23CC373B2C3F}" type="slidenum">
              <a:rPr lang="en-US" altLang="en-US" smtClean="0"/>
              <a:pPr/>
              <a:t>12</a:t>
            </a:fld>
            <a:endParaRPr lang="en-US" altLang="en-US" dirty="0"/>
          </a:p>
        </p:txBody>
      </p:sp>
    </p:spTree>
    <p:extLst>
      <p:ext uri="{BB962C8B-B14F-4D97-AF65-F5344CB8AC3E}">
        <p14:creationId xmlns:p14="http://schemas.microsoft.com/office/powerpoint/2010/main" val="2194374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6165304"/>
            <a:ext cx="2736304" cy="326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err="1" smtClean="0">
                <a:latin typeface="Times New Roman" panose="02020603050405020304" pitchFamily="18" charset="0"/>
                <a:cs typeface="Times New Roman" panose="02020603050405020304" pitchFamily="18" charset="0"/>
              </a:rPr>
              <a:t>B</a:t>
            </a:r>
            <a:r>
              <a:rPr lang="en-ZA" sz="1200" dirty="0" err="1">
                <a:solidFill>
                  <a:schemeClr val="tx1"/>
                </a:solidFill>
                <a:latin typeface="Times New Roman" panose="02020603050405020304" pitchFamily="18" charset="0"/>
                <a:cs typeface="Times New Roman" panose="02020603050405020304" pitchFamily="18" charset="0"/>
              </a:rPr>
              <a:t>B</a:t>
            </a:r>
            <a:r>
              <a:rPr lang="en-ZA" sz="1200" dirty="0" err="1" smtClean="0">
                <a:solidFill>
                  <a:schemeClr val="tx1"/>
                </a:solidFill>
                <a:latin typeface="Times New Roman" panose="02020603050405020304" pitchFamily="18" charset="0"/>
                <a:cs typeface="Times New Roman" panose="02020603050405020304" pitchFamily="18" charset="0"/>
              </a:rPr>
              <a:t>udget</a:t>
            </a:r>
            <a:r>
              <a:rPr lang="en-ZA" sz="1200" dirty="0" smtClean="0">
                <a:solidFill>
                  <a:schemeClr val="tx1"/>
                </a:solidFill>
                <a:latin typeface="Times New Roman" panose="02020603050405020304" pitchFamily="18" charset="0"/>
                <a:cs typeface="Times New Roman" panose="02020603050405020304" pitchFamily="18" charset="0"/>
              </a:rPr>
              <a:t> Review (2015)</a:t>
            </a:r>
            <a:endParaRPr lang="en-ZA" sz="1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79512" y="274638"/>
            <a:ext cx="8784976" cy="1143000"/>
          </a:xfrm>
        </p:spPr>
        <p:txBody>
          <a:bodyPr>
            <a:noAutofit/>
          </a:bodyPr>
          <a:lstStyle/>
          <a:p>
            <a:r>
              <a:rPr lang="en-ZA" sz="3200" dirty="0" smtClean="0">
                <a:effectLst>
                  <a:outerShdw blurRad="38100" dist="38100" dir="2700000" algn="tl">
                    <a:srgbClr val="000000">
                      <a:alpha val="43137"/>
                    </a:srgbClr>
                  </a:outerShdw>
                </a:effectLst>
              </a:rPr>
              <a:t>Additional Government measures to Improve Fiscal Sustainability of Eskom - Guarantees</a:t>
            </a:r>
            <a:endParaRPr lang="en-ZA"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600200"/>
            <a:ext cx="8496944" cy="4709120"/>
          </a:xfrm>
        </p:spPr>
        <p:txBody>
          <a:bodyPr/>
          <a:lstStyle/>
          <a:p>
            <a:r>
              <a:rPr lang="en-ZA" sz="1600" dirty="0" smtClean="0"/>
              <a:t>To reduce costs of borrowing and manage its credit ratings, government has progressively extended guarantees to Eskom over time (see figure below).</a:t>
            </a:r>
          </a:p>
          <a:p>
            <a:r>
              <a:rPr lang="en-ZA" sz="1600" dirty="0" smtClean="0"/>
              <a:t>In the next five years Eskom is planning to raise an additional R280 billion to fund its capital infrastructure expansion programme to meet growing energy demand. By 2017/18 government guarantees to Eskom alone would have escalated to 67% of total government guarantees</a:t>
            </a:r>
          </a:p>
          <a:p>
            <a:r>
              <a:rPr lang="en-ZA" sz="1600" dirty="0" smtClean="0"/>
              <a:t>Guarantees imply government commits to making loan repayments on behalf of Eskom should it default. This exposes the budget to undisclosed risk and is recorded as a liability on government’s balance sheet</a:t>
            </a:r>
          </a:p>
          <a:p>
            <a:pPr marL="457200" lvl="1" indent="0">
              <a:buNone/>
            </a:pPr>
            <a:endParaRPr lang="en-ZA" sz="1600" dirty="0" smtClean="0"/>
          </a:p>
        </p:txBody>
      </p:sp>
      <p:graphicFrame>
        <p:nvGraphicFramePr>
          <p:cNvPr id="5" name="Chart 4"/>
          <p:cNvGraphicFramePr>
            <a:graphicFrameLocks/>
          </p:cNvGraphicFramePr>
          <p:nvPr>
            <p:extLst/>
          </p:nvPr>
        </p:nvGraphicFramePr>
        <p:xfrm>
          <a:off x="755576" y="3720879"/>
          <a:ext cx="770485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2"/>
          </p:nvPr>
        </p:nvSpPr>
        <p:spPr/>
        <p:txBody>
          <a:bodyPr/>
          <a:lstStyle/>
          <a:p>
            <a:pPr lvl="0"/>
            <a:fld id="{86CB4B4D-7CA3-9044-876B-883B54F8677D}" type="slidenum">
              <a:rPr lang="en-ZA" smtClean="0"/>
              <a:t>13</a:t>
            </a:fld>
            <a:endParaRPr lang="en-ZA" dirty="0"/>
          </a:p>
        </p:txBody>
      </p:sp>
    </p:spTree>
    <p:extLst>
      <p:ext uri="{BB962C8B-B14F-4D97-AF65-F5344CB8AC3E}">
        <p14:creationId xmlns:p14="http://schemas.microsoft.com/office/powerpoint/2010/main" val="31930604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effectLst>
                  <a:outerShdw blurRad="38100" dist="38100" dir="2700000" algn="tl">
                    <a:srgbClr val="000000">
                      <a:alpha val="43137"/>
                    </a:srgbClr>
                  </a:outerShdw>
                </a:effectLst>
              </a:rPr>
              <a:t>Additional Government measures to Improve Fiscal Sustainability of Eskom - Guarantees</a:t>
            </a:r>
          </a:p>
        </p:txBody>
      </p:sp>
      <p:sp>
        <p:nvSpPr>
          <p:cNvPr id="3" name="Content Placeholder 2"/>
          <p:cNvSpPr>
            <a:spLocks noGrp="1"/>
          </p:cNvSpPr>
          <p:nvPr>
            <p:ph idx="1"/>
          </p:nvPr>
        </p:nvSpPr>
        <p:spPr/>
        <p:txBody>
          <a:bodyPr/>
          <a:lstStyle/>
          <a:p>
            <a:r>
              <a:rPr lang="en-ZA" sz="2400" dirty="0" smtClean="0"/>
              <a:t>The Commission is of the view guarantees should not be viewed as an easy option to avoid managing risks</a:t>
            </a:r>
          </a:p>
          <a:p>
            <a:r>
              <a:rPr lang="en-ZA" sz="2400" dirty="0" smtClean="0"/>
              <a:t>Given that guarantees are not exposed to the same level of scrutiny in the budget process as regular spending, the Commission advises oversight mechanisms of guarantees should be strengthened to reduce the risk of unintended consequences from materialising</a:t>
            </a:r>
          </a:p>
          <a:p>
            <a:pPr lvl="1"/>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14</a:t>
            </a:fld>
            <a:endParaRPr lang="en-ZA" dirty="0"/>
          </a:p>
        </p:txBody>
      </p:sp>
    </p:spTree>
    <p:extLst>
      <p:ext uri="{BB962C8B-B14F-4D97-AF65-F5344CB8AC3E}">
        <p14:creationId xmlns:p14="http://schemas.microsoft.com/office/powerpoint/2010/main" val="11121899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effectLst>
                  <a:outerShdw blurRad="38100" dist="38100" dir="2700000" algn="tl">
                    <a:srgbClr val="000000">
                      <a:alpha val="43137"/>
                    </a:srgbClr>
                  </a:outerShdw>
                </a:effectLst>
              </a:rPr>
              <a:t>Additional Government measures to Improve Fiscal Sustainability of Eskom </a:t>
            </a:r>
            <a:r>
              <a:rPr lang="en-ZA" sz="2800" dirty="0" smtClean="0">
                <a:effectLst>
                  <a:outerShdw blurRad="38100" dist="38100" dir="2700000" algn="tl">
                    <a:srgbClr val="000000">
                      <a:alpha val="43137"/>
                    </a:srgbClr>
                  </a:outerShdw>
                </a:effectLst>
              </a:rPr>
              <a:t>– Cost Reflective Tariffs</a:t>
            </a:r>
            <a:endParaRPr lang="en-ZA"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r>
              <a:rPr lang="en-ZA" sz="1600" dirty="0" smtClean="0"/>
              <a:t>The Commission supports Government’s movement towards cost reflective tariffs as </a:t>
            </a:r>
            <a:r>
              <a:rPr lang="en-ZA" sz="1600" dirty="0"/>
              <a:t>an important avenue for funding infrastructure </a:t>
            </a:r>
            <a:r>
              <a:rPr lang="en-ZA" sz="1600" dirty="0" smtClean="0"/>
              <a:t>development and as a means to use electricity more efficiently </a:t>
            </a:r>
            <a:endParaRPr lang="en-ZA" sz="1600" dirty="0"/>
          </a:p>
          <a:p>
            <a:r>
              <a:rPr lang="en-ZA" sz="1600" dirty="0"/>
              <a:t>At the same time, the decline in electricity consumption overall is likely to continue in the face of sharp increases in electricity tariffs, the extent to which will only be known on June </a:t>
            </a:r>
            <a:r>
              <a:rPr lang="en-ZA" sz="1600" dirty="0" smtClean="0"/>
              <a:t>29</a:t>
            </a:r>
            <a:r>
              <a:rPr lang="en-ZA" sz="1600" baseline="30000" dirty="0" smtClean="0"/>
              <a:t>th</a:t>
            </a:r>
            <a:r>
              <a:rPr lang="en-ZA" sz="1600" dirty="0" smtClean="0"/>
              <a:t> when </a:t>
            </a:r>
            <a:r>
              <a:rPr lang="en-ZA" sz="1600" dirty="0"/>
              <a:t>NERSA rules on the extent to which it will accede to Eskom's request for an additional 12.6% tariff increase in July over and above the 12.7% increase already awarded to the </a:t>
            </a:r>
            <a:r>
              <a:rPr lang="en-ZA" sz="1600" dirty="0" smtClean="0"/>
              <a:t>utility</a:t>
            </a:r>
          </a:p>
          <a:p>
            <a:r>
              <a:rPr lang="en-ZA" sz="1600" dirty="0" smtClean="0"/>
              <a:t>While the Commission support cost reflective tariffs, this </a:t>
            </a:r>
            <a:r>
              <a:rPr lang="en-ZA" sz="1600" dirty="0"/>
              <a:t>should be considered alongside the willingness and ability of consumers to pay and likely impact on the economy and poor households </a:t>
            </a:r>
            <a:r>
              <a:rPr lang="en-ZA" sz="1600" dirty="0" smtClean="0"/>
              <a:t>so that equity and efficiency goals are achieved</a:t>
            </a:r>
            <a:endParaRPr lang="en-ZA" sz="1600" dirty="0"/>
          </a:p>
          <a:p>
            <a:endParaRPr lang="en-ZA" dirty="0"/>
          </a:p>
        </p:txBody>
      </p:sp>
      <p:graphicFrame>
        <p:nvGraphicFramePr>
          <p:cNvPr id="4" name="Chart 3"/>
          <p:cNvGraphicFramePr>
            <a:graphicFrameLocks/>
          </p:cNvGraphicFramePr>
          <p:nvPr>
            <p:extLst>
              <p:ext uri="{D42A27DB-BD31-4B8C-83A1-F6EECF244321}">
                <p14:modId xmlns:p14="http://schemas.microsoft.com/office/powerpoint/2010/main" val="3653236583"/>
              </p:ext>
            </p:extLst>
          </p:nvPr>
        </p:nvGraphicFramePr>
        <p:xfrm>
          <a:off x="683568" y="4725144"/>
          <a:ext cx="7848872" cy="19168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187624" y="4509120"/>
            <a:ext cx="712879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smtClean="0">
                <a:solidFill>
                  <a:schemeClr val="tx1"/>
                </a:solidFill>
                <a:latin typeface="Times New Roman" panose="02020603050405020304" pitchFamily="18" charset="0"/>
                <a:cs typeface="Times New Roman" panose="02020603050405020304" pitchFamily="18" charset="0"/>
              </a:rPr>
              <a:t>Figure: Increase in Annual Eskom Domestic Tariffs; cents per </a:t>
            </a:r>
            <a:r>
              <a:rPr lang="en-ZA" dirty="0" err="1" smtClean="0">
                <a:solidFill>
                  <a:schemeClr val="tx1"/>
                </a:solidFill>
                <a:latin typeface="Times New Roman" panose="02020603050405020304" pitchFamily="18" charset="0"/>
                <a:cs typeface="Times New Roman" panose="02020603050405020304" pitchFamily="18" charset="0"/>
              </a:rPr>
              <a:t>KWhr</a:t>
            </a:r>
            <a:endParaRPr lang="en-ZA"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2"/>
          </p:nvPr>
        </p:nvSpPr>
        <p:spPr/>
        <p:txBody>
          <a:bodyPr/>
          <a:lstStyle/>
          <a:p>
            <a:pPr lvl="0"/>
            <a:fld id="{86CB4B4D-7CA3-9044-876B-883B54F8677D}" type="slidenum">
              <a:rPr lang="en-ZA" smtClean="0"/>
              <a:t>15</a:t>
            </a:fld>
            <a:endParaRPr lang="en-ZA" dirty="0"/>
          </a:p>
        </p:txBody>
      </p:sp>
    </p:spTree>
    <p:extLst>
      <p:ext uri="{BB962C8B-B14F-4D97-AF65-F5344CB8AC3E}">
        <p14:creationId xmlns:p14="http://schemas.microsoft.com/office/powerpoint/2010/main" val="3290041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176"/>
            <a:ext cx="8431944" cy="1143000"/>
          </a:xfrm>
        </p:spPr>
        <p:txBody>
          <a:bodyPr>
            <a:noAutofit/>
          </a:bodyPr>
          <a:lstStyle/>
          <a:p>
            <a:r>
              <a:rPr lang="en-ZA" sz="2800" dirty="0">
                <a:effectLst>
                  <a:outerShdw blurRad="38100" dist="38100" dir="2700000" algn="tl">
                    <a:srgbClr val="000000">
                      <a:alpha val="43137"/>
                    </a:srgbClr>
                  </a:outerShdw>
                </a:effectLst>
              </a:rPr>
              <a:t>Additional Government measures to Improve Fiscal Sustainability of Eskom – revenue collection</a:t>
            </a:r>
          </a:p>
        </p:txBody>
      </p:sp>
      <p:sp>
        <p:nvSpPr>
          <p:cNvPr id="3" name="Content Placeholder 2"/>
          <p:cNvSpPr>
            <a:spLocks noGrp="1"/>
          </p:cNvSpPr>
          <p:nvPr>
            <p:ph idx="1"/>
          </p:nvPr>
        </p:nvSpPr>
        <p:spPr/>
        <p:txBody>
          <a:bodyPr/>
          <a:lstStyle/>
          <a:p>
            <a:r>
              <a:rPr lang="en-ZA" sz="2000" dirty="0" smtClean="0"/>
              <a:t>Municipal debt to Eskom amounted to over R9 billion in 2014</a:t>
            </a:r>
          </a:p>
          <a:p>
            <a:r>
              <a:rPr lang="en-ZA" sz="2000" dirty="0" smtClean="0"/>
              <a:t>Government, through National Treasury has taken active steps to encourage municipal debt repayment to Eskom. The Commission made a submission to the PC on </a:t>
            </a:r>
            <a:r>
              <a:rPr lang="en-ZA" sz="2000" dirty="0" err="1" smtClean="0"/>
              <a:t>CoGTA</a:t>
            </a:r>
            <a:r>
              <a:rPr lang="en-ZA" sz="2000" dirty="0" smtClean="0"/>
              <a:t> related to this matter</a:t>
            </a:r>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endParaRPr lang="en-US" sz="2000" dirty="0" smtClean="0"/>
          </a:p>
        </p:txBody>
      </p:sp>
      <p:pic>
        <p:nvPicPr>
          <p:cNvPr id="7" name="officeArt object"/>
          <p:cNvPicPr/>
          <p:nvPr/>
        </p:nvPicPr>
        <p:blipFill>
          <a:blip r:embed="rId2">
            <a:extLst/>
          </a:blip>
          <a:stretch>
            <a:fillRect/>
          </a:stretch>
        </p:blipFill>
        <p:spPr>
          <a:xfrm>
            <a:off x="217184" y="3212976"/>
            <a:ext cx="8709632" cy="2896483"/>
          </a:xfrm>
          <a:prstGeom prst="rect">
            <a:avLst/>
          </a:prstGeom>
          <a:ln w="12700" cap="flat">
            <a:noFill/>
            <a:miter lim="400000"/>
          </a:ln>
          <a:effectLst/>
        </p:spPr>
      </p:pic>
      <p:sp>
        <p:nvSpPr>
          <p:cNvPr id="4" name="Slide Number Placeholder 3"/>
          <p:cNvSpPr>
            <a:spLocks noGrp="1"/>
          </p:cNvSpPr>
          <p:nvPr>
            <p:ph type="sldNum" sz="quarter" idx="2"/>
          </p:nvPr>
        </p:nvSpPr>
        <p:spPr/>
        <p:txBody>
          <a:bodyPr/>
          <a:lstStyle/>
          <a:p>
            <a:pPr lvl="0"/>
            <a:fld id="{86CB4B4D-7CA3-9044-876B-883B54F8677D}" type="slidenum">
              <a:rPr lang="en-ZA" smtClean="0"/>
              <a:t>16</a:t>
            </a:fld>
            <a:endParaRPr lang="en-ZA" dirty="0"/>
          </a:p>
        </p:txBody>
      </p:sp>
    </p:spTree>
    <p:extLst>
      <p:ext uri="{BB962C8B-B14F-4D97-AF65-F5344CB8AC3E}">
        <p14:creationId xmlns:p14="http://schemas.microsoft.com/office/powerpoint/2010/main" val="52029255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56309" y="393845"/>
            <a:ext cx="8458200" cy="914400"/>
          </a:xfrm>
        </p:spPr>
        <p:txBody>
          <a:bodyPr>
            <a:normAutofit fontScale="90000"/>
          </a:bodyPr>
          <a:lstStyle/>
          <a:p>
            <a:r>
              <a:rPr lang="en-US" altLang="en-US" dirty="0"/>
              <a:t>Summary of the Equity Injection And Loan Conversion </a:t>
            </a:r>
            <a:r>
              <a:rPr lang="en-US" altLang="en-US" dirty="0" smtClean="0"/>
              <a:t>Program</a:t>
            </a:r>
            <a:endParaRPr lang="en-US" altLang="en-US" dirty="0"/>
          </a:p>
        </p:txBody>
      </p:sp>
      <p:sp>
        <p:nvSpPr>
          <p:cNvPr id="203779" name="Rectangle 3"/>
          <p:cNvSpPr>
            <a:spLocks noGrp="1" noChangeArrowheads="1"/>
          </p:cNvSpPr>
          <p:nvPr>
            <p:ph type="body" idx="1"/>
          </p:nvPr>
        </p:nvSpPr>
        <p:spPr>
          <a:xfrm>
            <a:off x="297872" y="1514763"/>
            <a:ext cx="8458200" cy="4913746"/>
          </a:xfrm>
        </p:spPr>
        <p:txBody>
          <a:bodyPr/>
          <a:lstStyle/>
          <a:p>
            <a:pPr>
              <a:lnSpc>
                <a:spcPct val="90000"/>
              </a:lnSpc>
            </a:pPr>
            <a:r>
              <a:rPr lang="en-US" altLang="en-US" sz="2000" dirty="0"/>
              <a:t>Most successful businesses seek to minimize interest expense and optimize the mix of debt instruments within their total portfolio.  </a:t>
            </a:r>
            <a:r>
              <a:rPr lang="en-US" altLang="en-US" sz="2000" dirty="0" smtClean="0"/>
              <a:t>These proposals are </a:t>
            </a:r>
            <a:r>
              <a:rPr lang="en-US" altLang="en-US" sz="2000" dirty="0"/>
              <a:t>no different in this regard</a:t>
            </a:r>
            <a:r>
              <a:rPr lang="en-US" altLang="en-US" sz="2000" dirty="0" smtClean="0"/>
              <a:t>.</a:t>
            </a:r>
            <a:endParaRPr lang="en-US" altLang="en-US" sz="2000" dirty="0"/>
          </a:p>
          <a:p>
            <a:pPr lvl="1">
              <a:lnSpc>
                <a:spcPct val="90000"/>
              </a:lnSpc>
            </a:pPr>
            <a:r>
              <a:rPr lang="en-US" altLang="en-US" sz="1800" dirty="0"/>
              <a:t>By </a:t>
            </a:r>
            <a:r>
              <a:rPr lang="en-US" altLang="en-US" sz="1800" dirty="0" smtClean="0"/>
              <a:t>converting subordinated loan into equity, the Amendment Bill can potentially </a:t>
            </a:r>
            <a:r>
              <a:rPr lang="en-US" altLang="en-US" sz="1800" dirty="0"/>
              <a:t>reap considerable interest </a:t>
            </a:r>
            <a:r>
              <a:rPr lang="en-US" altLang="en-US" sz="1800" dirty="0" smtClean="0"/>
              <a:t>savings improved gearing</a:t>
            </a:r>
            <a:endParaRPr lang="en-US" altLang="en-US" sz="1800" b="1" dirty="0">
              <a:solidFill>
                <a:srgbClr val="008000"/>
              </a:solidFill>
            </a:endParaRPr>
          </a:p>
          <a:p>
            <a:pPr lvl="1">
              <a:lnSpc>
                <a:spcPct val="90000"/>
              </a:lnSpc>
            </a:pPr>
            <a:r>
              <a:rPr lang="en-US" altLang="en-US" sz="1800" dirty="0" smtClean="0"/>
              <a:t>Equity </a:t>
            </a:r>
            <a:r>
              <a:rPr lang="en-US" altLang="en-US" sz="1800" dirty="0"/>
              <a:t>injection </a:t>
            </a:r>
            <a:r>
              <a:rPr lang="en-US" altLang="en-US" sz="1800" dirty="0" smtClean="0"/>
              <a:t>of R23 billion and </a:t>
            </a:r>
            <a:r>
              <a:rPr lang="en-US" altLang="en-US" sz="1800" dirty="0"/>
              <a:t>loan conversion is a </a:t>
            </a:r>
            <a:r>
              <a:rPr lang="en-US" altLang="en-US" sz="1800" b="1" dirty="0"/>
              <a:t>prudent business action</a:t>
            </a:r>
            <a:r>
              <a:rPr lang="en-US" altLang="en-US" sz="1800" dirty="0"/>
              <a:t> that produces savings regardless of capital spending </a:t>
            </a:r>
            <a:r>
              <a:rPr lang="en-US" altLang="en-US" sz="1800" dirty="0" smtClean="0"/>
              <a:t>levels</a:t>
            </a:r>
          </a:p>
          <a:p>
            <a:pPr marL="214312" lvl="0" indent="-214312" algn="just">
              <a:spcBef>
                <a:spcPts val="400"/>
              </a:spcBef>
              <a:defRPr sz="1800"/>
            </a:pPr>
            <a:r>
              <a:rPr lang="en-ZA" sz="2000" dirty="0" smtClean="0"/>
              <a:t>Clause </a:t>
            </a:r>
            <a:r>
              <a:rPr lang="en-ZA" sz="2000" dirty="0"/>
              <a:t>1(3) of the </a:t>
            </a:r>
            <a:r>
              <a:rPr lang="en-ZA" sz="2000" dirty="0" smtClean="0"/>
              <a:t>Special Appropriation Bill </a:t>
            </a:r>
            <a:r>
              <a:rPr lang="en-ZA" sz="2000" dirty="0"/>
              <a:t>enables the Minister of Finance to impose conditions on any part of the R23 billion </a:t>
            </a:r>
            <a:r>
              <a:rPr lang="en-ZA" sz="2000" dirty="0" smtClean="0"/>
              <a:t>appropriation and this promotes </a:t>
            </a:r>
            <a:r>
              <a:rPr lang="en-ZA" sz="2000" dirty="0"/>
              <a:t>and </a:t>
            </a:r>
            <a:r>
              <a:rPr lang="en-ZA" sz="2000" dirty="0" smtClean="0"/>
              <a:t>enforces </a:t>
            </a:r>
            <a:r>
              <a:rPr lang="en-ZA" sz="2000" dirty="0"/>
              <a:t>transparency and efficient management in respect of revenue, expenditure, assets and liabilities of public entities as required by section 6(1)(g) of the PFMA</a:t>
            </a:r>
          </a:p>
          <a:p>
            <a:pPr marL="214312" indent="-214312" algn="just">
              <a:spcBef>
                <a:spcPts val="400"/>
              </a:spcBef>
              <a:defRPr sz="1800"/>
            </a:pPr>
            <a:r>
              <a:rPr lang="en-ZA" sz="2000" dirty="0"/>
              <a:t>The Bills keep within the spending ceilings set by the 2015 Budget </a:t>
            </a:r>
            <a:r>
              <a:rPr lang="en-ZA" sz="2000" dirty="0" smtClean="0"/>
              <a:t>Review which is prudent</a:t>
            </a:r>
            <a:endParaRPr lang="en-ZA" sz="2000" dirty="0"/>
          </a:p>
          <a:p>
            <a:pPr marL="655183" lvl="1" indent="-214312">
              <a:spcBef>
                <a:spcPts val="400"/>
              </a:spcBef>
              <a:defRPr sz="1800"/>
            </a:pPr>
            <a:r>
              <a:rPr lang="en-ZA" sz="2000" dirty="0" smtClean="0"/>
              <a:t>However, this cannot be a long term measure as its financed through state asset sales</a:t>
            </a:r>
            <a:endParaRPr lang="en-ZA" sz="2000" dirty="0"/>
          </a:p>
        </p:txBody>
      </p:sp>
      <p:sp>
        <p:nvSpPr>
          <p:cNvPr id="203780" name="Text Box 4"/>
          <p:cNvSpPr txBox="1">
            <a:spLocks noChangeArrowheads="1"/>
          </p:cNvSpPr>
          <p:nvPr/>
        </p:nvSpPr>
        <p:spPr bwMode="auto">
          <a:xfrm>
            <a:off x="1508125" y="4384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 name="Slide Number Placeholder 1"/>
          <p:cNvSpPr>
            <a:spLocks noGrp="1"/>
          </p:cNvSpPr>
          <p:nvPr>
            <p:ph type="sldNum" sz="quarter" idx="2"/>
          </p:nvPr>
        </p:nvSpPr>
        <p:spPr/>
        <p:txBody>
          <a:bodyPr/>
          <a:lstStyle/>
          <a:p>
            <a:pPr lvl="0"/>
            <a:fld id="{86CB4B4D-7CA3-9044-876B-883B54F8677D}" type="slidenum">
              <a:rPr lang="en-ZA" smtClean="0"/>
              <a:t>17</a:t>
            </a:fld>
            <a:endParaRPr lang="en-ZA" dirty="0"/>
          </a:p>
        </p:txBody>
      </p:sp>
    </p:spTree>
    <p:extLst>
      <p:ext uri="{BB962C8B-B14F-4D97-AF65-F5344CB8AC3E}">
        <p14:creationId xmlns:p14="http://schemas.microsoft.com/office/powerpoint/2010/main" val="401042936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Overall Assessment and Next Steps</a:t>
            </a:r>
            <a:endParaRPr lang="en-ZA" dirty="0"/>
          </a:p>
        </p:txBody>
      </p:sp>
      <p:sp>
        <p:nvSpPr>
          <p:cNvPr id="3" name="Text Placeholder 2"/>
          <p:cNvSpPr>
            <a:spLocks noGrp="1"/>
          </p:cNvSpPr>
          <p:nvPr>
            <p:ph type="body" idx="1"/>
          </p:nvPr>
        </p:nvSpPr>
        <p:spPr/>
        <p:txBody>
          <a:bodyPr/>
          <a:lstStyle/>
          <a:p>
            <a:pPr algn="just"/>
            <a:r>
              <a:rPr lang="en-ZA" sz="2000" dirty="0"/>
              <a:t>The </a:t>
            </a:r>
            <a:r>
              <a:rPr lang="en-ZA" sz="2000" dirty="0" smtClean="0"/>
              <a:t>2 </a:t>
            </a:r>
            <a:r>
              <a:rPr lang="en-ZA" sz="2000" dirty="0"/>
              <a:t>Eskom bills before the committee should be viewed as part of </a:t>
            </a:r>
            <a:r>
              <a:rPr lang="en-ZA" sz="2000" dirty="0" smtClean="0"/>
              <a:t>overall </a:t>
            </a:r>
            <a:r>
              <a:rPr lang="en-ZA" sz="2000" dirty="0"/>
              <a:t>strategy to improve </a:t>
            </a:r>
            <a:r>
              <a:rPr lang="en-ZA" sz="2000" dirty="0" smtClean="0"/>
              <a:t>Eskom fiscal sustainability and efficiency</a:t>
            </a:r>
            <a:endParaRPr lang="en-ZA" sz="2000" dirty="0"/>
          </a:p>
          <a:p>
            <a:pPr algn="just"/>
            <a:r>
              <a:rPr lang="en-ZA" sz="2000" dirty="0"/>
              <a:t>The Commission believes to mitigate the risk of Eskom’s liquidity position weakening in the future and the likely implication on loan repayment, </a:t>
            </a:r>
            <a:r>
              <a:rPr lang="en-ZA" sz="2000" dirty="0" smtClean="0"/>
              <a:t>further to measures and conditions in the Bills government should:</a:t>
            </a:r>
          </a:p>
          <a:p>
            <a:pPr lvl="1" algn="just"/>
            <a:r>
              <a:rPr lang="en-ZA" sz="1800" dirty="0" smtClean="0"/>
              <a:t>Speed </a:t>
            </a:r>
            <a:r>
              <a:rPr lang="en-ZA" sz="1800" dirty="0"/>
              <a:t>up policy </a:t>
            </a:r>
            <a:r>
              <a:rPr lang="en-ZA" sz="1800" dirty="0" smtClean="0"/>
              <a:t>clarification and </a:t>
            </a:r>
            <a:r>
              <a:rPr lang="en-ZA" sz="1800" dirty="0"/>
              <a:t>implementation on alternative energy supply </a:t>
            </a:r>
            <a:r>
              <a:rPr lang="en-ZA" sz="1800" dirty="0" smtClean="0"/>
              <a:t>options, especially IPPs roll out</a:t>
            </a:r>
          </a:p>
          <a:p>
            <a:pPr lvl="1" algn="just"/>
            <a:r>
              <a:rPr lang="en-ZA" sz="1800" dirty="0" smtClean="0"/>
              <a:t>Within policy parameters, bring in private sector equity partner to inject funding and much needed expertise in Eskom and the build program</a:t>
            </a:r>
          </a:p>
          <a:p>
            <a:pPr lvl="1" algn="just"/>
            <a:r>
              <a:rPr lang="en-ZA" sz="1800" dirty="0" smtClean="0"/>
              <a:t>Use guarantees sparingly and as last resort in managing risks</a:t>
            </a:r>
          </a:p>
          <a:p>
            <a:pPr lvl="1" algn="just"/>
            <a:r>
              <a:rPr lang="en-US" altLang="en-US" sz="1800" dirty="0" smtClean="0"/>
              <a:t>DOE </a:t>
            </a:r>
            <a:r>
              <a:rPr lang="en-US" altLang="en-US" sz="1800" dirty="0"/>
              <a:t>and Eskom Executives must communicate with customers and interested parties </a:t>
            </a:r>
            <a:r>
              <a:rPr lang="en-US" altLang="en-US" sz="1800" dirty="0" smtClean="0"/>
              <a:t>and find a solution regarding </a:t>
            </a:r>
            <a:r>
              <a:rPr lang="en-US" altLang="en-US" sz="1800" dirty="0"/>
              <a:t>prepayment across all customer groupings, including holding public meetings.  Over the past years, program has received </a:t>
            </a:r>
            <a:r>
              <a:rPr lang="en-US" altLang="en-US" sz="1800" b="1" dirty="0"/>
              <a:t>virtually all negative feedback and this must be turned around </a:t>
            </a:r>
            <a:r>
              <a:rPr lang="en-US" altLang="en-US" sz="1800" b="1" dirty="0" smtClean="0"/>
              <a:t>if lasting fiscal viability is to be </a:t>
            </a:r>
            <a:r>
              <a:rPr lang="en-US" altLang="en-US" sz="1800" b="1" dirty="0" err="1" smtClean="0"/>
              <a:t>realised</a:t>
            </a:r>
            <a:endParaRPr lang="en-ZA" sz="18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18</a:t>
            </a:fld>
            <a:endParaRPr lang="en-ZA" dirty="0"/>
          </a:p>
        </p:txBody>
      </p:sp>
    </p:spTree>
    <p:extLst>
      <p:ext uri="{BB962C8B-B14F-4D97-AF65-F5344CB8AC3E}">
        <p14:creationId xmlns:p14="http://schemas.microsoft.com/office/powerpoint/2010/main" val="24263453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body" idx="1"/>
          </p:nvPr>
        </p:nvSpPr>
        <p:spPr>
          <a:xfrm>
            <a:off x="722312" y="2349500"/>
            <a:ext cx="7772401" cy="1150938"/>
          </a:xfrm>
          <a:prstGeom prst="rect">
            <a:avLst/>
          </a:prstGeom>
        </p:spPr>
        <p:txBody>
          <a:bodyPr/>
          <a:lstStyle>
            <a:lvl1pPr>
              <a:spcBef>
                <a:spcPts val="1000"/>
              </a:spcBef>
              <a:defRPr sz="4400"/>
            </a:lvl1pPr>
          </a:lstStyle>
          <a:p>
            <a:pPr lvl="0">
              <a:defRPr sz="1800" cap="none">
                <a:solidFill>
                  <a:srgbClr val="000000"/>
                </a:solidFill>
                <a:effectLst/>
              </a:defRPr>
            </a:pPr>
            <a:r>
              <a:rPr sz="4400" cap="small" dirty="0">
                <a:solidFill>
                  <a:srgbClr val="3B7150"/>
                </a:solidFill>
                <a:effectLst>
                  <a:outerShdw blurRad="38100" dist="38100" dir="2700000" algn="tl">
                    <a:srgbClr val="000000">
                      <a:alpha val="43137"/>
                    </a:srgbClr>
                  </a:outerShdw>
                </a:effectLst>
              </a:rPr>
              <a:t>Thank You.</a:t>
            </a:r>
          </a:p>
        </p:txBody>
      </p:sp>
      <p:sp>
        <p:nvSpPr>
          <p:cNvPr id="223" name="Shape 223"/>
          <p:cNvSpPr/>
          <p:nvPr/>
        </p:nvSpPr>
        <p:spPr>
          <a:xfrm>
            <a:off x="2555875" y="4619625"/>
            <a:ext cx="4032250" cy="196845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ctr"/>
            <a:r>
              <a:rPr sz="1600" i="1" dirty="0">
                <a:solidFill>
                  <a:srgbClr val="366C5B"/>
                </a:solidFill>
                <a:latin typeface="Times New Roman"/>
                <a:ea typeface="Times New Roman"/>
                <a:cs typeface="Times New Roman"/>
                <a:sym typeface="Times New Roman"/>
              </a:rPr>
              <a:t>Financial and Fiscal Commission</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Montrose Place (2</a:t>
            </a:r>
            <a:r>
              <a:rPr sz="1600" i="1" baseline="30000" dirty="0">
                <a:solidFill>
                  <a:srgbClr val="366C5B"/>
                </a:solidFill>
                <a:latin typeface="Times New Roman"/>
                <a:ea typeface="Times New Roman"/>
                <a:cs typeface="Times New Roman"/>
                <a:sym typeface="Times New Roman"/>
              </a:rPr>
              <a:t>nd</a:t>
            </a:r>
            <a:r>
              <a:rPr sz="1600" i="1" dirty="0">
                <a:solidFill>
                  <a:srgbClr val="366C5B"/>
                </a:solidFill>
                <a:latin typeface="Times New Roman"/>
                <a:ea typeface="Times New Roman"/>
                <a:cs typeface="Times New Roman"/>
                <a:sym typeface="Times New Roman"/>
              </a:rPr>
              <a:t> Floor), </a:t>
            </a:r>
            <a:r>
              <a:rPr sz="1600" i="1" dirty="0" err="1">
                <a:solidFill>
                  <a:srgbClr val="366C5B"/>
                </a:solidFill>
                <a:latin typeface="Times New Roman"/>
                <a:ea typeface="Times New Roman"/>
                <a:cs typeface="Times New Roman"/>
                <a:sym typeface="Times New Roman"/>
              </a:rPr>
              <a:t>Bekker</a:t>
            </a:r>
            <a:r>
              <a:rPr sz="1600" i="1" dirty="0">
                <a:solidFill>
                  <a:srgbClr val="366C5B"/>
                </a:solidFill>
                <a:latin typeface="Times New Roman"/>
                <a:ea typeface="Times New Roman"/>
                <a:cs typeface="Times New Roman"/>
                <a:sym typeface="Times New Roman"/>
              </a:rPr>
              <a:t> Street,</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Waterfall Park, </a:t>
            </a:r>
            <a:r>
              <a:rPr sz="1600" i="1" dirty="0" err="1">
                <a:solidFill>
                  <a:srgbClr val="366C5B"/>
                </a:solidFill>
                <a:latin typeface="Times New Roman"/>
                <a:ea typeface="Times New Roman"/>
                <a:cs typeface="Times New Roman"/>
                <a:sym typeface="Times New Roman"/>
              </a:rPr>
              <a:t>Vorna</a:t>
            </a:r>
            <a:r>
              <a:rPr sz="1600" i="1" dirty="0">
                <a:solidFill>
                  <a:srgbClr val="366C5B"/>
                </a:solidFill>
                <a:latin typeface="Times New Roman"/>
                <a:ea typeface="Times New Roman"/>
                <a:cs typeface="Times New Roman"/>
                <a:sym typeface="Times New Roman"/>
              </a:rPr>
              <a:t> Valley, </a:t>
            </a:r>
            <a:r>
              <a:rPr sz="1600" i="1" dirty="0" err="1">
                <a:solidFill>
                  <a:srgbClr val="366C5B"/>
                </a:solidFill>
                <a:latin typeface="Times New Roman"/>
                <a:ea typeface="Times New Roman"/>
                <a:cs typeface="Times New Roman"/>
                <a:sym typeface="Times New Roman"/>
              </a:rPr>
              <a:t>Midrand</a:t>
            </a:r>
            <a:r>
              <a:rPr sz="1600" i="1" dirty="0">
                <a:solidFill>
                  <a:srgbClr val="366C5B"/>
                </a:solidFill>
                <a:latin typeface="Times New Roman"/>
                <a:ea typeface="Times New Roman"/>
                <a:cs typeface="Times New Roman"/>
                <a:sym typeface="Times New Roman"/>
              </a:rPr>
              <a:t>,</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Private Bag X69, Halfway House 1685</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www.ffc.co.za</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Tel: +27 11 207 2300</a:t>
            </a:r>
            <a:endParaRPr dirty="0">
              <a:latin typeface="Arial"/>
              <a:ea typeface="Arial"/>
              <a:cs typeface="Arial"/>
              <a:sym typeface="Arial"/>
            </a:endParaRPr>
          </a:p>
          <a:p>
            <a:pPr lvl="0" algn="ctr"/>
            <a:r>
              <a:rPr sz="1600" i="1" dirty="0">
                <a:solidFill>
                  <a:srgbClr val="366C5B"/>
                </a:solidFill>
                <a:latin typeface="Times New Roman"/>
                <a:ea typeface="Times New Roman"/>
                <a:cs typeface="Times New Roman"/>
                <a:sym typeface="Times New Roman"/>
              </a:rPr>
              <a:t>Fax: +27 86 589 1038</a:t>
            </a:r>
            <a:endParaRPr dirty="0">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38100" dist="38100" dir="2700000" algn="tl">
                    <a:srgbClr val="000000">
                      <a:alpha val="43137"/>
                    </a:srgbClr>
                  </a:outerShdw>
                </a:effectLst>
              </a:rPr>
              <a:t>Presentation Outline</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268" y="1628800"/>
            <a:ext cx="8554204" cy="4824536"/>
          </a:xfrm>
        </p:spPr>
        <p:txBody>
          <a:bodyPr/>
          <a:lstStyle/>
          <a:p>
            <a:pPr>
              <a:buFont typeface="+mj-lt"/>
              <a:buAutoNum type="arabicPeriod"/>
            </a:pPr>
            <a:r>
              <a:rPr lang="en-ZA" sz="2800" dirty="0" smtClean="0"/>
              <a:t>Background and Problem</a:t>
            </a:r>
          </a:p>
          <a:p>
            <a:pPr lvl="1">
              <a:buFont typeface="+mj-lt"/>
              <a:buAutoNum type="arabicPeriod"/>
            </a:pPr>
            <a:r>
              <a:rPr lang="en-ZA" sz="2400" dirty="0" smtClean="0"/>
              <a:t>Recent developments and challenges</a:t>
            </a:r>
          </a:p>
          <a:p>
            <a:pPr lvl="1">
              <a:buFont typeface="+mj-lt"/>
              <a:buAutoNum type="arabicPeriod"/>
            </a:pPr>
            <a:r>
              <a:rPr lang="en-ZA" sz="2400" dirty="0" smtClean="0"/>
              <a:t>Consumption Vs Production</a:t>
            </a:r>
          </a:p>
          <a:p>
            <a:pPr lvl="1">
              <a:buFont typeface="+mj-lt"/>
              <a:buAutoNum type="arabicPeriod"/>
            </a:pPr>
            <a:r>
              <a:rPr lang="en-ZA" sz="2400" dirty="0" smtClean="0"/>
              <a:t>Consumption Vs GDP Growth</a:t>
            </a:r>
          </a:p>
          <a:p>
            <a:pPr>
              <a:buFont typeface="+mj-lt"/>
              <a:buAutoNum type="arabicPeriod"/>
            </a:pPr>
            <a:r>
              <a:rPr lang="en-ZA" sz="2800" dirty="0"/>
              <a:t>The </a:t>
            </a:r>
            <a:r>
              <a:rPr lang="en-ZA" sz="2800" dirty="0" smtClean="0"/>
              <a:t>Support Program [Sept 2014 Cabinet Package]</a:t>
            </a:r>
          </a:p>
          <a:p>
            <a:pPr lvl="1">
              <a:buFont typeface="+mj-lt"/>
              <a:buAutoNum type="arabicPeriod"/>
            </a:pPr>
            <a:r>
              <a:rPr lang="en-ZA" sz="2400" dirty="0" smtClean="0"/>
              <a:t>R23 Billion Appropriations Bill</a:t>
            </a:r>
          </a:p>
          <a:p>
            <a:pPr lvl="1">
              <a:buFont typeface="+mj-lt"/>
              <a:buAutoNum type="arabicPeriod"/>
            </a:pPr>
            <a:r>
              <a:rPr lang="en-ZA" sz="2400" dirty="0" smtClean="0"/>
              <a:t>Conversion of R60 Billion Subordinated Loan to Equity</a:t>
            </a:r>
          </a:p>
          <a:p>
            <a:pPr>
              <a:buFont typeface="+mj-lt"/>
              <a:buAutoNum type="arabicPeriod"/>
            </a:pPr>
            <a:r>
              <a:rPr lang="en-ZA" sz="2800" dirty="0" smtClean="0"/>
              <a:t>An Assessment of Mechanics of the 2 Bills</a:t>
            </a:r>
          </a:p>
          <a:p>
            <a:pPr>
              <a:buFont typeface="+mj-lt"/>
              <a:buAutoNum type="arabicPeriod"/>
            </a:pPr>
            <a:r>
              <a:rPr lang="en-ZA" sz="2800" dirty="0" smtClean="0"/>
              <a:t>Conclusion and Next Steps</a:t>
            </a:r>
            <a:endParaRPr lang="en-ZA"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2</a:t>
            </a:fld>
            <a:endParaRPr lang="en-ZA" dirty="0"/>
          </a:p>
        </p:txBody>
      </p:sp>
    </p:spTree>
    <p:extLst>
      <p:ext uri="{BB962C8B-B14F-4D97-AF65-F5344CB8AC3E}">
        <p14:creationId xmlns:p14="http://schemas.microsoft.com/office/powerpoint/2010/main" val="415552609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38100" dist="38100" dir="2700000" algn="tl">
                    <a:srgbClr val="000000">
                      <a:alpha val="43137"/>
                    </a:srgbClr>
                  </a:outerShdw>
                </a:effectLst>
              </a:rPr>
              <a:t>Purpose of the Submission</a:t>
            </a:r>
            <a:endParaRPr lang="en-Z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268" y="1628800"/>
            <a:ext cx="8554204" cy="4824536"/>
          </a:xfrm>
        </p:spPr>
        <p:txBody>
          <a:bodyPr/>
          <a:lstStyle/>
          <a:p>
            <a:pPr algn="just"/>
            <a:r>
              <a:rPr lang="en-US" sz="2800" dirty="0"/>
              <a:t>The Commission is making this submission on the basis of Section 3 (1) and (2) b (i) and (ii) of the FFC Act of 1997 as </a:t>
            </a:r>
            <a:r>
              <a:rPr lang="en-US" sz="2800" dirty="0" smtClean="0"/>
              <a:t>amended</a:t>
            </a:r>
          </a:p>
          <a:p>
            <a:pPr algn="just"/>
            <a:r>
              <a:rPr lang="en-US" sz="2800" dirty="0"/>
              <a:t>The purpose of this submission is to </a:t>
            </a:r>
            <a:r>
              <a:rPr lang="en-US" sz="2800" dirty="0" smtClean="0">
                <a:solidFill>
                  <a:schemeClr val="tx1"/>
                </a:solidFill>
              </a:rPr>
              <a:t>apprise</a:t>
            </a:r>
            <a:r>
              <a:rPr lang="en-US" sz="2800" dirty="0" smtClean="0"/>
              <a:t> the Committee on the </a:t>
            </a:r>
            <a:r>
              <a:rPr lang="en-US" sz="2800" dirty="0"/>
              <a:t>views of the </a:t>
            </a:r>
            <a:r>
              <a:rPr lang="en-US" sz="2800" dirty="0" smtClean="0"/>
              <a:t>Commission with </a:t>
            </a:r>
            <a:r>
              <a:rPr lang="en-US" sz="2800" dirty="0"/>
              <a:t>respect to </a:t>
            </a:r>
            <a:r>
              <a:rPr lang="en-US" sz="2800" dirty="0" smtClean="0"/>
              <a:t>the Eskom Special Appropriations Bill and the Eskom Subordinated Loan Special Appropriations Amendment Bill</a:t>
            </a:r>
            <a:endParaRPr lang="en-ZA" sz="2800" dirty="0"/>
          </a:p>
        </p:txBody>
      </p:sp>
      <p:sp>
        <p:nvSpPr>
          <p:cNvPr id="5" name="Slide Number Placeholder 4"/>
          <p:cNvSpPr>
            <a:spLocks noGrp="1"/>
          </p:cNvSpPr>
          <p:nvPr>
            <p:ph type="sldNum" sz="quarter" idx="2"/>
          </p:nvPr>
        </p:nvSpPr>
        <p:spPr/>
        <p:txBody>
          <a:bodyPr/>
          <a:lstStyle/>
          <a:p>
            <a:pPr lvl="0"/>
            <a:fld id="{86CB4B4D-7CA3-9044-876B-883B54F8677D}" type="slidenum">
              <a:rPr lang="en-ZA" smtClean="0"/>
              <a:t>3</a:t>
            </a:fld>
            <a:endParaRPr lang="en-ZA" dirty="0"/>
          </a:p>
        </p:txBody>
      </p:sp>
    </p:spTree>
    <p:extLst>
      <p:ext uri="{BB962C8B-B14F-4D97-AF65-F5344CB8AC3E}">
        <p14:creationId xmlns:p14="http://schemas.microsoft.com/office/powerpoint/2010/main" val="31033396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lang="en-ZA" sz="4400" cap="small" dirty="0" smtClean="0">
                <a:solidFill>
                  <a:srgbClr val="3B7150"/>
                </a:solidFill>
                <a:effectLst>
                  <a:outerShdw blurRad="38100" dist="38100" dir="2700000" algn="tl">
                    <a:srgbClr val="000000">
                      <a:alpha val="43137"/>
                    </a:srgbClr>
                  </a:outerShdw>
                </a:effectLst>
              </a:rPr>
              <a:t>The Problem</a:t>
            </a:r>
            <a:endParaRPr sz="4400" cap="small" dirty="0">
              <a:solidFill>
                <a:srgbClr val="3B7150"/>
              </a:solidFill>
              <a:effectLst>
                <a:outerShdw blurRad="38100" dist="38100" dir="2700000" algn="tl">
                  <a:srgbClr val="000000">
                    <a:alpha val="43137"/>
                  </a:srgbClr>
                </a:outerShdw>
              </a:effectLst>
            </a:endParaRPr>
          </a:p>
        </p:txBody>
      </p:sp>
      <p:sp>
        <p:nvSpPr>
          <p:cNvPr id="93" name="Shape 93"/>
          <p:cNvSpPr>
            <a:spLocks noGrp="1"/>
          </p:cNvSpPr>
          <p:nvPr>
            <p:ph type="body" idx="1"/>
          </p:nvPr>
        </p:nvSpPr>
        <p:spPr>
          <a:xfrm>
            <a:off x="457200" y="1600200"/>
            <a:ext cx="8229600" cy="4525963"/>
          </a:xfrm>
          <a:prstGeom prst="rect">
            <a:avLst/>
          </a:prstGeom>
        </p:spPr>
        <p:txBody>
          <a:bodyPr lIns="0" tIns="0" rIns="0" bIns="0">
            <a:normAutofit fontScale="77500" lnSpcReduction="20000"/>
          </a:bodyPr>
          <a:lstStyle/>
          <a:p>
            <a:r>
              <a:rPr lang="en-ZA" sz="2800" dirty="0" smtClean="0"/>
              <a:t>Electricity demand lower than expected leading to lower revenue</a:t>
            </a:r>
          </a:p>
          <a:p>
            <a:pPr lvl="1"/>
            <a:r>
              <a:rPr lang="en-ZA" sz="2800" dirty="0" smtClean="0"/>
              <a:t>On </a:t>
            </a:r>
            <a:r>
              <a:rPr lang="en-ZA" sz="2800" dirty="0"/>
              <a:t>a y-o-y basis, electricity consumption declined to -2.4% in April, from 1.6% in March and a year-to-date growth rate of -0.7</a:t>
            </a:r>
            <a:r>
              <a:rPr lang="en-ZA" sz="2800" dirty="0" smtClean="0"/>
              <a:t>%.</a:t>
            </a:r>
          </a:p>
          <a:p>
            <a:r>
              <a:rPr lang="en-ZA" sz="2800" dirty="0" smtClean="0"/>
              <a:t>Electricity </a:t>
            </a:r>
            <a:r>
              <a:rPr lang="en-ZA" sz="2800" dirty="0"/>
              <a:t>production fell even more </a:t>
            </a:r>
            <a:r>
              <a:rPr lang="en-ZA" sz="2800" dirty="0" smtClean="0"/>
              <a:t>sharply</a:t>
            </a:r>
          </a:p>
          <a:p>
            <a:pPr lvl="1"/>
            <a:r>
              <a:rPr lang="en-ZA" sz="2800" dirty="0" smtClean="0"/>
              <a:t>Taking </a:t>
            </a:r>
            <a:r>
              <a:rPr lang="en-ZA" sz="2800" dirty="0"/>
              <a:t>y-o-y growth in production down to -4.7% in April, from -0.2% in March and a year-to-date growth rate of -2.1%. </a:t>
            </a:r>
            <a:endParaRPr lang="en-ZA" sz="2800" dirty="0" smtClean="0"/>
          </a:p>
          <a:p>
            <a:r>
              <a:rPr lang="en-ZA" sz="2800" dirty="0" smtClean="0"/>
              <a:t>Decline in </a:t>
            </a:r>
            <a:r>
              <a:rPr lang="en-ZA" sz="2800" dirty="0"/>
              <a:t>electricity consumption and production is linked to the increased spate of load </a:t>
            </a:r>
            <a:r>
              <a:rPr lang="en-ZA" sz="2800" dirty="0" smtClean="0"/>
              <a:t>shedding, itself due to significant delay in build program and inadequate maintenance</a:t>
            </a:r>
            <a:endParaRPr lang="en-ZA" sz="2800" dirty="0"/>
          </a:p>
          <a:p>
            <a:r>
              <a:rPr lang="en-ZA" sz="2800" dirty="0" smtClean="0"/>
              <a:t>Coming </a:t>
            </a:r>
            <a:r>
              <a:rPr lang="en-ZA" sz="2800" dirty="0"/>
              <a:t>on stream of the first unit of </a:t>
            </a:r>
            <a:r>
              <a:rPr lang="en-ZA" sz="2800" dirty="0" smtClean="0"/>
              <a:t>Medupi power station has led to a </a:t>
            </a:r>
            <a:r>
              <a:rPr lang="en-ZA" sz="2800" dirty="0"/>
              <a:t>reduction in load shedding through May and into </a:t>
            </a:r>
            <a:r>
              <a:rPr lang="en-ZA" sz="2800" dirty="0" smtClean="0"/>
              <a:t>June</a:t>
            </a:r>
          </a:p>
          <a:p>
            <a:r>
              <a:rPr lang="en-ZA" sz="2800" dirty="0" smtClean="0"/>
              <a:t>But decline </a:t>
            </a:r>
            <a:r>
              <a:rPr lang="en-ZA" sz="2800" dirty="0"/>
              <a:t>in electricity consumption overall </a:t>
            </a:r>
            <a:r>
              <a:rPr lang="en-ZA" sz="2800" dirty="0" smtClean="0"/>
              <a:t>likely </a:t>
            </a:r>
            <a:r>
              <a:rPr lang="en-ZA" sz="2800" dirty="0"/>
              <a:t>to continue in </a:t>
            </a:r>
            <a:r>
              <a:rPr lang="en-ZA" sz="2800" dirty="0" smtClean="0"/>
              <a:t>face </a:t>
            </a:r>
            <a:r>
              <a:rPr lang="en-ZA" sz="2800" dirty="0"/>
              <a:t>of sharp increases in electricity </a:t>
            </a:r>
            <a:r>
              <a:rPr lang="en-ZA" sz="2800" dirty="0" smtClean="0"/>
              <a:t>tariffs</a:t>
            </a:r>
            <a:endParaRPr sz="3136"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4</a:t>
            </a:fld>
            <a:endParaRPr lang="en-ZA"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Electricity Units Consumed Vs Production Growth</a:t>
            </a:r>
            <a:endParaRPr lang="en-US" dirty="0">
              <a:effectLst>
                <a:outerShdw blurRad="38100" dist="38100" dir="2700000" algn="tl">
                  <a:srgbClr val="000000">
                    <a:alpha val="43137"/>
                  </a:srgbClr>
                </a:outerShdw>
              </a:effectLst>
            </a:endParaRPr>
          </a:p>
        </p:txBody>
      </p:sp>
      <p:pic>
        <p:nvPicPr>
          <p:cNvPr id="67586" name="Picture 2"/>
          <p:cNvPicPr>
            <a:picLocks noGrp="1" noChangeAspect="1" noChangeArrowheads="1"/>
          </p:cNvPicPr>
          <p:nvPr>
            <p:ph idx="1"/>
          </p:nvPr>
        </p:nvPicPr>
        <p:blipFill>
          <a:blip r:embed="rId2"/>
          <a:srcRect/>
          <a:stretch>
            <a:fillRect/>
          </a:stretch>
        </p:blipFill>
        <p:spPr bwMode="auto">
          <a:xfrm>
            <a:off x="611560" y="1700808"/>
            <a:ext cx="7848872" cy="4157861"/>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395536" y="1556792"/>
            <a:ext cx="8424936" cy="4608512"/>
          </a:xfrm>
          <a:prstGeom prst="rect">
            <a:avLst/>
          </a:prstGeom>
        </p:spPr>
      </p:pic>
      <p:sp>
        <p:nvSpPr>
          <p:cNvPr id="5" name="Slide Number Placeholder 4"/>
          <p:cNvSpPr>
            <a:spLocks noGrp="1"/>
          </p:cNvSpPr>
          <p:nvPr>
            <p:ph type="sldNum" sz="quarter" idx="2"/>
          </p:nvPr>
        </p:nvSpPr>
        <p:spPr/>
        <p:txBody>
          <a:bodyPr/>
          <a:lstStyle/>
          <a:p>
            <a:pPr lvl="0"/>
            <a:fld id="{86CB4B4D-7CA3-9044-876B-883B54F8677D}" type="slidenum">
              <a:rPr lang="en-ZA" smtClean="0"/>
              <a:t>5</a:t>
            </a:fld>
            <a:endParaRPr lang="en-ZA" dirty="0"/>
          </a:p>
        </p:txBody>
      </p:sp>
    </p:spTree>
    <p:extLst>
      <p:ext uri="{BB962C8B-B14F-4D97-AF65-F5344CB8AC3E}">
        <p14:creationId xmlns:p14="http://schemas.microsoft.com/office/powerpoint/2010/main" val="87942937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Growth In Real GDP Vs. Electricity Units Consumed</a:t>
            </a:r>
            <a:endParaRPr lang="en-US" dirty="0">
              <a:effectLst>
                <a:outerShdw blurRad="38100" dist="38100" dir="2700000" algn="tl">
                  <a:srgbClr val="000000">
                    <a:alpha val="43137"/>
                  </a:srgbClr>
                </a:outerShdw>
              </a:effectLst>
            </a:endParaRPr>
          </a:p>
        </p:txBody>
      </p:sp>
      <p:pic>
        <p:nvPicPr>
          <p:cNvPr id="67586" name="Picture 2"/>
          <p:cNvPicPr>
            <a:picLocks noGrp="1" noChangeAspect="1" noChangeArrowheads="1"/>
          </p:cNvPicPr>
          <p:nvPr>
            <p:ph idx="1"/>
          </p:nvPr>
        </p:nvPicPr>
        <p:blipFill>
          <a:blip r:embed="rId2"/>
          <a:srcRect/>
          <a:stretch>
            <a:fillRect/>
          </a:stretch>
        </p:blipFill>
        <p:spPr bwMode="auto">
          <a:xfrm>
            <a:off x="611560" y="1700808"/>
            <a:ext cx="7848872" cy="4157861"/>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395536" y="1556792"/>
            <a:ext cx="8424936" cy="4608512"/>
          </a:xfrm>
          <a:prstGeom prst="rect">
            <a:avLst/>
          </a:prstGeom>
        </p:spPr>
      </p:pic>
      <p:pic>
        <p:nvPicPr>
          <p:cNvPr id="5" name="Picture 4"/>
          <p:cNvPicPr>
            <a:picLocks noChangeAspect="1"/>
          </p:cNvPicPr>
          <p:nvPr/>
        </p:nvPicPr>
        <p:blipFill>
          <a:blip r:embed="rId4"/>
          <a:stretch>
            <a:fillRect/>
          </a:stretch>
        </p:blipFill>
        <p:spPr>
          <a:xfrm>
            <a:off x="267855" y="1556792"/>
            <a:ext cx="8721570" cy="4831308"/>
          </a:xfrm>
          <a:prstGeom prst="rect">
            <a:avLst/>
          </a:prstGeom>
        </p:spPr>
      </p:pic>
      <p:sp>
        <p:nvSpPr>
          <p:cNvPr id="6" name="Slide Number Placeholder 5"/>
          <p:cNvSpPr>
            <a:spLocks noGrp="1"/>
          </p:cNvSpPr>
          <p:nvPr>
            <p:ph type="sldNum" sz="quarter" idx="2"/>
          </p:nvPr>
        </p:nvSpPr>
        <p:spPr/>
        <p:txBody>
          <a:bodyPr/>
          <a:lstStyle/>
          <a:p>
            <a:pPr lvl="0"/>
            <a:fld id="{86CB4B4D-7CA3-9044-876B-883B54F8677D}" type="slidenum">
              <a:rPr lang="en-ZA" smtClean="0"/>
              <a:t>6</a:t>
            </a:fld>
            <a:endParaRPr lang="en-ZA" dirty="0"/>
          </a:p>
        </p:txBody>
      </p:sp>
    </p:spTree>
    <p:extLst>
      <p:ext uri="{BB962C8B-B14F-4D97-AF65-F5344CB8AC3E}">
        <p14:creationId xmlns:p14="http://schemas.microsoft.com/office/powerpoint/2010/main" val="40293143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effectLst>
                  <a:outerShdw blurRad="38100" dist="38100" dir="2700000" algn="tl">
                    <a:srgbClr val="000000">
                      <a:alpha val="43137"/>
                    </a:srgbClr>
                  </a:outerShdw>
                </a:effectLst>
              </a:rPr>
              <a:t>Electricity demand scenarios and economic growth Forecasts</a:t>
            </a:r>
            <a:endParaRPr lang="en-ZA" sz="28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stretch>
            <a:fillRect/>
          </a:stretch>
        </p:blipFill>
        <p:spPr>
          <a:xfrm>
            <a:off x="251520" y="1628800"/>
            <a:ext cx="8568952" cy="2736304"/>
          </a:xfrm>
          <a:prstGeom prst="rect">
            <a:avLst/>
          </a:prstGeom>
        </p:spPr>
      </p:pic>
      <p:sp>
        <p:nvSpPr>
          <p:cNvPr id="6" name="Rectangle 5"/>
          <p:cNvSpPr/>
          <p:nvPr/>
        </p:nvSpPr>
        <p:spPr>
          <a:xfrm>
            <a:off x="251520" y="4869137"/>
            <a:ext cx="8712968" cy="1254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dirty="0" smtClean="0">
                <a:solidFill>
                  <a:schemeClr val="tx1"/>
                </a:solidFill>
                <a:latin typeface="Times New Roman" panose="02020603050405020304" pitchFamily="18" charset="0"/>
                <a:cs typeface="Times New Roman" panose="02020603050405020304" pitchFamily="18" charset="0"/>
              </a:rPr>
              <a:t>South African growth rate projection until 2017 is based on a number of assumptions. In the instance of electricity generation, forecasts assume minimum disruption to output and consumption</a:t>
            </a:r>
          </a:p>
          <a:p>
            <a:pPr marL="285750" indent="-285750">
              <a:buFont typeface="Arial" panose="020B0604020202020204" pitchFamily="34" charset="0"/>
              <a:buChar char="•"/>
            </a:pPr>
            <a:r>
              <a:rPr lang="en-ZA" dirty="0" smtClean="0">
                <a:solidFill>
                  <a:schemeClr val="tx1"/>
                </a:solidFill>
                <a:latin typeface="Times New Roman" panose="02020603050405020304" pitchFamily="18" charset="0"/>
                <a:cs typeface="Times New Roman" panose="02020603050405020304" pitchFamily="18" charset="0"/>
              </a:rPr>
              <a:t>A number of scenarios are possible depending on the outcomes of the electricity forecasts:</a:t>
            </a:r>
          </a:p>
          <a:p>
            <a:pPr marL="742950" lvl="1" indent="-285750">
              <a:buFont typeface="Arial" panose="020B0604020202020204" pitchFamily="34" charset="0"/>
              <a:buChar char="•"/>
            </a:pPr>
            <a:r>
              <a:rPr lang="en-ZA" dirty="0" smtClean="0">
                <a:solidFill>
                  <a:schemeClr val="tx1"/>
                </a:solidFill>
                <a:latin typeface="Times New Roman" panose="02020603050405020304" pitchFamily="18" charset="0"/>
                <a:cs typeface="Times New Roman" panose="02020603050405020304" pitchFamily="18" charset="0"/>
              </a:rPr>
              <a:t>Further deterioration of electricity in 2015 could reduce economic growth by 1% in 2015</a:t>
            </a:r>
          </a:p>
          <a:p>
            <a:pPr marL="742950" lvl="1" indent="-285750">
              <a:buFont typeface="Arial" panose="020B0604020202020204" pitchFamily="34" charset="0"/>
              <a:buChar char="•"/>
            </a:pPr>
            <a:r>
              <a:rPr lang="en-ZA" dirty="0" smtClean="0">
                <a:solidFill>
                  <a:schemeClr val="tx1"/>
                </a:solidFill>
                <a:latin typeface="Times New Roman" panose="02020603050405020304" pitchFamily="18" charset="0"/>
                <a:cs typeface="Times New Roman" panose="02020603050405020304" pitchFamily="18" charset="0"/>
              </a:rPr>
              <a:t>Better than expected generation of electricity or greater energy efficiency could boost growth in 2015 by 0.4%</a:t>
            </a:r>
            <a:endParaRPr lang="en-ZA"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2"/>
          </p:nvPr>
        </p:nvSpPr>
        <p:spPr/>
        <p:txBody>
          <a:bodyPr/>
          <a:lstStyle/>
          <a:p>
            <a:pPr lvl="0"/>
            <a:fld id="{86CB4B4D-7CA3-9044-876B-883B54F8677D}" type="slidenum">
              <a:rPr lang="en-ZA" smtClean="0"/>
              <a:t>7</a:t>
            </a:fld>
            <a:endParaRPr lang="en-ZA" dirty="0"/>
          </a:p>
        </p:txBody>
      </p:sp>
    </p:spTree>
    <p:extLst>
      <p:ext uri="{BB962C8B-B14F-4D97-AF65-F5344CB8AC3E}">
        <p14:creationId xmlns:p14="http://schemas.microsoft.com/office/powerpoint/2010/main" val="42444761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effectLst/>
              </a:rPr>
              <a:t>Details of Government’s Support Strategy</a:t>
            </a:r>
            <a:endParaRPr lang="en-ZA" dirty="0">
              <a:effectLst/>
            </a:endParaRPr>
          </a:p>
        </p:txBody>
      </p:sp>
      <p:sp>
        <p:nvSpPr>
          <p:cNvPr id="3" name="Content Placeholder 2"/>
          <p:cNvSpPr>
            <a:spLocks noGrp="1"/>
          </p:cNvSpPr>
          <p:nvPr>
            <p:ph idx="1"/>
          </p:nvPr>
        </p:nvSpPr>
        <p:spPr/>
        <p:txBody>
          <a:bodyPr/>
          <a:lstStyle/>
          <a:p>
            <a:r>
              <a:rPr lang="en-ZA" sz="2400" dirty="0" smtClean="0"/>
              <a:t>Eskom Special Appropriation Bill</a:t>
            </a:r>
          </a:p>
          <a:p>
            <a:pPr lvl="1"/>
            <a:r>
              <a:rPr lang="en-ZA" sz="2000" dirty="0" smtClean="0"/>
              <a:t>An amount of R23 billion is appropriated for Department of Public Enterprise (DPE) to enhance electricity generation capacity and security of supply by Eskom [1.1]</a:t>
            </a:r>
          </a:p>
          <a:p>
            <a:pPr lvl="1"/>
            <a:r>
              <a:rPr lang="en-ZA" sz="2000" dirty="0" smtClean="0"/>
              <a:t>The Bill include oversight provisions from the Public Finance Management Act (PFMA) that National Treasury can impose to ensure transparency and effective financial management of  public entities [clause 1(3)]</a:t>
            </a:r>
          </a:p>
          <a:p>
            <a:pPr lvl="2"/>
            <a:r>
              <a:rPr lang="en-ZA" sz="2000" dirty="0" smtClean="0"/>
              <a:t>Enforces transparency and efficiency especially in procurement</a:t>
            </a:r>
          </a:p>
          <a:p>
            <a:pPr marL="342900" lvl="1" indent="-342900">
              <a:buFont typeface="Arial" charset="0"/>
              <a:buChar char="•"/>
            </a:pPr>
            <a:r>
              <a:rPr lang="en-ZA" sz="2400" dirty="0"/>
              <a:t>Eskom Subordinated Loan Special Appropriation Amendment </a:t>
            </a:r>
            <a:r>
              <a:rPr lang="en-ZA" sz="2400" dirty="0" smtClean="0"/>
              <a:t>Bill</a:t>
            </a:r>
          </a:p>
          <a:p>
            <a:pPr marL="742950" lvl="2" indent="-342900"/>
            <a:r>
              <a:rPr lang="en-ZA" sz="2000" dirty="0" smtClean="0"/>
              <a:t>The subordinated loan between National Treasury and Eskom is converted to ordinary shares by Eskom to the State to the value of R60 billion [1(2)]</a:t>
            </a:r>
          </a:p>
          <a:p>
            <a:pPr marL="742950" lvl="2" indent="-342900"/>
            <a:endParaRPr lang="en-ZA" sz="2000" dirty="0"/>
          </a:p>
        </p:txBody>
      </p:sp>
      <p:sp>
        <p:nvSpPr>
          <p:cNvPr id="4" name="Slide Number Placeholder 3"/>
          <p:cNvSpPr>
            <a:spLocks noGrp="1"/>
          </p:cNvSpPr>
          <p:nvPr>
            <p:ph type="sldNum" sz="quarter" idx="2"/>
          </p:nvPr>
        </p:nvSpPr>
        <p:spPr/>
        <p:txBody>
          <a:bodyPr/>
          <a:lstStyle/>
          <a:p>
            <a:pPr lvl="0"/>
            <a:fld id="{86CB4B4D-7CA3-9044-876B-883B54F8677D}" type="slidenum">
              <a:rPr lang="en-ZA" smtClean="0"/>
              <a:t>8</a:t>
            </a:fld>
            <a:endParaRPr lang="en-ZA" dirty="0"/>
          </a:p>
        </p:txBody>
      </p:sp>
    </p:spTree>
    <p:extLst>
      <p:ext uri="{BB962C8B-B14F-4D97-AF65-F5344CB8AC3E}">
        <p14:creationId xmlns:p14="http://schemas.microsoft.com/office/powerpoint/2010/main" val="25011624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278390" y="283180"/>
            <a:ext cx="8745537" cy="1143000"/>
          </a:xfrm>
        </p:spPr>
        <p:txBody>
          <a:bodyPr>
            <a:normAutofit fontScale="90000"/>
          </a:bodyPr>
          <a:lstStyle/>
          <a:p>
            <a:r>
              <a:rPr lang="en-US" altLang="en-US" dirty="0"/>
              <a:t>Mechanics of </a:t>
            </a:r>
            <a:r>
              <a:rPr lang="en-US" altLang="en-US" dirty="0" smtClean="0"/>
              <a:t>R23 Billion Appropriation </a:t>
            </a:r>
            <a:r>
              <a:rPr lang="en-US" altLang="en-US" dirty="0"/>
              <a:t>– Cash Flow Savings</a:t>
            </a:r>
          </a:p>
        </p:txBody>
      </p:sp>
      <p:sp>
        <p:nvSpPr>
          <p:cNvPr id="315395" name="Rectangle 3"/>
          <p:cNvSpPr>
            <a:spLocks noChangeArrowheads="1"/>
          </p:cNvSpPr>
          <p:nvPr/>
        </p:nvSpPr>
        <p:spPr bwMode="auto">
          <a:xfrm>
            <a:off x="381000" y="2628900"/>
            <a:ext cx="1371600" cy="16002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smtClean="0">
                <a:latin typeface="Times New Roman" panose="02020603050405020304" pitchFamily="18" charset="0"/>
                <a:cs typeface="Times New Roman" panose="02020603050405020304" pitchFamily="18" charset="0"/>
              </a:rPr>
              <a:t>Equity injection of R23 Billion </a:t>
            </a:r>
            <a:endParaRPr lang="en-US" altLang="en-US" sz="1600" dirty="0">
              <a:latin typeface="Times New Roman" panose="02020603050405020304" pitchFamily="18" charset="0"/>
              <a:cs typeface="Times New Roman" panose="02020603050405020304" pitchFamily="18" charset="0"/>
            </a:endParaRPr>
          </a:p>
        </p:txBody>
      </p:sp>
      <p:sp>
        <p:nvSpPr>
          <p:cNvPr id="315396" name="Rectangle 4"/>
          <p:cNvSpPr>
            <a:spLocks noChangeArrowheads="1"/>
          </p:cNvSpPr>
          <p:nvPr/>
        </p:nvSpPr>
        <p:spPr bwMode="auto">
          <a:xfrm>
            <a:off x="2895600" y="2590800"/>
            <a:ext cx="1295400" cy="1676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smtClean="0">
                <a:latin typeface="Times New Roman" panose="02020603050405020304" pitchFamily="18" charset="0"/>
                <a:cs typeface="Times New Roman" panose="02020603050405020304" pitchFamily="18" charset="0"/>
              </a:rPr>
              <a:t>Increase Eskom’s Generation Capacity and Security of Supply</a:t>
            </a:r>
            <a:endParaRPr lang="en-US" altLang="en-US" sz="1600" dirty="0">
              <a:latin typeface="Times New Roman" panose="02020603050405020304" pitchFamily="18" charset="0"/>
              <a:cs typeface="Times New Roman" panose="02020603050405020304" pitchFamily="18" charset="0"/>
            </a:endParaRPr>
          </a:p>
        </p:txBody>
      </p:sp>
      <p:sp>
        <p:nvSpPr>
          <p:cNvPr id="315397" name="Rectangle 5"/>
          <p:cNvSpPr>
            <a:spLocks noChangeArrowheads="1"/>
          </p:cNvSpPr>
          <p:nvPr/>
        </p:nvSpPr>
        <p:spPr bwMode="auto">
          <a:xfrm>
            <a:off x="5257800" y="2705100"/>
            <a:ext cx="1371600" cy="14478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600" dirty="0" smtClean="0">
                <a:latin typeface="Times New Roman" panose="02020603050405020304" pitchFamily="18" charset="0"/>
                <a:cs typeface="Times New Roman" panose="02020603050405020304" pitchFamily="18" charset="0"/>
              </a:rPr>
              <a:t>Fund Capex</a:t>
            </a:r>
            <a:endParaRPr lang="en-US" altLang="en-US" sz="1600" dirty="0">
              <a:latin typeface="Times New Roman" panose="02020603050405020304" pitchFamily="18" charset="0"/>
              <a:cs typeface="Times New Roman" panose="02020603050405020304" pitchFamily="18" charset="0"/>
            </a:endParaRPr>
          </a:p>
        </p:txBody>
      </p:sp>
      <p:sp>
        <p:nvSpPr>
          <p:cNvPr id="315398" name="Line 6"/>
          <p:cNvSpPr>
            <a:spLocks noChangeShapeType="1"/>
          </p:cNvSpPr>
          <p:nvPr/>
        </p:nvSpPr>
        <p:spPr bwMode="auto">
          <a:xfrm>
            <a:off x="1828800" y="3409950"/>
            <a:ext cx="1066800" cy="1905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5399" name="Line 7"/>
          <p:cNvSpPr>
            <a:spLocks noChangeShapeType="1"/>
          </p:cNvSpPr>
          <p:nvPr/>
        </p:nvSpPr>
        <p:spPr bwMode="auto">
          <a:xfrm>
            <a:off x="4191000" y="3429000"/>
            <a:ext cx="1066800" cy="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5400" name="Text Box 8"/>
          <p:cNvSpPr txBox="1">
            <a:spLocks noChangeArrowheads="1"/>
          </p:cNvSpPr>
          <p:nvPr/>
        </p:nvSpPr>
        <p:spPr bwMode="auto">
          <a:xfrm>
            <a:off x="2057400" y="30622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latin typeface="Times New Roman" panose="02020603050405020304" pitchFamily="18" charset="0"/>
                <a:cs typeface="Times New Roman" panose="02020603050405020304" pitchFamily="18" charset="0"/>
              </a:rPr>
              <a:t>R</a:t>
            </a:r>
            <a:endParaRPr lang="en-US" altLang="en-US" sz="1800" dirty="0">
              <a:latin typeface="Times New Roman" panose="02020603050405020304" pitchFamily="18" charset="0"/>
              <a:cs typeface="Times New Roman" panose="02020603050405020304" pitchFamily="18" charset="0"/>
            </a:endParaRPr>
          </a:p>
        </p:txBody>
      </p:sp>
      <p:sp>
        <p:nvSpPr>
          <p:cNvPr id="315401" name="Text Box 9"/>
          <p:cNvSpPr txBox="1">
            <a:spLocks noChangeArrowheads="1"/>
          </p:cNvSpPr>
          <p:nvPr/>
        </p:nvSpPr>
        <p:spPr bwMode="auto">
          <a:xfrm>
            <a:off x="4572000" y="30622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smtClean="0">
                <a:latin typeface="Times New Roman" panose="02020603050405020304" pitchFamily="18" charset="0"/>
                <a:cs typeface="Times New Roman" panose="02020603050405020304" pitchFamily="18" charset="0"/>
              </a:rPr>
              <a:t>R</a:t>
            </a:r>
            <a:endParaRPr lang="en-US" altLang="en-US" sz="1800" dirty="0">
              <a:latin typeface="Times New Roman" panose="02020603050405020304" pitchFamily="18" charset="0"/>
              <a:cs typeface="Times New Roman" panose="02020603050405020304" pitchFamily="18" charset="0"/>
            </a:endParaRPr>
          </a:p>
        </p:txBody>
      </p:sp>
      <p:sp>
        <p:nvSpPr>
          <p:cNvPr id="315402" name="Oval 10"/>
          <p:cNvSpPr>
            <a:spLocks noChangeArrowheads="1"/>
          </p:cNvSpPr>
          <p:nvPr/>
        </p:nvSpPr>
        <p:spPr bwMode="auto">
          <a:xfrm>
            <a:off x="7010400" y="3657600"/>
            <a:ext cx="1905000" cy="1219200"/>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dirty="0"/>
          </a:p>
          <a:p>
            <a:pPr algn="ctr" eaLnBrk="0" hangingPunct="0"/>
            <a:endParaRPr lang="en-US" altLang="en-US" dirty="0"/>
          </a:p>
        </p:txBody>
      </p:sp>
      <p:sp>
        <p:nvSpPr>
          <p:cNvPr id="315403" name="Oval 11"/>
          <p:cNvSpPr>
            <a:spLocks noChangeArrowheads="1"/>
          </p:cNvSpPr>
          <p:nvPr/>
        </p:nvSpPr>
        <p:spPr bwMode="auto">
          <a:xfrm>
            <a:off x="6934200" y="1981200"/>
            <a:ext cx="1905000" cy="1219200"/>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dirty="0"/>
          </a:p>
          <a:p>
            <a:pPr algn="ctr" eaLnBrk="0" hangingPunct="0"/>
            <a:endParaRPr lang="en-US" altLang="en-US" dirty="0"/>
          </a:p>
        </p:txBody>
      </p:sp>
      <p:sp>
        <p:nvSpPr>
          <p:cNvPr id="315404" name="Line 12"/>
          <p:cNvSpPr>
            <a:spLocks noChangeShapeType="1"/>
          </p:cNvSpPr>
          <p:nvPr/>
        </p:nvSpPr>
        <p:spPr bwMode="auto">
          <a:xfrm>
            <a:off x="6629400" y="3429000"/>
            <a:ext cx="609600" cy="4572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5405" name="Line 13"/>
          <p:cNvSpPr>
            <a:spLocks noChangeShapeType="1"/>
          </p:cNvSpPr>
          <p:nvPr/>
        </p:nvSpPr>
        <p:spPr bwMode="auto">
          <a:xfrm flipV="1">
            <a:off x="6629400" y="2895600"/>
            <a:ext cx="457200" cy="533400"/>
          </a:xfrm>
          <a:prstGeom prst="line">
            <a:avLst/>
          </a:prstGeom>
          <a:noFill/>
          <a:ln w="381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ZA" dirty="0"/>
          </a:p>
        </p:txBody>
      </p:sp>
      <p:sp>
        <p:nvSpPr>
          <p:cNvPr id="315406" name="Text Box 14"/>
          <p:cNvSpPr txBox="1">
            <a:spLocks noChangeArrowheads="1"/>
          </p:cNvSpPr>
          <p:nvPr/>
        </p:nvSpPr>
        <p:spPr bwMode="auto">
          <a:xfrm>
            <a:off x="7086600" y="2286000"/>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dirty="0" smtClean="0">
                <a:latin typeface="Times New Roman" panose="02020603050405020304" pitchFamily="18" charset="0"/>
                <a:cs typeface="Times New Roman" panose="02020603050405020304" pitchFamily="18" charset="0"/>
              </a:rPr>
              <a:t>Injection helps relieve impact on consumers</a:t>
            </a:r>
            <a:endParaRPr lang="en-US" altLang="en-US" sz="1600" dirty="0">
              <a:latin typeface="Times New Roman" panose="02020603050405020304" pitchFamily="18" charset="0"/>
              <a:cs typeface="Times New Roman" panose="02020603050405020304" pitchFamily="18" charset="0"/>
            </a:endParaRPr>
          </a:p>
        </p:txBody>
      </p:sp>
      <p:sp>
        <p:nvSpPr>
          <p:cNvPr id="315407" name="Text Box 15"/>
          <p:cNvSpPr txBox="1">
            <a:spLocks noChangeArrowheads="1"/>
          </p:cNvSpPr>
          <p:nvPr/>
        </p:nvSpPr>
        <p:spPr bwMode="auto">
          <a:xfrm>
            <a:off x="7162800" y="3733800"/>
            <a:ext cx="1676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dirty="0">
                <a:latin typeface="Times New Roman" panose="02020603050405020304" pitchFamily="18" charset="0"/>
                <a:cs typeface="Times New Roman" panose="02020603050405020304" pitchFamily="18" charset="0"/>
              </a:rPr>
              <a:t>Replenish </a:t>
            </a:r>
            <a:r>
              <a:rPr lang="en-US" altLang="en-US" sz="1600" dirty="0" smtClean="0">
                <a:latin typeface="Times New Roman" panose="02020603050405020304" pitchFamily="18" charset="0"/>
                <a:cs typeface="Times New Roman" panose="02020603050405020304" pitchFamily="18" charset="0"/>
              </a:rPr>
              <a:t>Eskom </a:t>
            </a:r>
            <a:r>
              <a:rPr lang="en-US" altLang="en-US" sz="1600" dirty="0">
                <a:latin typeface="Times New Roman" panose="02020603050405020304" pitchFamily="18" charset="0"/>
                <a:cs typeface="Times New Roman" panose="02020603050405020304" pitchFamily="18" charset="0"/>
              </a:rPr>
              <a:t>Borrowing </a:t>
            </a:r>
            <a:r>
              <a:rPr lang="en-US" altLang="en-US" sz="1600" dirty="0" smtClean="0">
                <a:latin typeface="Times New Roman" panose="02020603050405020304" pitchFamily="18" charset="0"/>
                <a:cs typeface="Times New Roman" panose="02020603050405020304" pitchFamily="18" charset="0"/>
              </a:rPr>
              <a:t>Authority – Improve gearing</a:t>
            </a: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CAA43A29-7056-4029-BAEF-23CC373B2C3F}" type="slidenum">
              <a:rPr lang="en-US" altLang="en-US" smtClean="0"/>
              <a:pPr/>
              <a:t>9</a:t>
            </a:fld>
            <a:endParaRPr lang="en-US" altLang="en-US" dirty="0"/>
          </a:p>
        </p:txBody>
      </p:sp>
    </p:spTree>
    <p:extLst>
      <p:ext uri="{BB962C8B-B14F-4D97-AF65-F5344CB8AC3E}">
        <p14:creationId xmlns:p14="http://schemas.microsoft.com/office/powerpoint/2010/main" val="4143897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1776</TotalTime>
  <Words>1587</Words>
  <Application>Microsoft Office PowerPoint</Application>
  <PresentationFormat>On-screen Show (4:3)</PresentationFormat>
  <Paragraphs>136</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Briefing on Eskom Special Appropriation Bill And Eskom Subordinated Loan Special Appropriation Amendment Bill</vt:lpstr>
      <vt:lpstr>Presentation Outline</vt:lpstr>
      <vt:lpstr>Purpose of the Submission</vt:lpstr>
      <vt:lpstr>The Problem</vt:lpstr>
      <vt:lpstr>Electricity Units Consumed Vs Production Growth</vt:lpstr>
      <vt:lpstr>Growth In Real GDP Vs. Electricity Units Consumed</vt:lpstr>
      <vt:lpstr>Electricity demand scenarios and economic growth Forecasts</vt:lpstr>
      <vt:lpstr>Details of Government’s Support Strategy</vt:lpstr>
      <vt:lpstr>Mechanics of R23 Billion Appropriation – Cash Flow Savings</vt:lpstr>
      <vt:lpstr>Implications of Support Package on 2015 Budget</vt:lpstr>
      <vt:lpstr>Implications of Support Package on 2015 Budget[cont.]</vt:lpstr>
      <vt:lpstr>Mechanics of Loan Conversion Amendment – Gearing</vt:lpstr>
      <vt:lpstr>Additional Government measures to Improve Fiscal Sustainability of Eskom - Guarantees</vt:lpstr>
      <vt:lpstr>Additional Government measures to Improve Fiscal Sustainability of Eskom - Guarantees</vt:lpstr>
      <vt:lpstr>Additional Government measures to Improve Fiscal Sustainability of Eskom – Cost Reflective Tariffs</vt:lpstr>
      <vt:lpstr>Additional Government measures to Improve Fiscal Sustainability of Eskom – revenue collection</vt:lpstr>
      <vt:lpstr>Summary of the Equity Injection And Loan Conversion Program</vt:lpstr>
      <vt:lpstr>Overall Assessment and 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the 2014 Appropriation Bill</dc:title>
  <dc:creator>Ghalieb Dawood</dc:creator>
  <cp:lastModifiedBy>HP</cp:lastModifiedBy>
  <cp:revision>89</cp:revision>
  <dcterms:modified xsi:type="dcterms:W3CDTF">2015-06-18T08:26:20Z</dcterms:modified>
</cp:coreProperties>
</file>