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2" r:id="rId3"/>
    <p:sldId id="258" r:id="rId4"/>
    <p:sldId id="302" r:id="rId5"/>
    <p:sldId id="305" r:id="rId6"/>
    <p:sldId id="303" r:id="rId7"/>
    <p:sldId id="304" r:id="rId8"/>
    <p:sldId id="307" r:id="rId9"/>
    <p:sldId id="306" r:id="rId10"/>
    <p:sldId id="313" r:id="rId11"/>
    <p:sldId id="308" r:id="rId12"/>
    <p:sldId id="309" r:id="rId13"/>
    <p:sldId id="310" r:id="rId14"/>
    <p:sldId id="311" r:id="rId15"/>
    <p:sldId id="312" r:id="rId16"/>
    <p:sldId id="301" r:id="rId17"/>
  </p:sldIdLst>
  <p:sldSz cx="15122525" cy="10693400"/>
  <p:notesSz cx="6797675" cy="9926638"/>
  <p:defaultTextStyle>
    <a:defPPr>
      <a:defRPr lang="en-US"/>
    </a:defPPr>
    <a:lvl1pPr marL="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78" y="60"/>
      </p:cViewPr>
      <p:guideLst>
        <p:guide orient="horz" pos="3368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B954-2084-472A-A7B0-6F0C02890A8A}" type="datetimeFigureOut">
              <a:rPr lang="en-ZA" smtClean="0"/>
              <a:t>2015-05-29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FDAD0-A7A8-4067-BACC-67F73BD200B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54432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6546B-F03A-4152-9B2C-E24970ED45BE}" type="datetimeFigureOut">
              <a:rPr lang="en-ZA" smtClean="0"/>
              <a:t>2015-05-29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45776-A588-42AA-B383-1462C8399F4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7962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5776-A588-42AA-B383-1462C8399F47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9101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5776-A588-42AA-B383-1462C8399F47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99366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5776-A588-42AA-B383-1462C8399F47}" type="slidenum">
              <a:rPr lang="en-ZA" smtClean="0"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86403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5776-A588-42AA-B383-1462C8399F47}" type="slidenum">
              <a:rPr lang="en-ZA" smtClean="0"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88312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5776-A588-42AA-B383-1462C8399F47}" type="slidenum">
              <a:rPr lang="en-ZA" smtClean="0"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409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5776-A588-42AA-B383-1462C8399F47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8407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5776-A588-42AA-B383-1462C8399F47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1331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5776-A588-42AA-B383-1462C8399F47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55584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5776-A588-42AA-B383-1462C8399F47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2567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5776-A588-42AA-B383-1462C8399F47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83174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5776-A588-42AA-B383-1462C8399F47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4859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5776-A588-42AA-B383-1462C8399F47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241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5776-A588-42AA-B383-1462C8399F47}" type="slidenum">
              <a:rPr lang="en-ZA" smtClean="0"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7973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6606" y="594172"/>
            <a:ext cx="12854146" cy="22921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4998" y="4122564"/>
            <a:ext cx="928962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2161-7E85-42FB-9F9A-963A5B2781A4}" type="datetime1">
              <a:rPr lang="en-ZA" smtClean="0"/>
              <a:t>2015-05-29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3630" y="10105471"/>
            <a:ext cx="3528589" cy="569325"/>
          </a:xfrm>
        </p:spPr>
        <p:txBody>
          <a:bodyPr/>
          <a:lstStyle/>
          <a:p>
            <a:fld id="{36EABC66-2550-4E7C-B7BD-857996C45E5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638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A04C-A5AA-41F8-AF76-A47B307CD684}" type="datetime1">
              <a:rPr lang="en-ZA" smtClean="0"/>
              <a:t>2015-05-29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3630" y="10124075"/>
            <a:ext cx="3528589" cy="569325"/>
          </a:xfrm>
        </p:spPr>
        <p:txBody>
          <a:bodyPr/>
          <a:lstStyle/>
          <a:p>
            <a:fld id="{36EABC66-2550-4E7C-B7BD-857996C45E5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29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133903" y="668338"/>
            <a:ext cx="5626314" cy="1422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9709" y="668338"/>
            <a:ext cx="16632153" cy="14225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A98D-4CEF-42C9-836E-852B871B85FB}" type="datetime1">
              <a:rPr lang="en-ZA" smtClean="0"/>
              <a:t>2015-05-29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1622" y="10124075"/>
            <a:ext cx="3528589" cy="569325"/>
          </a:xfrm>
        </p:spPr>
        <p:txBody>
          <a:bodyPr/>
          <a:lstStyle/>
          <a:p>
            <a:fld id="{36EABC66-2550-4E7C-B7BD-857996C45E5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348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02" y="10095836"/>
            <a:ext cx="3528589" cy="569325"/>
          </a:xfrm>
        </p:spPr>
        <p:txBody>
          <a:bodyPr/>
          <a:lstStyle/>
          <a:p>
            <a:fld id="{DB4F1B0C-7378-4612-86CB-3A6E2ACC04A9}" type="datetime1">
              <a:rPr lang="en-ZA" smtClean="0"/>
              <a:t>2015-05-29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4998" y="10112165"/>
            <a:ext cx="4788800" cy="569325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3630" y="10124075"/>
            <a:ext cx="3528589" cy="569325"/>
          </a:xfrm>
        </p:spPr>
        <p:txBody>
          <a:bodyPr/>
          <a:lstStyle/>
          <a:p>
            <a:fld id="{36EABC66-2550-4E7C-B7BD-857996C45E5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72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575" y="6871500"/>
            <a:ext cx="12854146" cy="212382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575" y="4532320"/>
            <a:ext cx="12854146" cy="2339180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6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7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8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4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3760-DCAF-4B1F-A37D-C6D3E30E4A0F}" type="datetime1">
              <a:rPr lang="en-ZA" smtClean="0"/>
              <a:t>2015-05-29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BC66-2550-4E7C-B7BD-857996C45E5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3379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9710" y="3891210"/>
            <a:ext cx="11129234" cy="11002816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1822" y="3906540"/>
            <a:ext cx="11129232" cy="11002816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7BF3-3E51-4E84-979A-AC505720AB67}" type="datetime1">
              <a:rPr lang="en-ZA" smtClean="0"/>
              <a:t>2015-05-29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01622" y="10095836"/>
            <a:ext cx="3528589" cy="569325"/>
          </a:xfrm>
        </p:spPr>
        <p:txBody>
          <a:bodyPr/>
          <a:lstStyle/>
          <a:p>
            <a:fld id="{36EABC66-2550-4E7C-B7BD-857996C45E5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7690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126" y="2393639"/>
            <a:ext cx="6681741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126" y="3391194"/>
            <a:ext cx="6681741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2034" y="2393639"/>
            <a:ext cx="6684366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2034" y="3391194"/>
            <a:ext cx="6684366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2510" y="10124075"/>
            <a:ext cx="3528589" cy="569325"/>
          </a:xfrm>
        </p:spPr>
        <p:txBody>
          <a:bodyPr/>
          <a:lstStyle/>
          <a:p>
            <a:fld id="{34FC5AA1-56DB-4F49-8D97-4850CAF63467}" type="datetime1">
              <a:rPr lang="en-ZA" smtClean="0"/>
              <a:t>2015-05-29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84998" y="10124075"/>
            <a:ext cx="4788800" cy="569325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73630" y="10124075"/>
            <a:ext cx="3528589" cy="569325"/>
          </a:xfrm>
        </p:spPr>
        <p:txBody>
          <a:bodyPr/>
          <a:lstStyle/>
          <a:p>
            <a:fld id="{36EABC66-2550-4E7C-B7BD-857996C45E5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281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BA5A-D1E2-4F13-B28E-6D6F083C1C8E}" type="datetime1">
              <a:rPr lang="en-ZA" smtClean="0"/>
              <a:t>2015-05-29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BC66-2550-4E7C-B7BD-857996C45E5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5523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2510" y="10124075"/>
            <a:ext cx="3528589" cy="569325"/>
          </a:xfrm>
        </p:spPr>
        <p:txBody>
          <a:bodyPr/>
          <a:lstStyle/>
          <a:p>
            <a:fld id="{DF810E50-D932-417D-8F2C-9D2FA55CDD92}" type="datetime1">
              <a:rPr lang="en-ZA" smtClean="0"/>
              <a:t>2015-05-29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4998" y="10124075"/>
            <a:ext cx="4788800" cy="569325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73630" y="10124075"/>
            <a:ext cx="3528589" cy="569325"/>
          </a:xfrm>
        </p:spPr>
        <p:txBody>
          <a:bodyPr/>
          <a:lstStyle/>
          <a:p>
            <a:fld id="{36EABC66-2550-4E7C-B7BD-857996C45E5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10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27" y="425756"/>
            <a:ext cx="4975207" cy="181193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487" y="425756"/>
            <a:ext cx="8453912" cy="912652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127" y="2237694"/>
            <a:ext cx="4975207" cy="7314583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4E61-660E-416E-B334-21DC997A9159}" type="datetime1">
              <a:rPr lang="en-ZA" smtClean="0"/>
              <a:t>2015-05-29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3630" y="10124075"/>
            <a:ext cx="3528589" cy="569325"/>
          </a:xfrm>
        </p:spPr>
        <p:txBody>
          <a:bodyPr/>
          <a:lstStyle/>
          <a:p>
            <a:fld id="{36EABC66-2550-4E7C-B7BD-857996C45E5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992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121" y="7485380"/>
            <a:ext cx="9073515" cy="8836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4121" y="955475"/>
            <a:ext cx="9073515" cy="6416040"/>
          </a:xfrm>
        </p:spPr>
        <p:txBody>
          <a:bodyPr/>
          <a:lstStyle>
            <a:lvl1pPr marL="0" indent="0">
              <a:buNone/>
              <a:defRPr sz="5200"/>
            </a:lvl1pPr>
            <a:lvl2pPr marL="737555" indent="0">
              <a:buNone/>
              <a:defRPr sz="4500"/>
            </a:lvl2pPr>
            <a:lvl3pPr marL="1475110" indent="0">
              <a:buNone/>
              <a:defRPr sz="3900"/>
            </a:lvl3pPr>
            <a:lvl4pPr marL="2212665" indent="0">
              <a:buNone/>
              <a:defRPr sz="3200"/>
            </a:lvl4pPr>
            <a:lvl5pPr marL="2950220" indent="0">
              <a:buNone/>
              <a:defRPr sz="3200"/>
            </a:lvl5pPr>
            <a:lvl6pPr marL="3687775" indent="0">
              <a:buNone/>
              <a:defRPr sz="3200"/>
            </a:lvl6pPr>
            <a:lvl7pPr marL="4425330" indent="0">
              <a:buNone/>
              <a:defRPr sz="3200"/>
            </a:lvl7pPr>
            <a:lvl8pPr marL="5162885" indent="0">
              <a:buNone/>
              <a:defRPr sz="3200"/>
            </a:lvl8pPr>
            <a:lvl9pPr marL="5900440" indent="0">
              <a:buNone/>
              <a:defRPr sz="32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4121" y="8369071"/>
            <a:ext cx="9073515" cy="1254989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283F-2562-4405-9557-0C95890A890E}" type="datetime1">
              <a:rPr lang="en-ZA" smtClean="0"/>
              <a:t>2015-05-29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3630" y="10128493"/>
            <a:ext cx="3528589" cy="569325"/>
          </a:xfrm>
        </p:spPr>
        <p:txBody>
          <a:bodyPr/>
          <a:lstStyle/>
          <a:p>
            <a:fld id="{36EABC66-2550-4E7C-B7BD-857996C45E5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819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126" y="2495127"/>
            <a:ext cx="13610273" cy="7057150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02" y="10124075"/>
            <a:ext cx="3528589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7A68C-8CD3-43F0-9C6B-A929B43CDC3C}" type="datetime1">
              <a:rPr lang="en-ZA" smtClean="0"/>
              <a:t>2015-05-29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4998" y="10125552"/>
            <a:ext cx="4788800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3630" y="10112165"/>
            <a:ext cx="3528589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ABC66-2550-4E7C-B7BD-857996C45E5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7027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147511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Double Option 2014 R\Demarcation Board\Powerpoint - Annual Report 2014\Demarcation - 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587"/>
            <a:ext cx="15120938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5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uble Option 2014 R\Demarcation Board\Powerpoint - Annual Report 2014\Powerpoint Background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618" y="1588"/>
            <a:ext cx="15120938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56126" y="2637109"/>
            <a:ext cx="6157063" cy="6740005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>
            <a:lvl1pPr marL="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755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7511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1266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5022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8777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2533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6288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90044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MFMA</a:t>
            </a:r>
          </a:p>
          <a:p>
            <a:pPr marL="1162050" lvl="1" indent="-904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Chapter 3:   Municipal Revenue – Banking, </a:t>
            </a:r>
          </a:p>
          <a:p>
            <a:pPr marL="1071562" lvl="1" algn="just">
              <a:lnSpc>
                <a:spcPct val="150000"/>
              </a:lnSpc>
              <a:spcBef>
                <a:spcPts val="0"/>
              </a:spcBef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Investment and Asset Management</a:t>
            </a:r>
          </a:p>
          <a:p>
            <a:pPr marL="1162050" lvl="1" indent="-904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Chapter 4:   Budgeting</a:t>
            </a:r>
          </a:p>
          <a:p>
            <a:pPr marL="1162050" lvl="1" indent="-904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Chapter 5:   Co-operative Government </a:t>
            </a:r>
          </a:p>
          <a:p>
            <a:pPr marL="1071562" lvl="1" algn="just">
              <a:lnSpc>
                <a:spcPct val="150000"/>
              </a:lnSpc>
              <a:spcBef>
                <a:spcPts val="0"/>
              </a:spcBef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2050" lvl="1" indent="-904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Chapter 6:   Debt Management</a:t>
            </a:r>
          </a:p>
          <a:p>
            <a:pPr marL="1071562" lvl="1" algn="just">
              <a:lnSpc>
                <a:spcPct val="150000"/>
              </a:lnSpc>
              <a:spcBef>
                <a:spcPts val="0"/>
              </a:spcBef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2050" lvl="1" indent="-904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Chapter 11:  SCM</a:t>
            </a:r>
          </a:p>
          <a:p>
            <a:pPr marL="1071562" lvl="1" algn="just">
              <a:lnSpc>
                <a:spcPct val="150000"/>
              </a:lnSpc>
              <a:spcBef>
                <a:spcPts val="0"/>
              </a:spcBef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6600" lvl="1" algn="just">
              <a:lnSpc>
                <a:spcPct val="150000"/>
              </a:lnSpc>
              <a:spcBef>
                <a:spcPts val="0"/>
              </a:spcBef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66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US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 fontScale="975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ZA" sz="3600" b="1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</a:rPr>
              <a:t>MFMA – BACK TO BASICS </a:t>
            </a:r>
            <a:endParaRPr lang="en-Z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25158" y="2637109"/>
            <a:ext cx="6157063" cy="6740005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>
            <a:lvl1pPr marL="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755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7511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1266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5022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8777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2533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6288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90044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Back to Basics: Sound Financial Management</a:t>
            </a:r>
          </a:p>
          <a:p>
            <a:pPr marL="1528763" lvl="1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Revenue Collection:  Functional Financial Management &amp; Internal Controls</a:t>
            </a:r>
          </a:p>
          <a:p>
            <a:pPr marL="1162050" lvl="1" indent="-904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Cash Backed Budgets</a:t>
            </a:r>
          </a:p>
          <a:p>
            <a:pPr marL="1162050" lvl="1" indent="-904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National Government Programmes of</a:t>
            </a:r>
          </a:p>
          <a:p>
            <a:pPr marL="1071562" lvl="1" algn="just">
              <a:lnSpc>
                <a:spcPct val="150000"/>
              </a:lnSpc>
              <a:spcBef>
                <a:spcPts val="0"/>
              </a:spcBef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Support &amp; Enforcement </a:t>
            </a:r>
          </a:p>
          <a:p>
            <a:pPr marL="1528763" lvl="1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Servicing Debt &amp; Culture of Payment for   Services</a:t>
            </a:r>
          </a:p>
          <a:p>
            <a:pPr marL="1528763" lvl="1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Efficient &amp; Effective SCM Structures, Control Oversight</a:t>
            </a:r>
          </a:p>
          <a:p>
            <a:pPr marL="1071562" lvl="1" algn="just">
              <a:lnSpc>
                <a:spcPct val="150000"/>
              </a:lnSpc>
              <a:spcBef>
                <a:spcPts val="0"/>
              </a:spcBef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6600" lvl="1" algn="just">
              <a:lnSpc>
                <a:spcPct val="150000"/>
              </a:lnSpc>
              <a:spcBef>
                <a:spcPts val="0"/>
              </a:spcBef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66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US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uble Option 2014 R\Demarcation Board\Powerpoint - Annual Report 2014\Powerpoint Background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618" y="1588"/>
            <a:ext cx="15120938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56126" y="2495127"/>
            <a:ext cx="13610273" cy="6956029"/>
          </a:xfrm>
          <a:prstGeom prst="rect">
            <a:avLst/>
          </a:prstGeom>
        </p:spPr>
        <p:txBody>
          <a:bodyPr vert="horz" lIns="147511" tIns="73756" rIns="147511" bIns="73756" rtlCol="0">
            <a:normAutofit fontScale="85000" lnSpcReduction="20000"/>
          </a:bodyPr>
          <a:lstStyle>
            <a:lvl1pPr marL="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755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7511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1266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5022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8777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2533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6288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90044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ZA" sz="18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Short Term Financial Viability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18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Focuses on Liquidity:  Managing </a:t>
            </a:r>
            <a:r>
              <a:rPr lang="en-ZA" sz="1800" i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investments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 that cash will be available when needed.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ZA" sz="18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Implications for Local Government</a:t>
            </a:r>
            <a:endParaRPr lang="en-ZA" sz="18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18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Managing assets that can generate cash or be converted into cash.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Managing </a:t>
            </a: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Cash flows:  Its Equitable Share distributed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Debt management in terms of not exceeding cash inflows; in terms of using debt to augment revenues;  use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short term and long term debt – the bond market.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Should CFOs, municipalities be concerned with being liquid?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ZA" sz="15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See:  </a:t>
            </a:r>
            <a:r>
              <a:rPr lang="en-ZA" sz="1500" b="1" dirty="0" smtClean="0">
                <a:solidFill>
                  <a:schemeClr val="tx1"/>
                </a:solidFill>
              </a:rPr>
              <a:t>Financial </a:t>
            </a:r>
            <a:r>
              <a:rPr lang="en-ZA" sz="1500" b="1" dirty="0">
                <a:solidFill>
                  <a:schemeClr val="tx1"/>
                </a:solidFill>
              </a:rPr>
              <a:t>Planning and Management in Public Organizations by Alan Walter Steiss and </a:t>
            </a:r>
            <a:r>
              <a:rPr lang="en-ZA" sz="1500" b="1" dirty="0" smtClean="0">
                <a:solidFill>
                  <a:schemeClr val="tx1"/>
                </a:solidFill>
              </a:rPr>
              <a:t>Chukwuemeka</a:t>
            </a:r>
            <a:endParaRPr lang="en-ZA" sz="15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US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 fontScale="975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solidFill>
                  <a:schemeClr val="accent6">
                    <a:lumMod val="75000"/>
                  </a:schemeClr>
                </a:solidFill>
              </a:rPr>
              <a:t>FINANCIAL VIABILITY  THE MFMA </a:t>
            </a:r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</a:rPr>
              <a:t> &amp; LIQUIDITY</a:t>
            </a:r>
            <a:endParaRPr lang="en-Z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uble Option 2014 R\Demarcation Board\Powerpoint - Annual Report 2014\Powerpoint Background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618" y="1588"/>
            <a:ext cx="15120938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56126" y="2495127"/>
            <a:ext cx="13610273" cy="5299845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>
            <a:lvl1pPr marL="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755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7511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1266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5022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8777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2533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6288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90044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ZA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ZA" sz="18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Calculating the Demarcation Index (DI):  A Short Term Analysis for Financial Viability</a:t>
            </a:r>
            <a:endParaRPr lang="en-ZA" sz="18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1800" b="1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18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</a:rPr>
              <a:t>DI = W</a:t>
            </a:r>
            <a:r>
              <a:rPr lang="en-US" sz="1800" b="1" baseline="-25000" dirty="0">
                <a:solidFill>
                  <a:schemeClr val="tx1"/>
                </a:solidFill>
              </a:rPr>
              <a:t>1</a:t>
            </a:r>
            <a:r>
              <a:rPr lang="en-US" sz="1800" b="1" dirty="0">
                <a:solidFill>
                  <a:schemeClr val="tx1"/>
                </a:solidFill>
              </a:rPr>
              <a:t> . (X</a:t>
            </a:r>
            <a:r>
              <a:rPr lang="en-US" sz="1800" b="1" baseline="-25000" dirty="0">
                <a:solidFill>
                  <a:schemeClr val="tx1"/>
                </a:solidFill>
              </a:rPr>
              <a:t>1</a:t>
            </a:r>
            <a:r>
              <a:rPr lang="en-US" sz="1800" b="1" dirty="0">
                <a:solidFill>
                  <a:schemeClr val="tx1"/>
                </a:solidFill>
              </a:rPr>
              <a:t>)</a:t>
            </a:r>
            <a:r>
              <a:rPr lang="en-US" sz="1800" b="1" baseline="-25000" dirty="0">
                <a:solidFill>
                  <a:schemeClr val="tx1"/>
                </a:solidFill>
              </a:rPr>
              <a:t>  </a:t>
            </a:r>
            <a:r>
              <a:rPr lang="en-US" sz="1800" b="1" dirty="0">
                <a:solidFill>
                  <a:schemeClr val="tx1"/>
                </a:solidFill>
              </a:rPr>
              <a:t>+ W</a:t>
            </a:r>
            <a:r>
              <a:rPr lang="en-US" sz="1800" b="1" baseline="-25000" dirty="0">
                <a:solidFill>
                  <a:schemeClr val="tx1"/>
                </a:solidFill>
              </a:rPr>
              <a:t>2 </a:t>
            </a:r>
            <a:r>
              <a:rPr lang="en-US" sz="1800" b="1" dirty="0">
                <a:solidFill>
                  <a:schemeClr val="tx1"/>
                </a:solidFill>
              </a:rPr>
              <a:t>. (X</a:t>
            </a:r>
            <a:r>
              <a:rPr lang="en-US" sz="1800" b="1" baseline="-25000" dirty="0">
                <a:solidFill>
                  <a:schemeClr val="tx1"/>
                </a:solidFill>
              </a:rPr>
              <a:t>2</a:t>
            </a:r>
            <a:r>
              <a:rPr lang="en-US" sz="1800" b="1" dirty="0">
                <a:solidFill>
                  <a:schemeClr val="tx1"/>
                </a:solidFill>
              </a:rPr>
              <a:t>)</a:t>
            </a:r>
            <a:r>
              <a:rPr lang="en-US" sz="1800" b="1" baseline="-250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 + W</a:t>
            </a:r>
            <a:r>
              <a:rPr lang="en-US" sz="1800" b="1" baseline="-25000" dirty="0">
                <a:solidFill>
                  <a:schemeClr val="tx1"/>
                </a:solidFill>
              </a:rPr>
              <a:t>3</a:t>
            </a:r>
            <a:r>
              <a:rPr lang="en-US" sz="1800" b="1" dirty="0">
                <a:solidFill>
                  <a:schemeClr val="tx1"/>
                </a:solidFill>
              </a:rPr>
              <a:t> . (X</a:t>
            </a:r>
            <a:r>
              <a:rPr lang="en-US" sz="1800" b="1" baseline="-25000" dirty="0">
                <a:solidFill>
                  <a:schemeClr val="tx1"/>
                </a:solidFill>
              </a:rPr>
              <a:t>3</a:t>
            </a:r>
            <a:r>
              <a:rPr lang="en-US" sz="1800" b="1" dirty="0">
                <a:solidFill>
                  <a:schemeClr val="tx1"/>
                </a:solidFill>
              </a:rPr>
              <a:t>)</a:t>
            </a:r>
            <a:r>
              <a:rPr lang="en-US" sz="1800" b="1" baseline="-25000" dirty="0">
                <a:solidFill>
                  <a:schemeClr val="tx1"/>
                </a:solidFill>
              </a:rPr>
              <a:t>  </a:t>
            </a:r>
            <a:r>
              <a:rPr lang="en-US" sz="1800" b="1" dirty="0">
                <a:solidFill>
                  <a:schemeClr val="tx1"/>
                </a:solidFill>
              </a:rPr>
              <a:t>+  .   .   .  (W</a:t>
            </a:r>
            <a:r>
              <a:rPr lang="en-US" sz="1800" b="1" baseline="-25000" dirty="0">
                <a:solidFill>
                  <a:schemeClr val="tx1"/>
                </a:solidFill>
              </a:rPr>
              <a:t>n</a:t>
            </a:r>
            <a:r>
              <a:rPr lang="en-US" sz="1800" b="1" dirty="0">
                <a:solidFill>
                  <a:schemeClr val="tx1"/>
                </a:solidFill>
              </a:rPr>
              <a:t>)</a:t>
            </a:r>
            <a:r>
              <a:rPr lang="en-US" sz="1800" b="1" baseline="-25000" dirty="0">
                <a:solidFill>
                  <a:schemeClr val="tx1"/>
                </a:solidFill>
              </a:rPr>
              <a:t>  . </a:t>
            </a:r>
            <a:r>
              <a:rPr lang="en-US" sz="1800" b="1" dirty="0">
                <a:solidFill>
                  <a:schemeClr val="tx1"/>
                </a:solidFill>
              </a:rPr>
              <a:t>(X</a:t>
            </a:r>
            <a:r>
              <a:rPr lang="en-US" sz="1800" b="1" baseline="-25000" dirty="0">
                <a:solidFill>
                  <a:schemeClr val="tx1"/>
                </a:solidFill>
              </a:rPr>
              <a:t>n</a:t>
            </a:r>
            <a:r>
              <a:rPr lang="en-US" sz="1800" b="1" dirty="0">
                <a:solidFill>
                  <a:schemeClr val="tx1"/>
                </a:solidFill>
              </a:rPr>
              <a:t>)</a:t>
            </a:r>
            <a:r>
              <a:rPr lang="en-US" sz="1800" b="1" baseline="-25000" dirty="0">
                <a:solidFill>
                  <a:schemeClr val="tx1"/>
                </a:solidFill>
              </a:rPr>
              <a:t> </a:t>
            </a:r>
            <a:endParaRPr lang="en-US" sz="1800" b="1" baseline="-250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ZA" sz="18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Where: W  =  An applied weighting ranging from </a:t>
            </a:r>
            <a:r>
              <a:rPr lang="en-US" sz="1800" b="1" dirty="0" smtClean="0">
                <a:solidFill>
                  <a:schemeClr val="tx1"/>
                </a:solidFill>
              </a:rPr>
              <a:t>.01 </a:t>
            </a:r>
            <a:r>
              <a:rPr lang="en-US" sz="1800" b="1" dirty="0">
                <a:solidFill>
                  <a:schemeClr val="tx1"/>
                </a:solidFill>
              </a:rPr>
              <a:t>to </a:t>
            </a:r>
            <a:r>
              <a:rPr lang="en-US" sz="1800" b="1" dirty="0" smtClean="0">
                <a:solidFill>
                  <a:schemeClr val="tx1"/>
                </a:solidFill>
              </a:rPr>
              <a:t>.99 </a:t>
            </a:r>
            <a:r>
              <a:rPr lang="en-US" sz="1800" b="1" dirty="0">
                <a:solidFill>
                  <a:schemeClr val="tx1"/>
                </a:solidFill>
              </a:rPr>
              <a:t>for each (X</a:t>
            </a:r>
            <a:r>
              <a:rPr lang="en-US" sz="1800" b="1" dirty="0" smtClean="0">
                <a:solidFill>
                  <a:schemeClr val="tx1"/>
                </a:solidFill>
              </a:rPr>
              <a:t>)                    (1)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Where:  X  =  The value of a calculated ratio, index or </a:t>
            </a:r>
            <a:r>
              <a:rPr lang="en-US" sz="1800" b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indicator                                 </a:t>
            </a:r>
            <a:r>
              <a:rPr lang="en-US" sz="18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endParaRPr lang="en-ZA" sz="18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US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 fontScale="975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</a:rPr>
              <a:t>COVERAGE &amp; RATIOS TO MEASURE LIQUIDITY</a:t>
            </a:r>
          </a:p>
          <a:p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</a:rPr>
              <a:t>THE MDB DEMARCATION INDEX  </a:t>
            </a:r>
            <a:endParaRPr lang="en-Z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uble Option 2014 R\Demarcation Board\Powerpoint - Annual Report 2014\Powerpoint Background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13046"/>
            <a:ext cx="15120938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56126" y="2495127"/>
            <a:ext cx="13610273" cy="6812013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>
            <a:lvl1pPr marL="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755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7511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1266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5022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8777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2533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6288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90044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ZA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ZA" sz="18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ZA" sz="18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US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 fontScale="975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</a:rPr>
              <a:t>COVERAGE &amp; RATIOS TO MEASURE LIQUIDITY</a:t>
            </a:r>
          </a:p>
          <a:p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Z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7610" y="2610396"/>
            <a:ext cx="15049672" cy="541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12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Ten Ratios for Consideration</a:t>
            </a:r>
            <a:endParaRPr lang="en-ZA" sz="12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en-US" sz="12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en-ZA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43050" indent="-1085850" algn="just">
              <a:lnSpc>
                <a:spcPct val="115000"/>
              </a:lnSpc>
              <a:spcAft>
                <a:spcPts val="1000"/>
              </a:spcAft>
              <a:tabLst>
                <a:tab pos="1530350" algn="l"/>
              </a:tabLst>
            </a:pP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Per-capita Municipal Expenditure Ratio:  Total population divided by the Average of total municipal expenditures over three years - (X</a:t>
            </a:r>
            <a:r>
              <a:rPr lang="en-US" sz="12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1543050" indent="-1085850" algn="just">
              <a:lnSpc>
                <a:spcPct val="115000"/>
              </a:lnSpc>
              <a:spcAft>
                <a:spcPts val="1000"/>
              </a:spcAft>
              <a:tabLst>
                <a:tab pos="1530350" algn="l"/>
              </a:tabLst>
            </a:pPr>
            <a:endParaRPr lang="en-US" sz="12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43050" indent="-1085850" algn="just">
              <a:lnSpc>
                <a:spcPct val="115000"/>
              </a:lnSpc>
              <a:spcAft>
                <a:spcPts val="1000"/>
              </a:spcAft>
              <a:tabLst>
                <a:tab pos="1530350" algn="l"/>
              </a:tabLst>
            </a:pPr>
            <a:endParaRPr lang="en-ZA" sz="12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43050" indent="-1085850" algn="just">
              <a:lnSpc>
                <a:spcPct val="115000"/>
              </a:lnSpc>
              <a:spcAft>
                <a:spcPts val="1000"/>
              </a:spcAft>
              <a:tabLst>
                <a:tab pos="1600200" algn="l"/>
              </a:tabLst>
            </a:pP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en-U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Coverage 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Ratio (1) for Municipal Expenditures: The average of total tax receipts over three years over (divided by) the average of total expenditures over three years - (X</a:t>
            </a:r>
            <a:r>
              <a:rPr lang="en-US" sz="12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1543050" indent="-1085850" algn="just">
              <a:lnSpc>
                <a:spcPct val="115000"/>
              </a:lnSpc>
              <a:spcAft>
                <a:spcPts val="1000"/>
              </a:spcAft>
              <a:tabLst>
                <a:tab pos="1600200" algn="l"/>
              </a:tabLst>
            </a:pPr>
            <a:endParaRPr lang="en-US" sz="12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43050" indent="-1085850" algn="just">
              <a:lnSpc>
                <a:spcPct val="115000"/>
              </a:lnSpc>
              <a:spcAft>
                <a:spcPts val="1000"/>
              </a:spcAft>
              <a:tabLst>
                <a:tab pos="1600200" algn="l"/>
              </a:tabLst>
            </a:pPr>
            <a:endParaRPr lang="en-ZA" sz="12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43050" indent="-1085850" algn="just">
              <a:lnSpc>
                <a:spcPct val="115000"/>
              </a:lnSpc>
              <a:spcAft>
                <a:spcPts val="1000"/>
              </a:spcAft>
              <a:tabLst>
                <a:tab pos="1600200" algn="l"/>
              </a:tabLst>
            </a:pP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en-U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Coverage  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Ratio (2) for Municipal Expenditures:  The average of total revenue over three years over (divided by) the average of total expenditures over three years - (X</a:t>
            </a:r>
            <a:r>
              <a:rPr lang="en-US" sz="12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1543050" indent="-1085850" algn="just">
              <a:lnSpc>
                <a:spcPct val="115000"/>
              </a:lnSpc>
              <a:spcAft>
                <a:spcPts val="1000"/>
              </a:spcAft>
              <a:tabLst>
                <a:tab pos="1600200" algn="l"/>
              </a:tabLst>
            </a:pPr>
            <a:endParaRPr lang="en-US" sz="12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43050" indent="-1085850" algn="just">
              <a:lnSpc>
                <a:spcPct val="115000"/>
              </a:lnSpc>
              <a:spcAft>
                <a:spcPts val="1000"/>
              </a:spcAft>
              <a:tabLst>
                <a:tab pos="1600200" algn="l"/>
              </a:tabLst>
            </a:pPr>
            <a:endParaRPr lang="en-US" sz="12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43050" indent="-1085850" algn="just">
              <a:lnSpc>
                <a:spcPct val="115000"/>
              </a:lnSpc>
              <a:spcAft>
                <a:spcPts val="1000"/>
              </a:spcAft>
              <a:tabLst>
                <a:tab pos="1600200" algn="l"/>
              </a:tabLst>
            </a:pPr>
            <a:r>
              <a:rPr lang="en-U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Year-to-year Assets Growth Ratio:  Average of five years growth or decline in assets – i.e., calculate the percentage change in assets from year to year and calculate the average - (X</a:t>
            </a:r>
            <a:r>
              <a:rPr lang="en-US" sz="12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1543050" indent="-1085850" algn="just">
              <a:lnSpc>
                <a:spcPct val="115000"/>
              </a:lnSpc>
              <a:spcAft>
                <a:spcPts val="1000"/>
              </a:spcAft>
              <a:tabLst>
                <a:tab pos="1600200" algn="l"/>
              </a:tabLst>
            </a:pPr>
            <a:endParaRPr lang="en-US" sz="12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43050" indent="-1085850" algn="just">
              <a:lnSpc>
                <a:spcPct val="115000"/>
              </a:lnSpc>
              <a:spcAft>
                <a:spcPts val="1000"/>
              </a:spcAft>
              <a:tabLst>
                <a:tab pos="1600200" algn="l"/>
              </a:tabLst>
            </a:pPr>
            <a:endParaRPr lang="en-ZA" sz="12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43050" indent="-1085850" algn="just">
              <a:lnSpc>
                <a:spcPct val="115000"/>
              </a:lnSpc>
              <a:spcAft>
                <a:spcPts val="1000"/>
              </a:spcAft>
              <a:tabLst>
                <a:tab pos="1600200" algn="l"/>
              </a:tabLst>
            </a:pP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en-U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Year-to-year 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Liabilities Growth Ratio:  Average of five years growth or decline in Liabilities – i.e., calculate the percentage change in liabilities from year to year and calculate the average - (X</a:t>
            </a:r>
            <a:r>
              <a:rPr lang="en-US" sz="12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    </a:t>
            </a:r>
            <a:endParaRPr lang="en-ZA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uble Option 2014 R\Demarcation Board\Powerpoint - Annual Report 2014\Powerpoint Background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13046"/>
            <a:ext cx="15120938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56126" y="2495127"/>
            <a:ext cx="13610273" cy="6812013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>
            <a:lvl1pPr marL="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755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7511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1266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5022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8777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2533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6288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90044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ZA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ZA" sz="18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ZA" sz="18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US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 fontScale="975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</a:rPr>
              <a:t>COVERAGE &amp; RATIOS TO MEASURE LIQUIDITY</a:t>
            </a:r>
          </a:p>
          <a:p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Z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7611" y="2610396"/>
            <a:ext cx="15410135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ZA" sz="12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Ten Ratios for Consideration:</a:t>
            </a:r>
            <a:endParaRPr lang="en-ZA" sz="12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en-US" sz="12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en-ZA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Employment Rate:  The average of three years, representing the percent of the population employed and individuals employed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(need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not be employed in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municipality)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– e.g., migrant workers - (X</a:t>
            </a:r>
            <a:r>
              <a:rPr lang="en-US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Small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Size Business Indicator:  Of the total number of all formally registered businesses, the percentage of those businesses having turnover less than 250,000 Rands - (X</a:t>
            </a:r>
            <a:r>
              <a:rPr lang="en-US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Medium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Size Business Indicator:  Of the total number of all formally registered businesses, the percentage of those businesses having turnover of more than 250,000 Rands - (X</a:t>
            </a:r>
            <a:r>
              <a:rPr lang="en-US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Efficiency Indicator (1) for Sewage and Waste Removal:  The average percentage over five years, indicating the sewage and waste expenditure as a percentage of total expenditures - (X</a:t>
            </a:r>
            <a:r>
              <a:rPr lang="en-US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Efficiency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Indicator (2) for Sewage and Waste Removal:  The average percentage over five years, indicating the year-to-year increase in sewage and waste expenditure - (X</a:t>
            </a:r>
            <a:r>
              <a:rPr lang="en-US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uble Option 2014 R\Demarcation Board\Powerpoint - Annual Report 2014\Powerpoint Background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618" y="1588"/>
            <a:ext cx="15120938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56126" y="2495127"/>
            <a:ext cx="13610273" cy="5299845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>
            <a:lvl1pPr marL="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755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7511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1266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5022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8777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2533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6288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90044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ZA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Financial Viability is but one of several “viability” factors to be considered.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Financial Viability  should be considered over the short term and the long term.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Short term viability may be concerned with liquidity.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The MFMA is concerned with the most critical aspects of municipal finance and therefore has relevance for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Financial Viability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US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 fontScale="975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</a:rPr>
              <a:t>CONCLUSION  </a:t>
            </a:r>
            <a:endParaRPr lang="en-Z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6" y="3834532"/>
            <a:ext cx="13610273" cy="1782233"/>
          </a:xfrm>
        </p:spPr>
        <p:txBody>
          <a:bodyPr/>
          <a:lstStyle/>
          <a:p>
            <a:r>
              <a:rPr lang="en-ZA" dirty="0" smtClean="0">
                <a:solidFill>
                  <a:schemeClr val="accent6">
                    <a:lumMod val="50000"/>
                  </a:schemeClr>
                </a:solidFill>
              </a:rPr>
              <a:t>THANK YOU</a:t>
            </a:r>
            <a:endParaRPr lang="en-Z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BC66-2550-4E7C-B7BD-857996C45E5A}" type="slidenum">
              <a:rPr lang="en-ZA" smtClean="0"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90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2550" y="2394372"/>
            <a:ext cx="14329592" cy="5520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ZA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 VIABILITY QOLLOQUIUM               	 </a:t>
            </a:r>
            <a:endParaRPr lang="en-ZA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29 MAY 2015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ZA" sz="32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FINANCIAL &amp; FISCAL </a:t>
            </a:r>
            <a:r>
              <a:rPr lang="en-ZA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 </a:t>
            </a:r>
            <a:endParaRPr lang="en-ZA" sz="32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RESEARCH </a:t>
            </a:r>
            <a:r>
              <a:rPr lang="en-ZA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 IN MULTI </a:t>
            </a:r>
            <a:r>
              <a:rPr lang="en-ZA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              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ZA" sz="32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FFC MIDRAND</a:t>
            </a:r>
            <a:endParaRPr lang="en-ZA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BC66-2550-4E7C-B7BD-857996C45E5A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605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uble Option 2014 R\Demarcation Board\Powerpoint - Annual Report 2014\Powerpoint Background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618" y="1588"/>
            <a:ext cx="15120938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56126" y="2495127"/>
            <a:ext cx="13610273" cy="5299845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>
            <a:lvl1pPr marL="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755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7511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1266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5022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8777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2533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6288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90044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ZA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ZA" sz="18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Mandate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18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Local Government Municipal Demarcation Act, 1998 (Act No. 27 of 1998)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In terms of section 4 of the act as amended, The Board functions to determine municipal boundaries;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And provides advice on matters included in and pertaining to the act itself.</a:t>
            </a:r>
            <a:endParaRPr lang="en-US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US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 fontScale="975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THE MUNICIPAL DEMARCATION BOARD</a:t>
            </a:r>
            <a:endParaRPr lang="en-Z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uble Option 2014 R\Demarcation Board\Powerpoint - Annual Report 2014\Powerpoint Background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618" y="1588"/>
            <a:ext cx="15120938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6126" y="428233"/>
            <a:ext cx="13610273" cy="1030036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 fontScale="90000" lnSpcReduction="100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THE MUNICIPAL DEMARCATION BOARD</a:t>
            </a:r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DIRECTIVE SECTIONS</a:t>
            </a:r>
            <a:endParaRPr lang="en-Z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415586"/>
              </p:ext>
            </p:extLst>
          </p:nvPr>
        </p:nvGraphicFramePr>
        <p:xfrm>
          <a:off x="144438" y="2754412"/>
          <a:ext cx="14329591" cy="5080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091"/>
                <a:gridCol w="1302393"/>
                <a:gridCol w="1302393"/>
                <a:gridCol w="1123856"/>
                <a:gridCol w="1123856"/>
                <a:gridCol w="1448838"/>
                <a:gridCol w="1489151"/>
                <a:gridCol w="1489151"/>
                <a:gridCol w="1298277"/>
                <a:gridCol w="1298277"/>
                <a:gridCol w="1024308"/>
              </a:tblGrid>
              <a:tr h="60782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Local Government: Municipal Demarcation Act, 1998 (Act No. 27 of 1998)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0479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21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22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23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24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25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26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27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28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29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30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409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21 Guidelines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22 Notices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23 Notices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24 Criteria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25 Factors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26 Public Notices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27 Ex-Post Written </a:t>
                      </a:r>
                      <a:r>
                        <a:rPr lang="en-ZA" sz="1100" dirty="0" smtClean="0">
                          <a:effectLst/>
                        </a:rPr>
                        <a:t>Representations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28 Notices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29 Formal </a:t>
                      </a:r>
                      <a:r>
                        <a:rPr lang="en-ZA" sz="1100" dirty="0" smtClean="0">
                          <a:effectLst/>
                        </a:rPr>
                        <a:t>Investigations</a:t>
                      </a:r>
                      <a:endParaRPr lang="en-Z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Section 30 Power To Summons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24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PURPOSE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Determining Municipal Boundaries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Specific Requests For </a:t>
                      </a:r>
                      <a:r>
                        <a:rPr lang="en-ZA" sz="1100" dirty="0" smtClean="0">
                          <a:effectLst/>
                        </a:rPr>
                        <a:t>Determinations </a:t>
                      </a:r>
                      <a:r>
                        <a:rPr lang="en-ZA" sz="1100" dirty="0">
                          <a:effectLst/>
                        </a:rPr>
                        <a:t>or </a:t>
                      </a:r>
                      <a:r>
                        <a:rPr lang="en-ZA" sz="1100" dirty="0" smtClean="0">
                          <a:effectLst/>
                        </a:rPr>
                        <a:t>Re-Determinations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Ex-Post Section 21 and 22 Notices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Criteria to Determine Municipal Boundaries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Factors To Be Taken Into Account When Determining Municipal Boundaries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Public Notification To Stakeholders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Ex-Post Expiration Dates For Written Representations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Ad-Hoc Public Meetings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Conducting Formal Investigations to Make </a:t>
                      </a:r>
                      <a:r>
                        <a:rPr lang="en-ZA" sz="1100" dirty="0" smtClean="0">
                          <a:effectLst/>
                        </a:rPr>
                        <a:t>Recommendations to </a:t>
                      </a:r>
                      <a:r>
                        <a:rPr lang="en-ZA" sz="1100" dirty="0">
                          <a:effectLst/>
                        </a:rPr>
                        <a:t>The Board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To Give Testimony/ Evidence To The Board/ </a:t>
                      </a:r>
                      <a:r>
                        <a:rPr lang="en-ZA" sz="1100" dirty="0" smtClean="0">
                          <a:effectLst/>
                        </a:rPr>
                        <a:t>Investigations </a:t>
                      </a:r>
                      <a:r>
                        <a:rPr lang="en-ZA" sz="1100" dirty="0">
                          <a:effectLst/>
                        </a:rPr>
                        <a:t>Committee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527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BRIEF DESCRIPTION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Process for determining municipal boundaries.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Determining municipal boundaries on its own initiative, on request of the Minister or MEC or municipality.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Informing the IEC of the Board’s decision on </a:t>
                      </a:r>
                      <a:r>
                        <a:rPr lang="en-ZA" sz="1100" dirty="0" smtClean="0">
                          <a:effectLst/>
                        </a:rPr>
                        <a:t>determining </a:t>
                      </a:r>
                      <a:r>
                        <a:rPr lang="en-ZA" sz="1100" dirty="0">
                          <a:effectLst/>
                        </a:rPr>
                        <a:t>municipal </a:t>
                      </a:r>
                      <a:r>
                        <a:rPr lang="en-ZA" sz="1100" dirty="0" smtClean="0">
                          <a:effectLst/>
                        </a:rPr>
                        <a:t>boundaries</a:t>
                      </a:r>
                      <a:r>
                        <a:rPr lang="en-ZA" sz="1100" dirty="0">
                          <a:effectLst/>
                        </a:rPr>
                        <a:t>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States the criteria to be used when determining municipal boundaries.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 smtClean="0">
                          <a:effectLst/>
                        </a:rPr>
                        <a:t>States </a:t>
                      </a:r>
                      <a:r>
                        <a:rPr lang="en-ZA" sz="1100" dirty="0">
                          <a:effectLst/>
                        </a:rPr>
                        <a:t>the factors to be taken into account when determining municipal boundaries.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Publish notifications in newspapers and broadcast contents of notice on the radio. All other media is optional.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After cut-off date of date for written views and representations, Board decides to have public meetings, or formal investigations, or both after considering representation and views received.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 smtClean="0">
                          <a:effectLst/>
                        </a:rPr>
                        <a:t>Requirements</a:t>
                      </a:r>
                      <a:r>
                        <a:rPr lang="en-ZA" sz="1100" baseline="0" dirty="0" smtClean="0">
                          <a:effectLst/>
                        </a:rPr>
                        <a:t> </a:t>
                      </a:r>
                      <a:r>
                        <a:rPr lang="en-ZA" sz="1100" dirty="0" smtClean="0">
                          <a:effectLst/>
                        </a:rPr>
                        <a:t>for </a:t>
                      </a:r>
                      <a:r>
                        <a:rPr lang="en-ZA" sz="1100" dirty="0">
                          <a:effectLst/>
                        </a:rPr>
                        <a:t>conducting public meetings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Requirements for formal investigations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Powers of the </a:t>
                      </a:r>
                      <a:r>
                        <a:rPr lang="en-ZA" sz="1100" dirty="0" smtClean="0">
                          <a:effectLst/>
                        </a:rPr>
                        <a:t>investigating </a:t>
                      </a:r>
                      <a:r>
                        <a:rPr lang="en-ZA" sz="1100" dirty="0">
                          <a:effectLst/>
                        </a:rPr>
                        <a:t>committee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9595172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Slide Prepared by Andile Mhlongo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4565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uble Option 2014 R\Demarcation Board\Powerpoint - Annual Report 2014\Powerpoint Background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618" y="1588"/>
            <a:ext cx="15120938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56126" y="2495127"/>
            <a:ext cx="13610273" cy="5299845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>
            <a:lvl1pPr marL="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755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7511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1266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5022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8777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2533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6288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90044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ZA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ZA" sz="18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Pesonalia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18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It’s not just about boundary demarcation; it’s about what we do for the people.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We are all touched by The Board, one way or another.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US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 fontScale="975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THE MUNICIPAL DEMARCATION BOARD</a:t>
            </a:r>
            <a:endParaRPr lang="en-Z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595172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Source: Bulelwa </a:t>
            </a:r>
            <a:r>
              <a:rPr lang="en-ZA" sz="1600" dirty="0"/>
              <a:t>Mbali-Khoele </a:t>
            </a:r>
          </a:p>
        </p:txBody>
      </p:sp>
    </p:spTree>
    <p:extLst>
      <p:ext uri="{BB962C8B-B14F-4D97-AF65-F5344CB8AC3E}">
        <p14:creationId xmlns:p14="http://schemas.microsoft.com/office/powerpoint/2010/main" val="7998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uble Option 2014 R\Demarcation Board\Powerpoint - Annual Report 2014\Powerpoint Background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618" y="1588"/>
            <a:ext cx="15120938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56126" y="2495127"/>
            <a:ext cx="13610273" cy="5299845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>
            <a:lvl1pPr marL="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755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7511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1266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5022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8777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2533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6288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90044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ZA" sz="18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VIABILITY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18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Capable of Success;  Continuous Effectiveness;  Capable of Normal Growth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ZA" sz="18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FINANCIAL VIABILITY</a:t>
            </a:r>
            <a:endParaRPr lang="en-ZA" sz="18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18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Ability of entity to continue to achieve its operating objectives and fulfil its mission over the long term.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The ability of an organization to pay its bills, to secure reliable and diverse sources of funding.</a:t>
            </a: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US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 fontScale="975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solidFill>
                  <a:schemeClr val="accent6">
                    <a:lumMod val="75000"/>
                  </a:schemeClr>
                </a:solidFill>
              </a:rPr>
              <a:t>FINANCIAL VIABILITY  THE MFMA </a:t>
            </a:r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</a:rPr>
              <a:t> &amp; LIQUIDITY</a:t>
            </a:r>
            <a:endParaRPr lang="en-Z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uble Option 2014 R\Demarcation Board\Powerpoint - Annual Report 2014\Powerpoint Background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618" y="1588"/>
            <a:ext cx="15120938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 fontScale="975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solidFill>
                  <a:schemeClr val="accent6">
                    <a:lumMod val="75000"/>
                  </a:schemeClr>
                </a:solidFill>
              </a:rPr>
              <a:t>FINANCIAL VIABILITY  </a:t>
            </a:r>
            <a:endParaRPr lang="en-Z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6" name="Canvas 1"/>
          <p:cNvGrpSpPr/>
          <p:nvPr/>
        </p:nvGrpSpPr>
        <p:grpSpPr>
          <a:xfrm>
            <a:off x="2088654" y="2210465"/>
            <a:ext cx="11017223" cy="7488832"/>
            <a:chOff x="0" y="0"/>
            <a:chExt cx="8733155" cy="603504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8733155" cy="6035040"/>
            </a:xfrm>
            <a:prstGeom prst="rect">
              <a:avLst/>
            </a:prstGeom>
            <a:ln w="34925" cmpd="dbl">
              <a:solidFill>
                <a:schemeClr val="accent2"/>
              </a:solidFill>
            </a:ln>
          </p:spPr>
        </p:sp>
        <p:sp>
          <p:nvSpPr>
            <p:cNvPr id="8" name="Oval 7"/>
            <p:cNvSpPr/>
            <p:nvPr/>
          </p:nvSpPr>
          <p:spPr>
            <a:xfrm>
              <a:off x="3528839" y="1691640"/>
              <a:ext cx="1158240" cy="10972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dirty="0"/>
            </a:p>
          </p:txBody>
        </p:sp>
        <p:sp>
          <p:nvSpPr>
            <p:cNvPr id="9" name="Up Arrow 8"/>
            <p:cNvSpPr/>
            <p:nvPr/>
          </p:nvSpPr>
          <p:spPr>
            <a:xfrm>
              <a:off x="4069859" y="3139440"/>
              <a:ext cx="45720" cy="32004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781968" y="2143080"/>
              <a:ext cx="381000" cy="438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4046999" y="868680"/>
              <a:ext cx="45719" cy="3505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dirty="0"/>
            </a:p>
          </p:txBody>
        </p:sp>
        <p:sp>
          <p:nvSpPr>
            <p:cNvPr id="12" name="Left Arrow 11"/>
            <p:cNvSpPr/>
            <p:nvPr/>
          </p:nvSpPr>
          <p:spPr>
            <a:xfrm>
              <a:off x="5124299" y="2129612"/>
              <a:ext cx="340020" cy="5630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5205239" y="1036320"/>
              <a:ext cx="259080" cy="3352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797319" y="1066800"/>
              <a:ext cx="297180" cy="2667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824919" y="2956560"/>
              <a:ext cx="277200" cy="15714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5395739" y="2948940"/>
              <a:ext cx="324780" cy="19812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3335459" y="3855720"/>
              <a:ext cx="259080" cy="3352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509277" y="3855720"/>
              <a:ext cx="248124" cy="3352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19"/>
            <p:cNvSpPr txBox="1"/>
            <p:nvPr/>
          </p:nvSpPr>
          <p:spPr>
            <a:xfrm>
              <a:off x="3483119" y="426720"/>
              <a:ext cx="1219200" cy="2590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Financial Viability</a:t>
              </a:r>
            </a:p>
          </p:txBody>
        </p:sp>
        <p:sp>
          <p:nvSpPr>
            <p:cNvPr id="20" name="Text Box 19"/>
            <p:cNvSpPr txBox="1"/>
            <p:nvPr/>
          </p:nvSpPr>
          <p:spPr>
            <a:xfrm>
              <a:off x="3564059" y="3510869"/>
              <a:ext cx="1641180" cy="2590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ZA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Economic Viability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19"/>
            <p:cNvSpPr txBox="1"/>
            <p:nvPr/>
          </p:nvSpPr>
          <p:spPr>
            <a:xfrm>
              <a:off x="35999" y="5376840"/>
              <a:ext cx="3058500" cy="4372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ZA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Site by Site Viability: Property Assessments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" name="Text Box 19"/>
            <p:cNvSpPr txBox="1"/>
            <p:nvPr/>
          </p:nvSpPr>
          <p:spPr>
            <a:xfrm>
              <a:off x="1524779" y="2048058"/>
              <a:ext cx="1219200" cy="2590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ZA" sz="11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           Civic Viability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19"/>
            <p:cNvSpPr txBox="1"/>
            <p:nvPr/>
          </p:nvSpPr>
          <p:spPr>
            <a:xfrm>
              <a:off x="2423939" y="4249080"/>
              <a:ext cx="1595460" cy="536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ZA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Short Term Economic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ZA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Viability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 Box 19"/>
            <p:cNvSpPr txBox="1"/>
            <p:nvPr/>
          </p:nvSpPr>
          <p:spPr>
            <a:xfrm>
              <a:off x="4371779" y="4246200"/>
              <a:ext cx="1526880" cy="5544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ZA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Long Term Economic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ZA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Viability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xt Box 19"/>
            <p:cNvSpPr txBox="1"/>
            <p:nvPr/>
          </p:nvSpPr>
          <p:spPr>
            <a:xfrm>
              <a:off x="3724079" y="2077380"/>
              <a:ext cx="726780" cy="259080"/>
            </a:xfrm>
            <a:prstGeom prst="rect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ZA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ZA" sz="11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 Viability 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Text Box 19"/>
            <p:cNvSpPr txBox="1"/>
            <p:nvPr/>
          </p:nvSpPr>
          <p:spPr>
            <a:xfrm>
              <a:off x="5205239" y="5705038"/>
              <a:ext cx="3314824" cy="212284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ZA" sz="12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Derived </a:t>
              </a:r>
              <a:r>
                <a: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From Viability Testing: http://www.rudient/node/62256</a:t>
              </a:r>
            </a:p>
          </p:txBody>
        </p:sp>
        <p:sp>
          <p:nvSpPr>
            <p:cNvPr id="28" name="Text Box 19"/>
            <p:cNvSpPr txBox="1"/>
            <p:nvPr/>
          </p:nvSpPr>
          <p:spPr>
            <a:xfrm>
              <a:off x="356039" y="5133000"/>
              <a:ext cx="2052660" cy="2590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ZA" sz="11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Other Types of Viability: OTV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19"/>
            <p:cNvSpPr txBox="1"/>
            <p:nvPr/>
          </p:nvSpPr>
          <p:spPr>
            <a:xfrm>
              <a:off x="2423939" y="881040"/>
              <a:ext cx="536280" cy="2590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ZA" sz="11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OTV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 Box 19"/>
            <p:cNvSpPr txBox="1"/>
            <p:nvPr/>
          </p:nvSpPr>
          <p:spPr>
            <a:xfrm>
              <a:off x="5423339" y="827700"/>
              <a:ext cx="535940" cy="2590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ZA" sz="11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OTV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Text Box 19"/>
            <p:cNvSpPr txBox="1"/>
            <p:nvPr/>
          </p:nvSpPr>
          <p:spPr>
            <a:xfrm>
              <a:off x="2253419" y="2938440"/>
              <a:ext cx="535940" cy="2590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ZA" sz="11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OTV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 Box 19"/>
            <p:cNvSpPr txBox="1"/>
            <p:nvPr/>
          </p:nvSpPr>
          <p:spPr>
            <a:xfrm>
              <a:off x="5766239" y="2976540"/>
              <a:ext cx="535940" cy="2590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ZA" sz="11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OTV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19"/>
            <p:cNvSpPr txBox="1"/>
            <p:nvPr/>
          </p:nvSpPr>
          <p:spPr>
            <a:xfrm>
              <a:off x="5743350" y="2039120"/>
              <a:ext cx="1106184" cy="29734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ZA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Economic Viability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1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uble Option 2014 R\Demarcation Board\Powerpoint - Annual Report 2014\Powerpoint Background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618" y="1588"/>
            <a:ext cx="15120938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56126" y="2495127"/>
            <a:ext cx="13610273" cy="5299845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>
            <a:lvl1pPr marL="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755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7511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1266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5022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8777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2533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6288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90044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ZA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ZA" sz="18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Financial Viability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18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In doing analysis, should a short term or long term perspective be considered?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Financial Viability  is one of several “viability” components that shape the discussion on viability on the whole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US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 fontScale="975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solidFill>
                  <a:schemeClr val="accent6">
                    <a:lumMod val="75000"/>
                  </a:schemeClr>
                </a:solidFill>
              </a:rPr>
              <a:t>FINANCIAL VIABILITY  </a:t>
            </a:r>
            <a:endParaRPr lang="en-Z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uble Option 2014 R\Demarcation Board\Powerpoint - Annual Report 2014\Powerpoint Background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618" y="1588"/>
            <a:ext cx="15120938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56126" y="2495127"/>
            <a:ext cx="13610273" cy="6740005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>
            <a:lvl1pPr marL="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755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7511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1266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5022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8777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2533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6288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90044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ZA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ZA" sz="18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Financial Viability &amp; Relevance of The Act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18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The MFMA should be used as a framework for determining financial viability – especially in the short term.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Relevant Chapters: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2050" lvl="1" indent="-904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Chapter 3:   Municipal Revenue – Banking, Investment and Asset Management</a:t>
            </a:r>
          </a:p>
          <a:p>
            <a:pPr marL="1162050" lvl="1" indent="-904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Chapter 4:   Budgeting</a:t>
            </a:r>
          </a:p>
          <a:p>
            <a:pPr marL="1162050" lvl="1" indent="-904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Chapter 5:   Co-operative Government </a:t>
            </a:r>
          </a:p>
          <a:p>
            <a:pPr marL="1162050" lvl="1" indent="-904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Chapter 6:   Debt Management</a:t>
            </a:r>
          </a:p>
          <a:p>
            <a:pPr marL="1162050" lvl="1" indent="-904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Chapter 11:  SCM</a:t>
            </a:r>
          </a:p>
          <a:p>
            <a:pPr marL="1071562" lvl="1" algn="just">
              <a:lnSpc>
                <a:spcPct val="150000"/>
              </a:lnSpc>
              <a:spcBef>
                <a:spcPts val="0"/>
              </a:spcBef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66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Capacity </a:t>
            </a:r>
            <a:r>
              <a:rPr lang="en-ZA" sz="1800" i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v. </a:t>
            </a:r>
            <a:r>
              <a:rPr lang="en-ZA" sz="18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Capability</a:t>
            </a:r>
          </a:p>
          <a:p>
            <a:pPr marL="7366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US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 fontScale="975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ZA" sz="3600" b="1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</a:rPr>
              <a:t>MUNICIPAL FINANCE MANAGEMENT ACT </a:t>
            </a:r>
            <a:endParaRPr lang="en-Z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6779</TotalTime>
  <Words>1340</Words>
  <Application>Microsoft Office PowerPoint</Application>
  <PresentationFormat>Custom</PresentationFormat>
  <Paragraphs>305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FoxProjects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Ruaan</dc:creator>
  <cp:lastModifiedBy>paul Mullon</cp:lastModifiedBy>
  <cp:revision>136</cp:revision>
  <cp:lastPrinted>2015-01-14T11:36:13Z</cp:lastPrinted>
  <dcterms:created xsi:type="dcterms:W3CDTF">2014-09-29T06:56:26Z</dcterms:created>
  <dcterms:modified xsi:type="dcterms:W3CDTF">2015-05-29T10:19:07Z</dcterms:modified>
</cp:coreProperties>
</file>