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9" r:id="rId3"/>
    <p:sldId id="340" r:id="rId4"/>
    <p:sldId id="348" r:id="rId5"/>
    <p:sldId id="337" r:id="rId6"/>
    <p:sldId id="314" r:id="rId7"/>
    <p:sldId id="316" r:id="rId8"/>
    <p:sldId id="331" r:id="rId9"/>
    <p:sldId id="317" r:id="rId10"/>
    <p:sldId id="346" r:id="rId11"/>
    <p:sldId id="345" r:id="rId12"/>
    <p:sldId id="321" r:id="rId13"/>
    <p:sldId id="347" r:id="rId14"/>
    <p:sldId id="341" r:id="rId15"/>
    <p:sldId id="330" r:id="rId16"/>
    <p:sldId id="324" r:id="rId17"/>
    <p:sldId id="325" r:id="rId18"/>
    <p:sldId id="326" r:id="rId19"/>
    <p:sldId id="327" r:id="rId20"/>
    <p:sldId id="333" r:id="rId21"/>
    <p:sldId id="335" r:id="rId22"/>
    <p:sldId id="334" r:id="rId23"/>
    <p:sldId id="336" r:id="rId24"/>
    <p:sldId id="291" r:id="rId25"/>
    <p:sldId id="292" r:id="rId26"/>
  </p:sldIdLst>
  <p:sldSz cx="9144000" cy="6858000" type="screen4x3"/>
  <p:notesSz cx="6797675" cy="9874250"/>
  <p:defaultTextStyle>
    <a:lvl1pPr>
      <a:defRPr>
        <a:latin typeface="Times New Roman"/>
        <a:ea typeface="Times New Roman"/>
        <a:cs typeface="Times New Roman"/>
        <a:sym typeface="Times New Roman"/>
      </a:defRPr>
    </a:lvl1pPr>
    <a:lvl2pPr indent="457200">
      <a:defRPr>
        <a:latin typeface="Times New Roman"/>
        <a:ea typeface="Times New Roman"/>
        <a:cs typeface="Times New Roman"/>
        <a:sym typeface="Times New Roman"/>
      </a:defRPr>
    </a:lvl2pPr>
    <a:lvl3pPr indent="914400">
      <a:defRPr>
        <a:latin typeface="Times New Roman"/>
        <a:ea typeface="Times New Roman"/>
        <a:cs typeface="Times New Roman"/>
        <a:sym typeface="Times New Roman"/>
      </a:defRPr>
    </a:lvl3pPr>
    <a:lvl4pPr indent="1371600">
      <a:defRPr>
        <a:latin typeface="Times New Roman"/>
        <a:ea typeface="Times New Roman"/>
        <a:cs typeface="Times New Roman"/>
        <a:sym typeface="Times New Roman"/>
      </a:defRPr>
    </a:lvl4pPr>
    <a:lvl5pPr indent="1828800">
      <a:defRPr>
        <a:latin typeface="Times New Roman"/>
        <a:ea typeface="Times New Roman"/>
        <a:cs typeface="Times New Roman"/>
        <a:sym typeface="Times New Roman"/>
      </a:defRPr>
    </a:lvl5pPr>
    <a:lvl6pPr indent="2286000">
      <a:defRPr>
        <a:latin typeface="Times New Roman"/>
        <a:ea typeface="Times New Roman"/>
        <a:cs typeface="Times New Roman"/>
        <a:sym typeface="Times New Roman"/>
      </a:defRPr>
    </a:lvl6pPr>
    <a:lvl7pPr indent="2743200">
      <a:defRPr>
        <a:latin typeface="Times New Roman"/>
        <a:ea typeface="Times New Roman"/>
        <a:cs typeface="Times New Roman"/>
        <a:sym typeface="Times New Roman"/>
      </a:defRPr>
    </a:lvl7pPr>
    <a:lvl8pPr indent="3200400">
      <a:defRPr>
        <a:latin typeface="Times New Roman"/>
        <a:ea typeface="Times New Roman"/>
        <a:cs typeface="Times New Roman"/>
        <a:sym typeface="Times New Roman"/>
      </a:defRPr>
    </a:lvl8pPr>
    <a:lvl9pPr indent="3657600">
      <a:defRPr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8064A2"/>
              </a:solidFill>
              <a:prstDash val="solid"/>
              <a:bevel/>
            </a:ln>
          </a:left>
          <a:right>
            <a:ln w="12700" cap="flat">
              <a:solidFill>
                <a:srgbClr val="8064A2"/>
              </a:solidFill>
              <a:prstDash val="solid"/>
              <a:bevel/>
            </a:ln>
          </a:right>
          <a:top>
            <a:ln w="12700" cap="flat">
              <a:solidFill>
                <a:srgbClr val="8064A2"/>
              </a:solidFill>
              <a:prstDash val="solid"/>
              <a:bevel/>
            </a:ln>
          </a:top>
          <a:bottom>
            <a:ln w="12700" cap="flat">
              <a:solidFill>
                <a:srgbClr val="8064A2"/>
              </a:solidFill>
              <a:prstDash val="solid"/>
              <a:bevel/>
            </a:ln>
          </a:bottom>
          <a:insideH>
            <a:ln w="12700" cap="flat">
              <a:solidFill>
                <a:srgbClr val="8064A2"/>
              </a:solidFill>
              <a:prstDash val="solid"/>
              <a:bevel/>
            </a:ln>
          </a:insideH>
          <a:insideV>
            <a:ln w="12700" cap="flat">
              <a:solidFill>
                <a:srgbClr val="8064A2"/>
              </a:solidFill>
              <a:prstDash val="solid"/>
              <a:bevel/>
            </a:ln>
          </a:insideV>
        </a:tcBdr>
        <a:fill>
          <a:solidFill>
            <a:srgbClr val="8064A2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8064A2"/>
              </a:solidFill>
              <a:prstDash val="solid"/>
              <a:bevel/>
            </a:ln>
          </a:left>
          <a:right>
            <a:ln w="12700" cap="flat">
              <a:solidFill>
                <a:srgbClr val="8064A2"/>
              </a:solidFill>
              <a:prstDash val="solid"/>
              <a:bevel/>
            </a:ln>
          </a:right>
          <a:top>
            <a:ln w="12700" cap="flat">
              <a:solidFill>
                <a:srgbClr val="8064A2"/>
              </a:solidFill>
              <a:prstDash val="solid"/>
              <a:bevel/>
            </a:ln>
          </a:top>
          <a:bottom>
            <a:ln w="12700" cap="flat">
              <a:solidFill>
                <a:srgbClr val="8064A2"/>
              </a:solidFill>
              <a:prstDash val="solid"/>
              <a:bevel/>
            </a:ln>
          </a:bottom>
          <a:insideH>
            <a:ln w="12700" cap="flat">
              <a:solidFill>
                <a:srgbClr val="8064A2"/>
              </a:solidFill>
              <a:prstDash val="solid"/>
              <a:bevel/>
            </a:ln>
          </a:insideH>
          <a:insideV>
            <a:ln w="12700" cap="flat">
              <a:solidFill>
                <a:srgbClr val="8064A2"/>
              </a:solidFill>
              <a:prstDash val="solid"/>
              <a:bevel/>
            </a:ln>
          </a:insideV>
        </a:tcBdr>
        <a:fill>
          <a:solidFill>
            <a:srgbClr val="8064A2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8064A2"/>
              </a:solidFill>
              <a:prstDash val="solid"/>
              <a:bevel/>
            </a:ln>
          </a:left>
          <a:right>
            <a:ln w="12700" cap="flat">
              <a:solidFill>
                <a:srgbClr val="8064A2"/>
              </a:solidFill>
              <a:prstDash val="solid"/>
              <a:bevel/>
            </a:ln>
          </a:right>
          <a:top>
            <a:ln w="50800" cap="flat">
              <a:solidFill>
                <a:srgbClr val="8064A2"/>
              </a:solidFill>
              <a:prstDash val="solid"/>
              <a:bevel/>
            </a:ln>
          </a:top>
          <a:bottom>
            <a:ln w="12700" cap="flat">
              <a:solidFill>
                <a:srgbClr val="8064A2"/>
              </a:solidFill>
              <a:prstDash val="solid"/>
              <a:bevel/>
            </a:ln>
          </a:bottom>
          <a:insideH>
            <a:ln w="12700" cap="flat">
              <a:solidFill>
                <a:srgbClr val="8064A2"/>
              </a:solidFill>
              <a:prstDash val="solid"/>
              <a:bevel/>
            </a:ln>
          </a:insideH>
          <a:insideV>
            <a:ln w="12700" cap="flat">
              <a:solidFill>
                <a:srgbClr val="8064A2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8064A2"/>
              </a:solidFill>
              <a:prstDash val="solid"/>
              <a:bevel/>
            </a:ln>
          </a:left>
          <a:right>
            <a:ln w="12700" cap="flat">
              <a:solidFill>
                <a:srgbClr val="8064A2"/>
              </a:solidFill>
              <a:prstDash val="solid"/>
              <a:bevel/>
            </a:ln>
          </a:right>
          <a:top>
            <a:ln w="12700" cap="flat">
              <a:solidFill>
                <a:srgbClr val="8064A2"/>
              </a:solidFill>
              <a:prstDash val="solid"/>
              <a:bevel/>
            </a:ln>
          </a:top>
          <a:bottom>
            <a:ln w="25400" cap="flat">
              <a:solidFill>
                <a:srgbClr val="8064A2"/>
              </a:solidFill>
              <a:prstDash val="solid"/>
              <a:bevel/>
            </a:ln>
          </a:bottom>
          <a:insideH>
            <a:ln w="12700" cap="flat">
              <a:solidFill>
                <a:srgbClr val="8064A2"/>
              </a:solidFill>
              <a:prstDash val="solid"/>
              <a:bevel/>
            </a:ln>
          </a:insideH>
          <a:insideV>
            <a:ln w="12700" cap="flat">
              <a:solidFill>
                <a:srgbClr val="8064A2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ZA" smtClean="0"/>
              <a:t>SALGA: EASTERN CAPE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DC06-6892-4ECB-BEBB-EC247CF9E2DC}" type="datetimeFigureOut">
              <a:rPr lang="en-ZA" smtClean="0"/>
              <a:t>2015/11/02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36DD1-B278-49C6-B168-E60D3E025F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6274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06359" y="4690270"/>
            <a:ext cx="4984961" cy="444341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7309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673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/>
          <a:lstStyle/>
          <a:p>
            <a:fld id="{FD066A8B-5FB0-4961-892A-B1BCE1D48972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969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1600" b="0" u="none" dirty="0" smtClean="0"/>
              <a:t>Brief</a:t>
            </a:r>
            <a:r>
              <a:rPr lang="en-GB" sz="1600" b="0" u="none" baseline="0" dirty="0" smtClean="0"/>
              <a:t> summary of the Terms Of Reference (annexure A) for the review and updates on progress so far</a:t>
            </a:r>
          </a:p>
          <a:p>
            <a:endParaRPr lang="en-GB" sz="1600" b="0" u="none" baseline="0" dirty="0" smtClean="0"/>
          </a:p>
          <a:p>
            <a:r>
              <a:rPr lang="en-GB" sz="1600" b="1" u="sng" dirty="0" smtClean="0"/>
              <a:t>REASONS/RATIONALE</a:t>
            </a:r>
          </a:p>
          <a:p>
            <a:r>
              <a:rPr lang="en-GB" dirty="0" smtClean="0"/>
              <a:t>What</a:t>
            </a:r>
            <a:r>
              <a:rPr lang="en-GB" baseline="0" dirty="0" smtClean="0"/>
              <a:t> triggered the review? </a:t>
            </a:r>
            <a:r>
              <a:rPr lang="en-GB" b="1" baseline="0" dirty="0" smtClean="0"/>
              <a:t>Multiple</a:t>
            </a:r>
            <a:r>
              <a:rPr lang="en-GB" baseline="0" dirty="0" smtClean="0"/>
              <a:t> factors</a:t>
            </a:r>
          </a:p>
          <a:p>
            <a:pPr>
              <a:buFontTx/>
              <a:buNone/>
            </a:pPr>
            <a:r>
              <a:rPr lang="en-GB" baseline="0" dirty="0" smtClean="0"/>
              <a:t>NT announced it in 2013 Budget, it’s based on </a:t>
            </a:r>
            <a:r>
              <a:rPr lang="en-GB" b="1" baseline="0" dirty="0" smtClean="0"/>
              <a:t>calls for such a review from across government </a:t>
            </a:r>
            <a:r>
              <a:rPr lang="en-GB" baseline="0" dirty="0" smtClean="0"/>
              <a:t>over several years</a:t>
            </a:r>
          </a:p>
          <a:p>
            <a:pPr>
              <a:buFontTx/>
              <a:buNone/>
            </a:pPr>
            <a:endParaRPr lang="en-GB" baseline="0" dirty="0" smtClean="0"/>
          </a:p>
          <a:p>
            <a:pPr>
              <a:spcAft>
                <a:spcPts val="300"/>
              </a:spcAft>
              <a:buFontTx/>
              <a:buNone/>
            </a:pPr>
            <a:r>
              <a:rPr lang="en-GB" baseline="0" dirty="0" smtClean="0"/>
              <a:t>For example:</a:t>
            </a:r>
            <a:r>
              <a:rPr lang="en-GB" dirty="0" smtClean="0"/>
              <a:t> </a:t>
            </a:r>
            <a:r>
              <a:rPr lang="en-GB" b="1" dirty="0" smtClean="0"/>
              <a:t>The FFC </a:t>
            </a:r>
            <a:r>
              <a:rPr lang="en-GB" dirty="0" smtClean="0"/>
              <a:t>repeatedly raised concerns over recent</a:t>
            </a:r>
            <a:r>
              <a:rPr lang="en-GB" baseline="0" dirty="0" smtClean="0"/>
              <a:t> proliferation of grants and also the ad-hoc nature of new grants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GB" baseline="0" dirty="0" smtClean="0"/>
              <a:t> </a:t>
            </a:r>
            <a:r>
              <a:rPr lang="en-GB" b="1" baseline="0" dirty="0" smtClean="0"/>
              <a:t>Parliamentary committees</a:t>
            </a:r>
            <a:r>
              <a:rPr lang="en-GB" baseline="0" dirty="0" smtClean="0"/>
              <a:t> have questioned the under spending by municipalities on various infrastructure related grants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GB" baseline="0" dirty="0" smtClean="0"/>
              <a:t> </a:t>
            </a:r>
            <a:r>
              <a:rPr lang="en-GB" b="1" baseline="0" dirty="0" smtClean="0"/>
              <a:t>Sector departments and Municipalities </a:t>
            </a:r>
            <a:r>
              <a:rPr lang="en-GB" baseline="0" dirty="0" smtClean="0"/>
              <a:t>often suggest there are certain funding gaps – disaster mitigation funding being one of these gaps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GB" baseline="0" dirty="0" smtClean="0"/>
              <a:t> Finally no full review of LG infrastructure funding has taken place since 2003/04 when the MIG was introduced. </a:t>
            </a:r>
            <a:r>
              <a:rPr lang="en-GB" b="1" baseline="0" dirty="0" smtClean="0"/>
              <a:t>2011 Census showed us the on-the-ground reality has changed</a:t>
            </a:r>
            <a:r>
              <a:rPr lang="en-GB" baseline="0" dirty="0" smtClean="0"/>
              <a:t> so clear rationale for the funding to change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 smtClean="0"/>
              <a:t>PURPOSE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u="none" dirty="0" smtClean="0"/>
              <a:t>Improve service</a:t>
            </a:r>
            <a:r>
              <a:rPr lang="en-GB" sz="1200" b="0" u="none" baseline="0" dirty="0" smtClean="0"/>
              <a:t> delivery key infrastructure at municipal level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u="non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1" u="none" baseline="0" dirty="0" smtClean="0"/>
              <a:t>1) </a:t>
            </a:r>
            <a:r>
              <a:rPr lang="en-GB" sz="1200" b="0" u="none" baseline="0" dirty="0" smtClean="0"/>
              <a:t>Evaluates the effectiveness  of grants at meeting sector and national policies  (</a:t>
            </a:r>
            <a:r>
              <a:rPr lang="en-GB" sz="1200" b="1" u="none" baseline="0" dirty="0" err="1" smtClean="0"/>
              <a:t>e.g</a:t>
            </a:r>
            <a:r>
              <a:rPr lang="en-GB" sz="1200" b="1" u="none" baseline="0" dirty="0" smtClean="0"/>
              <a:t> is balance of backlogs </a:t>
            </a:r>
            <a:r>
              <a:rPr lang="en-GB" sz="1200" b="1" u="none" baseline="0" dirty="0" err="1" smtClean="0"/>
              <a:t>vs</a:t>
            </a:r>
            <a:r>
              <a:rPr lang="en-GB" sz="1200" b="1" u="none" baseline="0" dirty="0" smtClean="0"/>
              <a:t> growth correct?)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u="non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1" u="none" baseline="0" dirty="0" smtClean="0"/>
              <a:t>2)</a:t>
            </a:r>
            <a:r>
              <a:rPr lang="en-GB" sz="1200" b="0" u="none" baseline="0" dirty="0" smtClean="0"/>
              <a:t> Analyses the efficiency that grants do this – do they deliver value for money? (</a:t>
            </a:r>
            <a:r>
              <a:rPr lang="en-GB" sz="1200" b="1" u="none" baseline="0" dirty="0" smtClean="0"/>
              <a:t>are they suitably differentiated, what do performance indicators show?)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u="non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baseline="0" dirty="0" smtClean="0"/>
              <a:t>Answering these two high-level questions will lead the review to make recommendations  for reform at the 2014 Budget Forum</a:t>
            </a:r>
            <a:endParaRPr lang="en-GB" sz="1200" b="1" u="none" dirty="0" smtClean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96" y="8831582"/>
            <a:ext cx="3038604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0268C-D44E-49B5-99A3-347EADF30D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buNone/>
            </a:pPr>
            <a:r>
              <a:rPr lang="en-US" sz="1600" b="1" u="sng" dirty="0" smtClean="0"/>
              <a:t>ACCESS</a:t>
            </a:r>
            <a:r>
              <a:rPr lang="en-US" sz="1600" b="1" u="sng" baseline="0" dirty="0" smtClean="0"/>
              <a:t> TO KEY BASIC SERVICES</a:t>
            </a:r>
          </a:p>
          <a:p>
            <a:pPr marL="285750" indent="-285750">
              <a:buNone/>
            </a:pPr>
            <a:endParaRPr lang="en-US" baseline="0" dirty="0" smtClean="0"/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baseline="0" dirty="0" smtClean="0"/>
              <a:t>Growth from 2001 to 2011 Census. </a:t>
            </a:r>
            <a:r>
              <a:rPr lang="en-US" b="1" baseline="0" dirty="0" smtClean="0"/>
              <a:t>Access has increased</a:t>
            </a:r>
            <a:r>
              <a:rPr lang="en-US" baseline="0" dirty="0" smtClean="0"/>
              <a:t>.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baseline="0" dirty="0" smtClean="0"/>
              <a:t>BUT </a:t>
            </a:r>
            <a:r>
              <a:rPr lang="en-US" b="1" baseline="0" dirty="0" smtClean="0"/>
              <a:t>population growth</a:t>
            </a:r>
            <a:r>
              <a:rPr lang="en-US" baseline="0" dirty="0" smtClean="0"/>
              <a:t> also significant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baseline="0" dirty="0" smtClean="0"/>
              <a:t>That means number of </a:t>
            </a:r>
            <a:r>
              <a:rPr lang="en-US" b="1" baseline="0" dirty="0" smtClean="0"/>
              <a:t>backlogs has not always reduced </a:t>
            </a:r>
            <a:r>
              <a:rPr lang="en-US" b="0" baseline="0" dirty="0" smtClean="0"/>
              <a:t>(4 million HHs without access to RDP standard sanitation)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n-US" b="0" baseline="0" dirty="0" smtClean="0"/>
              <a:t>Note this pattern varies hugely from urban metros (growth in access but huge in-migration) to rural areas </a:t>
            </a:r>
          </a:p>
          <a:p>
            <a:pPr marL="285750" indent="-285750">
              <a:buNone/>
            </a:pPr>
            <a:endParaRPr lang="en-US" baseline="0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 smtClean="0"/>
              <a:t>HUGE FISCAL EFFORT TOWARDS MUNICIPAL INFRASTRUCTURE</a:t>
            </a:r>
            <a:endParaRPr lang="en-US" sz="1600" b="1" u="sng" baseline="0" dirty="0" smtClean="0"/>
          </a:p>
          <a:p>
            <a:pPr marL="285750" indent="-285750">
              <a:buNone/>
            </a:pPr>
            <a:endParaRPr lang="en-US" baseline="0" dirty="0" smtClean="0"/>
          </a:p>
          <a:p>
            <a:pPr marL="285750" indent="-285750">
              <a:buFontTx/>
              <a:buChar char="-"/>
            </a:pPr>
            <a:r>
              <a:rPr lang="en-US" baseline="0" dirty="0" smtClean="0"/>
              <a:t>This needs to be </a:t>
            </a:r>
            <a:r>
              <a:rPr lang="en-US" b="1" baseline="0" dirty="0" smtClean="0"/>
              <a:t>placed in context </a:t>
            </a:r>
            <a:r>
              <a:rPr lang="en-US" b="0" baseline="0" dirty="0" smtClean="0"/>
              <a:t>of the huge allocations that have been made over that period, often with specific aim of eradicating  such backlogs</a:t>
            </a:r>
          </a:p>
          <a:p>
            <a:pPr marL="285750" indent="-285750">
              <a:buFontTx/>
              <a:buChar char="-"/>
            </a:pPr>
            <a:endParaRPr lang="en-US" b="0" baseline="0" dirty="0" smtClean="0"/>
          </a:p>
          <a:p>
            <a:pPr marL="285750" indent="-285750">
              <a:buFontTx/>
              <a:buChar char="-"/>
            </a:pPr>
            <a:r>
              <a:rPr lang="en-US" b="0" baseline="0" dirty="0" smtClean="0"/>
              <a:t>Even after accounting for </a:t>
            </a:r>
            <a:r>
              <a:rPr lang="en-US" b="1" baseline="0" dirty="0" smtClean="0"/>
              <a:t>inflation</a:t>
            </a:r>
            <a:r>
              <a:rPr lang="en-US" b="0" baseline="0" dirty="0" smtClean="0"/>
              <a:t> the blue bar rises substantially each year. </a:t>
            </a:r>
            <a:r>
              <a:rPr lang="en-US" b="1" baseline="0" dirty="0" smtClean="0"/>
              <a:t>R141 billion (in today’s prices)</a:t>
            </a:r>
            <a:r>
              <a:rPr lang="en-US" b="0" baseline="0" dirty="0" smtClean="0"/>
              <a:t> has been allocated via LG infrastructure grants</a:t>
            </a:r>
          </a:p>
          <a:p>
            <a:pPr marL="285750" indent="-285750">
              <a:buFontTx/>
              <a:buChar char="-"/>
            </a:pPr>
            <a:endParaRPr lang="en-US" b="0" baseline="0" dirty="0" smtClean="0"/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baseline="0" dirty="0" smtClean="0"/>
              <a:t>Broader macroeconomic situation and pressure on the </a:t>
            </a:r>
            <a:r>
              <a:rPr lang="en-US" b="1" baseline="0" dirty="0" err="1" smtClean="0"/>
              <a:t>fiscus</a:t>
            </a:r>
            <a:r>
              <a:rPr lang="en-US" b="1" baseline="0" dirty="0" smtClean="0"/>
              <a:t> </a:t>
            </a:r>
            <a:r>
              <a:rPr lang="en-US" baseline="0" dirty="0" smtClean="0"/>
              <a:t>means increased funding akin to previous years is unlikely. Clear need to </a:t>
            </a:r>
            <a:r>
              <a:rPr lang="en-US" b="1" baseline="0" dirty="0" smtClean="0"/>
              <a:t>spend current allocations better </a:t>
            </a:r>
            <a:r>
              <a:rPr lang="en-US" baseline="0" dirty="0" smtClean="0"/>
              <a:t>to speed up backlog eradication</a:t>
            </a:r>
            <a:endParaRPr lang="en-GB" dirty="0" smtClean="0"/>
          </a:p>
          <a:p>
            <a:pPr marL="285750" indent="-28575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96" y="8831582"/>
            <a:ext cx="3038604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0268C-D44E-49B5-99A3-347EADF30D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285750" indent="-285750">
              <a:buAutoNum type="romanLcParenBoth"/>
            </a:pPr>
            <a:r>
              <a:rPr lang="en-US" dirty="0" smtClean="0"/>
              <a:t>Nicely</a:t>
            </a:r>
            <a:r>
              <a:rPr lang="en-US" baseline="0" dirty="0" smtClean="0"/>
              <a:t> portrays the </a:t>
            </a:r>
            <a:r>
              <a:rPr lang="en-US" b="1" baseline="0" dirty="0" smtClean="0"/>
              <a:t>evolution since 2000 </a:t>
            </a:r>
            <a:r>
              <a:rPr lang="en-US" baseline="0" dirty="0" smtClean="0"/>
              <a:t>and accompanies discussion paper documenting the evolving principles and policy ideas in that time.</a:t>
            </a:r>
          </a:p>
          <a:p>
            <a:pPr marL="285750" indent="-285750">
              <a:buAutoNum type="romanLcParenBoth"/>
            </a:pPr>
            <a:endParaRPr lang="en-US" baseline="0" dirty="0" smtClean="0"/>
          </a:p>
          <a:p>
            <a:pPr marL="285750" indent="-285750">
              <a:buAutoNum type="romanLcParenBoth"/>
            </a:pPr>
            <a:r>
              <a:rPr lang="en-US" b="1" dirty="0" smtClean="0"/>
              <a:t>Dominance of the CMIP</a:t>
            </a:r>
            <a:r>
              <a:rPr lang="en-US" b="1" baseline="0" dirty="0" smtClean="0"/>
              <a:t> (</a:t>
            </a:r>
            <a:r>
              <a:rPr lang="en-US" b="0" baseline="0" dirty="0" smtClean="0"/>
              <a:t>attempt to </a:t>
            </a:r>
            <a:r>
              <a:rPr lang="en-US" b="1" baseline="0" dirty="0" err="1" smtClean="0"/>
              <a:t>rationalise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 number of grants)</a:t>
            </a:r>
            <a:r>
              <a:rPr lang="en-US" b="0" dirty="0" smtClean="0"/>
              <a:t> </a:t>
            </a:r>
            <a:r>
              <a:rPr lang="en-US" dirty="0" smtClean="0"/>
              <a:t>but large</a:t>
            </a:r>
            <a:r>
              <a:rPr lang="en-US" baseline="0" dirty="0" smtClean="0"/>
              <a:t> other grants (such as Water Services Project) still co-existed.</a:t>
            </a:r>
          </a:p>
          <a:p>
            <a:pPr marL="285750" indent="-285750">
              <a:buAutoNum type="romanLcParenBoth"/>
            </a:pPr>
            <a:endParaRPr lang="en-US" baseline="0" dirty="0" smtClean="0"/>
          </a:p>
          <a:p>
            <a:pPr marL="285750" indent="-285750">
              <a:buAutoNum type="romanLcParenBoth"/>
            </a:pPr>
            <a:r>
              <a:rPr lang="en-US" baseline="0" dirty="0" smtClean="0"/>
              <a:t>2004 </a:t>
            </a:r>
            <a:r>
              <a:rPr lang="en-US" b="1" baseline="0" dirty="0" smtClean="0"/>
              <a:t>MIG which was far more successful in consolidating the portfolio</a:t>
            </a:r>
            <a:r>
              <a:rPr lang="en-US" baseline="0" dirty="0" smtClean="0"/>
              <a:t> of LG infrastructure grants. Yet note the INEP grants remained distinct.</a:t>
            </a:r>
          </a:p>
          <a:p>
            <a:pPr marL="285750" indent="-285750">
              <a:buAutoNum type="romanLcParenBoth"/>
            </a:pPr>
            <a:endParaRPr lang="en-US" baseline="0" dirty="0" smtClean="0"/>
          </a:p>
          <a:p>
            <a:pPr marL="285750" indent="-285750">
              <a:buAutoNum type="romanLcParenBoth"/>
            </a:pPr>
            <a:r>
              <a:rPr lang="en-US" baseline="0" dirty="0" smtClean="0"/>
              <a:t>But other grants such as </a:t>
            </a:r>
            <a:r>
              <a:rPr lang="en-US" b="1" baseline="0" dirty="0" smtClean="0"/>
              <a:t>PTIG and RBIG </a:t>
            </a:r>
            <a:r>
              <a:rPr lang="en-US" baseline="0" dirty="0" smtClean="0"/>
              <a:t>started prior to 2010 and </a:t>
            </a:r>
            <a:r>
              <a:rPr lang="en-US" b="1" baseline="0" dirty="0" smtClean="0"/>
              <a:t>MIG increasingly less dominant. </a:t>
            </a:r>
          </a:p>
          <a:p>
            <a:pPr marL="285750" indent="-285750">
              <a:buAutoNum type="romanLcParenBoth"/>
            </a:pPr>
            <a:endParaRPr lang="en-US" baseline="0" dirty="0" smtClean="0"/>
          </a:p>
          <a:p>
            <a:pPr marL="285750" indent="-285750">
              <a:buAutoNum type="romanLcParenBoth"/>
            </a:pPr>
            <a:r>
              <a:rPr lang="en-US" b="1" baseline="0" dirty="0" smtClean="0"/>
              <a:t>Differentiation really kicked into gear in from 2011/12 </a:t>
            </a:r>
            <a:r>
              <a:rPr lang="en-US" baseline="0" dirty="0" smtClean="0"/>
              <a:t>with the creation of the USDG (following MIG cities).</a:t>
            </a:r>
          </a:p>
          <a:p>
            <a:pPr marL="285750" indent="-285750">
              <a:buAutoNum type="romanLcParenBoth"/>
            </a:pPr>
            <a:endParaRPr lang="en-US" baseline="0" dirty="0" smtClean="0"/>
          </a:p>
          <a:p>
            <a:pPr marL="285750" indent="-285750">
              <a:buAutoNum type="romanLcParenBoth"/>
            </a:pPr>
            <a:r>
              <a:rPr lang="en-US" baseline="0" dirty="0" smtClean="0"/>
              <a:t>Huge increases in RBIG and INEP Eskom show </a:t>
            </a:r>
            <a:r>
              <a:rPr lang="en-US" b="1" baseline="0" dirty="0" smtClean="0"/>
              <a:t>larger role for indirect grants </a:t>
            </a:r>
            <a:r>
              <a:rPr lang="en-US" baseline="0" dirty="0" smtClean="0"/>
              <a:t>– rightly or wrongly – in current MTEF</a:t>
            </a:r>
          </a:p>
          <a:p>
            <a:pPr marL="285750" indent="-285750">
              <a:buNone/>
            </a:pPr>
            <a:endParaRPr lang="en-GB" baseline="0" dirty="0" smtClean="0"/>
          </a:p>
          <a:p>
            <a:pPr marL="285750" indent="-285750">
              <a:buNone/>
            </a:pPr>
            <a:r>
              <a:rPr lang="en-GB" sz="1400" b="1" baseline="0" dirty="0" smtClean="0"/>
              <a:t>IF LANDED IN SOUTH AFRICA WITHOUT PRIOR KNOWLEDGE OF LG INFRASTRUCTURE WOULD THIS BE THE SYSTEM THEY CHOOSE? </a:t>
            </a:r>
            <a:r>
              <a:rPr lang="en-GB" sz="1400" b="1" i="1" u="sng" baseline="0" dirty="0" smtClean="0"/>
              <a:t>NO </a:t>
            </a:r>
          </a:p>
          <a:p>
            <a:pPr marL="285750" indent="-285750">
              <a:buNone/>
            </a:pPr>
            <a:endParaRPr lang="en-GB" sz="1400" b="1" i="1" u="sng" baseline="0" dirty="0" smtClean="0"/>
          </a:p>
          <a:p>
            <a:pPr marL="285750" indent="-285750">
              <a:buNone/>
            </a:pPr>
            <a:r>
              <a:rPr lang="en-GB" sz="1400" b="1" i="0" u="none" baseline="0" dirty="0" smtClean="0"/>
              <a:t>SO THIS REVIEW AIMS TO RESTORE STRUCTURE  AND STRATEGY TO A SYSTEM THAT EVOLVED WITH LARGELY AD-HOC DECISIONS</a:t>
            </a:r>
            <a:endParaRPr lang="en-US" sz="1400" b="1" i="1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96" y="8831582"/>
            <a:ext cx="3038604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0268C-D44E-49B5-99A3-347EADF30D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Should be </a:t>
            </a:r>
            <a:r>
              <a:rPr lang="en-GB" b="1" dirty="0" smtClean="0"/>
              <a:t>familiar </a:t>
            </a:r>
            <a:r>
              <a:rPr lang="en-GB" dirty="0" smtClean="0"/>
              <a:t>to many of you – LGES formula</a:t>
            </a:r>
            <a:r>
              <a:rPr lang="en-GB" baseline="0" dirty="0" smtClean="0"/>
              <a:t> review.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Stage 1 – </a:t>
            </a:r>
            <a:r>
              <a:rPr lang="en-GB" b="1" i="1" baseline="0" dirty="0" smtClean="0"/>
              <a:t>NEXT 4-6 MONTHS</a:t>
            </a:r>
          </a:p>
          <a:p>
            <a:endParaRPr lang="en-GB" b="1" baseline="0" dirty="0" smtClean="0"/>
          </a:p>
          <a:p>
            <a:r>
              <a:rPr lang="en-GB" baseline="0" dirty="0" smtClean="0"/>
              <a:t>Create an </a:t>
            </a:r>
            <a:r>
              <a:rPr lang="en-GB" b="1" baseline="0" dirty="0" smtClean="0"/>
              <a:t>evidence base </a:t>
            </a:r>
            <a:r>
              <a:rPr lang="en-GB" baseline="0" dirty="0" smtClean="0"/>
              <a:t>with data analysis and policy reviews to identify principles</a:t>
            </a:r>
          </a:p>
          <a:p>
            <a:r>
              <a:rPr lang="en-GB" b="1" baseline="0" dirty="0" smtClean="0"/>
              <a:t>Working group </a:t>
            </a:r>
            <a:r>
              <a:rPr lang="en-GB" baseline="0" dirty="0" smtClean="0"/>
              <a:t>(technical help and inputs) and </a:t>
            </a:r>
            <a:r>
              <a:rPr lang="en-GB" b="1" baseline="0" dirty="0" smtClean="0"/>
              <a:t>steering group </a:t>
            </a:r>
            <a:r>
              <a:rPr lang="en-GB" baseline="0" dirty="0" smtClean="0"/>
              <a:t>(strategic direction)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Stage 2 – </a:t>
            </a:r>
            <a:r>
              <a:rPr lang="en-GB" b="1" i="1" baseline="0" dirty="0" smtClean="0"/>
              <a:t>THROUGH 2014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Extensive consultation </a:t>
            </a:r>
            <a:r>
              <a:rPr lang="en-GB" b="0" baseline="0" dirty="0" smtClean="0"/>
              <a:t>to build on stage one and </a:t>
            </a:r>
            <a:r>
              <a:rPr lang="en-GB" b="1" baseline="0" dirty="0" smtClean="0"/>
              <a:t>verify or adapt results</a:t>
            </a:r>
            <a:r>
              <a:rPr lang="en-GB" b="0" baseline="0" dirty="0" smtClean="0"/>
              <a:t>. </a:t>
            </a:r>
          </a:p>
          <a:p>
            <a:r>
              <a:rPr lang="en-GB" b="0" baseline="0" dirty="0" smtClean="0"/>
              <a:t>SALGA and municipalities </a:t>
            </a:r>
            <a:r>
              <a:rPr lang="en-GB" b="1" baseline="0" dirty="0" smtClean="0"/>
              <a:t>workshops. </a:t>
            </a:r>
            <a:r>
              <a:rPr lang="en-GB" b="0" baseline="0" dirty="0" smtClean="0"/>
              <a:t>All affected departments. And relevant professional bodies or institutions.</a:t>
            </a:r>
          </a:p>
          <a:p>
            <a:endParaRPr lang="en-GB" b="0" baseline="0" dirty="0" smtClean="0"/>
          </a:p>
          <a:p>
            <a:r>
              <a:rPr lang="en-GB" b="1" baseline="0" dirty="0" smtClean="0"/>
              <a:t>Stage 3 – </a:t>
            </a:r>
            <a:r>
              <a:rPr lang="en-GB" b="1" i="1" baseline="0" dirty="0" smtClean="0"/>
              <a:t>WORK TOWARD BUDGET FORUM OCTOBER 2014</a:t>
            </a:r>
          </a:p>
          <a:p>
            <a:r>
              <a:rPr lang="en-GB" b="0" dirty="0" smtClean="0"/>
              <a:t> </a:t>
            </a:r>
          </a:p>
          <a:p>
            <a:r>
              <a:rPr lang="en-GB" b="0" dirty="0" smtClean="0"/>
              <a:t>Potentially</a:t>
            </a:r>
            <a:r>
              <a:rPr lang="en-GB" b="0" baseline="0" dirty="0" smtClean="0"/>
              <a:t> hardest – </a:t>
            </a:r>
            <a:r>
              <a:rPr lang="en-GB" b="1" baseline="0" dirty="0" smtClean="0"/>
              <a:t>building consensus on recommendations</a:t>
            </a:r>
            <a:r>
              <a:rPr lang="en-GB" b="0" baseline="0" dirty="0" smtClean="0"/>
              <a:t> after negotiations and briefings at highest level – </a:t>
            </a:r>
            <a:r>
              <a:rPr lang="en-GB" b="1" baseline="0" dirty="0" smtClean="0"/>
              <a:t>Steering Committee come into their own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Stage 4 – </a:t>
            </a:r>
            <a:r>
              <a:rPr lang="en-GB" b="1" i="1" baseline="0" dirty="0" smtClean="0"/>
              <a:t>UP TO 2015 BUDGET</a:t>
            </a:r>
          </a:p>
          <a:p>
            <a:r>
              <a:rPr lang="en-GB" b="0" baseline="0" dirty="0" smtClean="0"/>
              <a:t>Pending decisions at Budget Forum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96" y="8831582"/>
            <a:ext cx="3038604" cy="4648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E0268C-D44E-49B5-99A3-347EADF30D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79387" y="188912"/>
            <a:ext cx="8785226" cy="6480176"/>
          </a:xfrm>
          <a:prstGeom prst="roundRect">
            <a:avLst>
              <a:gd name="adj" fmla="val 5506"/>
            </a:avLst>
          </a:prstGeom>
          <a:ln w="25400">
            <a:solidFill>
              <a:srgbClr val="3B71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1.png" descr="C:\Users\Marina\Pictures\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500062"/>
            <a:ext cx="2197100" cy="1992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323850" y="4868862"/>
            <a:ext cx="8496300" cy="1"/>
          </a:xfrm>
          <a:prstGeom prst="line">
            <a:avLst/>
          </a:prstGeom>
          <a:ln w="25400">
            <a:solidFill>
              <a:srgbClr val="3B71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971104"/>
            <a:ext cx="7772400" cy="308967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66C5B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4400" cap="small">
                <a:solidFill>
                  <a:srgbClr val="366C5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5060775"/>
            <a:ext cx="6400800" cy="17972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small"/>
            </a:lvl1pPr>
            <a:lvl2pPr marL="0" indent="457200" algn="ctr">
              <a:buSzTx/>
              <a:buFontTx/>
              <a:buNone/>
              <a:defRPr cap="small"/>
            </a:lvl2pPr>
            <a:lvl3pPr marL="0" indent="914400" algn="ctr">
              <a:buSzTx/>
              <a:buFontTx/>
              <a:buNone/>
              <a:defRPr cap="small"/>
            </a:lvl3pPr>
            <a:lvl4pPr marL="0" indent="1371600" algn="ctr">
              <a:buSzTx/>
              <a:buFontTx/>
              <a:buNone/>
              <a:defRPr cap="small"/>
            </a:lvl4pPr>
            <a:lvl5pPr marL="0" indent="1828800" algn="ctr">
              <a:buSzTx/>
              <a:buFontTx/>
              <a:buNone/>
              <a:defRPr cap="small"/>
            </a:lvl5pPr>
          </a:lstStyle>
          <a:p>
            <a:pPr lvl="0">
              <a:defRPr sz="1800" cap="none"/>
            </a:pPr>
            <a:r>
              <a:rPr sz="3200" cap="small"/>
              <a:t>Body Level One</a:t>
            </a:r>
          </a:p>
          <a:p>
            <a:pPr lvl="1">
              <a:defRPr sz="1800" cap="none"/>
            </a:pPr>
            <a:r>
              <a:rPr sz="3200" cap="small"/>
              <a:t>Body Level Two</a:t>
            </a:r>
          </a:p>
          <a:p>
            <a:pPr lvl="2">
              <a:defRPr sz="1800" cap="none"/>
            </a:pPr>
            <a:r>
              <a:rPr sz="3200" cap="small"/>
              <a:t>Body Level Three</a:t>
            </a:r>
          </a:p>
          <a:p>
            <a:pPr lvl="3">
              <a:defRPr sz="1800" cap="none"/>
            </a:pPr>
            <a:r>
              <a:rPr sz="3200" cap="small"/>
              <a:t>Body Level Four</a:t>
            </a:r>
          </a:p>
          <a:p>
            <a:pPr lvl="4">
              <a:defRPr sz="1800" cap="none"/>
            </a:pPr>
            <a:r>
              <a:rPr sz="3200" cap="small"/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44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79387" y="188912"/>
            <a:ext cx="8785226" cy="6480176"/>
          </a:xfrm>
          <a:prstGeom prst="roundRect">
            <a:avLst>
              <a:gd name="adj" fmla="val 5506"/>
            </a:avLst>
          </a:prstGeom>
          <a:ln w="25400">
            <a:solidFill>
              <a:srgbClr val="3B71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" name="image1.png" descr="C:\Users\Marina\Pictures\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500062"/>
            <a:ext cx="2197100" cy="199231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22312" y="1655575"/>
            <a:ext cx="7772401" cy="26375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Bef>
                <a:spcPts val="800"/>
              </a:spcBef>
              <a:buSzTx/>
              <a:buFontTx/>
              <a:buNone/>
              <a:def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0" indent="457200" algn="ctr">
              <a:spcBef>
                <a:spcPts val="800"/>
              </a:spcBef>
              <a:buSzTx/>
              <a:buFontTx/>
              <a:buNone/>
              <a:def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0" indent="914400" algn="ctr">
              <a:spcBef>
                <a:spcPts val="800"/>
              </a:spcBef>
              <a:buSzTx/>
              <a:buFontTx/>
              <a:buNone/>
              <a:def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0" indent="1371600" algn="ctr">
              <a:spcBef>
                <a:spcPts val="800"/>
              </a:spcBef>
              <a:buSzTx/>
              <a:buFontTx/>
              <a:buNone/>
              <a:def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0" indent="1828800" algn="ctr">
              <a:spcBef>
                <a:spcPts val="800"/>
              </a:spcBef>
              <a:buSzTx/>
              <a:buFontTx/>
              <a:buNone/>
              <a:def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  <a:effectLst/>
              </a:defRPr>
            </a:pPr>
            <a:r>
              <a: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  <a:effectLst/>
              </a:defRPr>
            </a:pPr>
            <a:r>
              <a: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  <a:effectLst/>
              </a:defRPr>
            </a:pPr>
            <a:r>
              <a: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  <a:effectLst/>
              </a:defRPr>
            </a:pPr>
            <a:r>
              <a:rPr sz="36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SALGA EC Presentation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80BA-257A-4B2A-8622-2CC1176DACB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C:\Users\Marina\Pictures\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5575" y="5732462"/>
            <a:ext cx="1031875" cy="9366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79387" y="188912"/>
            <a:ext cx="8785226" cy="6480176"/>
          </a:xfrm>
          <a:prstGeom prst="roundRect">
            <a:avLst>
              <a:gd name="adj" fmla="val 5506"/>
            </a:avLst>
          </a:prstGeom>
          <a:ln w="25400">
            <a:solidFill>
              <a:srgbClr val="3B71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323850" y="1484312"/>
            <a:ext cx="8496300" cy="1"/>
          </a:xfrm>
          <a:prstGeom prst="line">
            <a:avLst/>
          </a:prstGeom>
          <a:ln w="25400">
            <a:solidFill>
              <a:srgbClr val="3B715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44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553200" y="6282117"/>
            <a:ext cx="2133600" cy="27546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3B715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hf hdr="0" dt="0"/>
  <p:txStyles>
    <p:titleStyle>
      <a:lvl1pPr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1pPr>
      <a:lvl2pPr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2pPr>
      <a:lvl3pPr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3pPr>
      <a:lvl4pPr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4pPr>
      <a:lvl5pPr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5pPr>
      <a:lvl6pPr indent="457200"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6pPr>
      <a:lvl7pPr indent="914400"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7pPr>
      <a:lvl8pPr indent="1371600"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8pPr>
      <a:lvl9pPr indent="1828800" algn="r">
        <a:defRPr sz="4400" cap="small">
          <a:solidFill>
            <a:srgbClr val="3B715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31800" y="2386584"/>
            <a:ext cx="8280400" cy="22784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66927">
              <a:defRPr sz="1800" cap="none">
                <a:solidFill>
                  <a:srgbClr val="000000"/>
                </a:solidFill>
                <a:effectLst/>
              </a:defRPr>
            </a:pPr>
            <a:r>
              <a:rPr sz="2728" cap="small" dirty="0">
                <a:solidFill>
                  <a:srgbClr val="366C5B"/>
                </a:solidFill>
                <a:effectLst>
                  <a:outerShdw blurRad="23622" dist="23622" dir="2700000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728" cap="small" dirty="0">
                <a:solidFill>
                  <a:srgbClr val="366C5B"/>
                </a:solidFill>
                <a:effectLst>
                  <a:outerShdw blurRad="23622" dist="23622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sz="2728" cap="small" dirty="0">
                <a:solidFill>
                  <a:srgbClr val="366C5B"/>
                </a:solidFill>
                <a:effectLst>
                  <a:outerShdw blurRad="23622" dist="23622" dir="2700000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728" cap="small" dirty="0">
                <a:solidFill>
                  <a:srgbClr val="366C5B"/>
                </a:solidFill>
                <a:effectLst>
                  <a:outerShdw blurRad="23622" dist="23622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600" cap="small" dirty="0" smtClean="0">
                <a:solidFill>
                  <a:srgbClr val="366C5B"/>
                </a:solidFill>
              </a:rPr>
              <a:t>Local Government Fiscal Reforms</a:t>
            </a:r>
            <a:r>
              <a:rPr sz="4000" cap="small" dirty="0">
                <a:solidFill>
                  <a:srgbClr val="366C5B"/>
                </a:solidFill>
              </a:rPr>
              <a:t/>
            </a:r>
            <a:br>
              <a:rPr sz="4000" cap="small" dirty="0">
                <a:solidFill>
                  <a:srgbClr val="366C5B"/>
                </a:solidFill>
              </a:rPr>
            </a:br>
            <a:r>
              <a:rPr sz="4000" cap="small" dirty="0">
                <a:solidFill>
                  <a:srgbClr val="366C5B"/>
                </a:solidFill>
              </a:rPr>
              <a:t/>
            </a:r>
            <a:br>
              <a:rPr sz="4000" cap="small" dirty="0">
                <a:solidFill>
                  <a:srgbClr val="366C5B"/>
                </a:solidFill>
              </a:rPr>
            </a:br>
            <a:endParaRPr sz="4000" cap="small" dirty="0">
              <a:solidFill>
                <a:srgbClr val="366C5B"/>
              </a:solidFill>
              <a:effectLst>
                <a:outerShdw blurRad="23622" dist="23622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371600" y="6092825"/>
            <a:ext cx="6400800" cy="5048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400"/>
              </a:spcBef>
              <a:defRPr sz="1800" i="1" cap="none">
                <a:solidFill>
                  <a:srgbClr val="366C5B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defRPr>
            </a:lvl1pPr>
          </a:lstStyle>
          <a:p>
            <a:pPr lvl="0">
              <a:defRPr i="0">
                <a:solidFill>
                  <a:srgbClr val="000000"/>
                </a:solidFill>
                <a:effectLst/>
              </a:defRPr>
            </a:pPr>
            <a:r>
              <a:rPr i="1" dirty="0">
                <a:solidFill>
                  <a:srgbClr val="366C5B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For an Equitable Sharing of National Revenue</a:t>
            </a:r>
          </a:p>
        </p:txBody>
      </p:sp>
      <p:sp>
        <p:nvSpPr>
          <p:cNvPr id="29" name="Shape 29"/>
          <p:cNvSpPr/>
          <p:nvPr/>
        </p:nvSpPr>
        <p:spPr>
          <a:xfrm>
            <a:off x="1170207" y="4963442"/>
            <a:ext cx="640080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lang="en-ZA" sz="32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SALGA: Eastern Cape province </a:t>
            </a:r>
            <a:r>
              <a:rPr lang="en-ZA" sz="2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400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2400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Z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3147461"/>
            <a:ext cx="7772401" cy="1145636"/>
          </a:xfrm>
        </p:spPr>
        <p:txBody>
          <a:bodyPr/>
          <a:lstStyle/>
          <a:p>
            <a:r>
              <a:rPr lang="en-US" dirty="0"/>
              <a:t>REVIEW OF BASIC SERVICE COSTS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40027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</a:t>
            </a:r>
            <a:r>
              <a:rPr lang="en-US" dirty="0" smtClean="0"/>
              <a:t>BASIC </a:t>
            </a:r>
            <a:r>
              <a:rPr lang="en-US" dirty="0"/>
              <a:t>SERVICE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FFC, in partnership with SALGA and COGTA are currently carrying out an exercise seeking to cost basic services.</a:t>
            </a:r>
          </a:p>
          <a:p>
            <a:pPr algn="just"/>
            <a:r>
              <a:rPr lang="en-US" dirty="0" smtClean="0"/>
              <a:t>Basic services were not properly costed in the new formula, hence the need for the review.</a:t>
            </a:r>
          </a:p>
          <a:p>
            <a:pPr algn="just"/>
            <a:r>
              <a:rPr lang="en-US" dirty="0" smtClean="0"/>
              <a:t>The first and second phases of costing of basic services have been completed, with the third phase currently underway.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SALGA EC Presentation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AC57FB67-5201-4263-A749-74A8A000A585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0729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Programme phasing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72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37288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ZA" smtClean="0"/>
              <a:t>SALGA EC Presentation</a:t>
            </a:r>
            <a:endParaRPr lang="en-ZA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94302"/>
              </p:ext>
            </p:extLst>
          </p:nvPr>
        </p:nvGraphicFramePr>
        <p:xfrm>
          <a:off x="256514" y="2271295"/>
          <a:ext cx="8784976" cy="433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311"/>
                <a:gridCol w="2933906"/>
                <a:gridCol w="2933906"/>
                <a:gridCol w="1216853"/>
              </a:tblGrid>
              <a:tr h="30849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 phasing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Services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Cycle</a:t>
                      </a:r>
                      <a:endParaRPr lang="en-Z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</a:tr>
              <a:tr h="308491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Operating costs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Capital costs</a:t>
                      </a:r>
                      <a:endParaRPr lang="en-ZA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66C5B"/>
                    </a:solidFill>
                  </a:tcPr>
                </a:tc>
              </a:tr>
              <a:tr h="811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936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Sanitation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Refuse removal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936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936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2013/14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F9367"/>
                    </a:solidFill>
                  </a:tcPr>
                </a:tc>
              </a:tr>
              <a:tr h="16228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roads and </a:t>
                      </a:r>
                      <a:r>
                        <a:rPr lang="en-ZA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stormwater</a:t>
                      </a:r>
                      <a:endParaRPr lang="en-ZA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</a:t>
                      </a: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health </a:t>
                      </a: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Fire-fighting services</a:t>
                      </a:r>
                      <a:endParaRPr lang="en-ZA" sz="18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roads and </a:t>
                      </a:r>
                      <a:r>
                        <a:rPr lang="en-ZA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stormwater</a:t>
                      </a:r>
                      <a:endParaRPr lang="en-ZA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Sanitation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Refuse removal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endParaRPr lang="en-ZA" sz="18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</a:tr>
              <a:tr h="925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 3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 fighting services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roads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 water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administration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health services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Fire-fighting services</a:t>
                      </a:r>
                      <a:endParaRPr lang="en-ZA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AAC8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259" y="1510176"/>
            <a:ext cx="8450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The FFC, in partnership with SALGA, has </a:t>
            </a:r>
            <a:r>
              <a:rPr lang="en-ZA" dirty="0" smtClean="0"/>
              <a:t>developed a model </a:t>
            </a:r>
            <a:r>
              <a:rPr lang="en-ZA" dirty="0"/>
              <a:t>to estimate both the capital and operating costs of all municipal basic </a:t>
            </a:r>
            <a:r>
              <a:rPr lang="en-ZA" dirty="0" smtClean="0"/>
              <a:t>services. Phases of model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8568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2810577"/>
            <a:ext cx="7772401" cy="1482520"/>
          </a:xfrm>
        </p:spPr>
        <p:txBody>
          <a:bodyPr/>
          <a:lstStyle/>
          <a:p>
            <a:r>
              <a:rPr lang="en-ZA" dirty="0"/>
              <a:t>REVIEW OF MUNICIPAL REVENUE SOURCES</a:t>
            </a:r>
          </a:p>
        </p:txBody>
      </p:sp>
    </p:spTree>
    <p:extLst>
      <p:ext uri="{BB962C8B-B14F-4D97-AF65-F5344CB8AC3E}">
        <p14:creationId xmlns:p14="http://schemas.microsoft.com/office/powerpoint/2010/main" val="2952581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/>
              <a:t>REVIEW OF MUNICIPAL REVENUE SOURCES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Secretariat of the Commission is part of a team that is reviewing municipal revenue </a:t>
            </a:r>
            <a:r>
              <a:rPr lang="fr-FR" sz="2400" dirty="0"/>
              <a:t>sources</a:t>
            </a:r>
            <a:r>
              <a:rPr lang="en-US" sz="2400" dirty="0"/>
              <a:t> especially as they apply to metros and the cities.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the third in a series of reviews of the local government fiscal framework.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review will only assess the existing own revenue sources in metropolitan municipalities.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assessment for the other municipal groupings will follow. The reason for starting with the metros is the critical role they play in meeting government’s priorities i.e. economic development and growth.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review will be limited to own revenue sources (property rates, service charges and levies, borrowing, sharing of the general fuel levy and internal generated revenue).</a:t>
            </a:r>
            <a:endParaRPr lang="en-GB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GB" sz="2400" dirty="0"/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AC57FB67-5201-4263-A749-74A8A000A58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987824" y="6237312"/>
            <a:ext cx="3528392" cy="365125"/>
          </a:xfrm>
          <a:prstGeom prst="rect">
            <a:avLst/>
          </a:prstGeom>
        </p:spPr>
        <p:txBody>
          <a:bodyPr/>
          <a:lstStyle/>
          <a:p>
            <a:r>
              <a:rPr lang="en-US" b="1" smtClean="0">
                <a:effectLst/>
              </a:rPr>
              <a:t>SALGA EC Presentation</a:t>
            </a:r>
            <a:endParaRPr lang="en-ZA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9780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3003081"/>
            <a:ext cx="7772401" cy="1290015"/>
          </a:xfrm>
        </p:spPr>
        <p:txBody>
          <a:bodyPr>
            <a:normAutofit/>
          </a:bodyPr>
          <a:lstStyle/>
          <a:p>
            <a:r>
              <a:rPr lang="en-GB" b="1" dirty="0" smtClean="0"/>
              <a:t>Review of local </a:t>
            </a:r>
            <a:r>
              <a:rPr lang="en-GB" b="1" dirty="0"/>
              <a:t>government infrastructure grant </a:t>
            </a:r>
            <a:r>
              <a:rPr lang="en-GB" b="1" dirty="0" smtClean="0"/>
              <a:t>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40973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36024" cy="838200"/>
          </a:xfrm>
        </p:spPr>
        <p:txBody>
          <a:bodyPr>
            <a:normAutofit/>
          </a:bodyPr>
          <a:lstStyle/>
          <a:p>
            <a:r>
              <a:rPr lang="en-GB" dirty="0" smtClean="0"/>
              <a:t>Why the Review and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78" y="1497788"/>
            <a:ext cx="8991600" cy="4115602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n-GB" sz="1900" b="1" dirty="0" smtClean="0"/>
              <a:t>Why Review?</a:t>
            </a:r>
          </a:p>
          <a:p>
            <a:pPr lvl="1">
              <a:spcAft>
                <a:spcPts val="600"/>
              </a:spcAft>
            </a:pPr>
            <a:r>
              <a:rPr lang="en-GB" sz="1900" b="1" dirty="0" smtClean="0"/>
              <a:t>Proliferation</a:t>
            </a:r>
            <a:r>
              <a:rPr lang="en-GB" sz="1900" dirty="0" smtClean="0"/>
              <a:t> of LG grants, the ad-hoc changes (raised by the FFC)</a:t>
            </a:r>
          </a:p>
          <a:p>
            <a:pPr lvl="1">
              <a:spcAft>
                <a:spcPts val="600"/>
              </a:spcAft>
            </a:pPr>
            <a:r>
              <a:rPr lang="en-GB" sz="1900" dirty="0" smtClean="0"/>
              <a:t>Concerns over </a:t>
            </a:r>
            <a:r>
              <a:rPr lang="en-GB" sz="1900" b="1" dirty="0" smtClean="0"/>
              <a:t>underspending</a:t>
            </a:r>
            <a:r>
              <a:rPr lang="en-GB" sz="1900" dirty="0" smtClean="0"/>
              <a:t> (raised by parliamentary committees)</a:t>
            </a:r>
          </a:p>
          <a:p>
            <a:pPr lvl="1">
              <a:spcAft>
                <a:spcPts val="600"/>
              </a:spcAft>
            </a:pPr>
            <a:r>
              <a:rPr lang="en-GB" sz="1900" dirty="0" smtClean="0"/>
              <a:t>Last wholesale review was </a:t>
            </a:r>
            <a:r>
              <a:rPr lang="en-GB" sz="1900" b="1" dirty="0" smtClean="0"/>
              <a:t>2003/04</a:t>
            </a:r>
            <a:r>
              <a:rPr lang="en-GB" sz="1900" dirty="0" smtClean="0"/>
              <a:t> – many policy developments since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0F85A1-E419-4A9D-98FD-9FA4278D085E}" type="slidenum">
              <a:rPr lang="en-US" smtClean="0"/>
              <a:pPr>
                <a:defRPr/>
              </a:pPr>
              <a:t>16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78" y="3237955"/>
            <a:ext cx="8396438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ZA" sz="2000" b="1" dirty="0" smtClean="0"/>
              <a:t>Purpose of Review: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ZA" sz="2000" dirty="0" smtClean="0"/>
              <a:t>The </a:t>
            </a:r>
            <a:r>
              <a:rPr lang="en-ZA" sz="2000" dirty="0"/>
              <a:t>Local Government Infrastructure Grant Review aims to make evidence-based recommendations on the current system of funding municipal infrastructure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ZA" sz="2000" dirty="0"/>
              <a:t>Articulating the principles behind the municipal infrastructure grant system and assess whether the current system of infrastructure funding effectively responds to government’s policy goals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ZA" sz="2000" dirty="0"/>
              <a:t>To objectively evaluate how efficiently public funds are being used to meet government policy objectives</a:t>
            </a:r>
          </a:p>
          <a:p>
            <a:pPr marL="1178379" lvl="2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lang="en-ZA" sz="2000" dirty="0"/>
              <a:t>Questions to be answered in this regard include: are the grants easy to spend, suitably differentiated between rural and urban areas, and do they come with sufficient non-financial support?</a:t>
            </a:r>
          </a:p>
        </p:txBody>
      </p:sp>
    </p:spTree>
    <p:extLst>
      <p:ext uri="{BB962C8B-B14F-4D97-AF65-F5344CB8AC3E}">
        <p14:creationId xmlns:p14="http://schemas.microsoft.com/office/powerpoint/2010/main" val="729908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2400" dirty="0" smtClean="0"/>
              <a:t>Fiscal expansion vs enduring backlogs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0712" y="1268760"/>
            <a:ext cx="62547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9512" y="1988840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Households’ Access to Service (2001 to 2011)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293096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Local Government Infrastructure Grants 2000-2012 (adjusted for inflation)</a:t>
            </a:r>
            <a:endParaRPr lang="en-US" sz="1800" dirty="0"/>
          </a:p>
        </p:txBody>
      </p:sp>
      <p:sp>
        <p:nvSpPr>
          <p:cNvPr id="12" name="Left Brace 11"/>
          <p:cNvSpPr/>
          <p:nvPr/>
        </p:nvSpPr>
        <p:spPr bwMode="auto">
          <a:xfrm>
            <a:off x="2267744" y="1268760"/>
            <a:ext cx="216024" cy="252028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2267744" y="3933056"/>
            <a:ext cx="216024" cy="252028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33057"/>
            <a:ext cx="6264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6576" y="1196752"/>
            <a:ext cx="6264696" cy="26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0F85A1-E419-4A9D-98FD-9FA4278D085E}" type="slidenum">
              <a:rPr lang="en-US" smtClean="0"/>
              <a:pPr>
                <a:defRPr/>
              </a:pPr>
              <a:t>17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268760"/>
            <a:ext cx="626469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487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404261"/>
            <a:ext cx="8614610" cy="703486"/>
          </a:xfrm>
        </p:spPr>
        <p:txBody>
          <a:bodyPr/>
          <a:lstStyle/>
          <a:p>
            <a:r>
              <a:rPr lang="en-US" sz="2400" dirty="0" smtClean="0"/>
              <a:t>Grant Proliferation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" y="1549666"/>
            <a:ext cx="8537608" cy="530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352106">
            <a:off x="740013" y="5688273"/>
            <a:ext cx="14000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Water Serv. </a:t>
            </a:r>
            <a:r>
              <a:rPr lang="en-GB" sz="1100" dirty="0" err="1" smtClean="0">
                <a:solidFill>
                  <a:schemeClr val="bg1"/>
                </a:solidFill>
              </a:rPr>
              <a:t>Proj</a:t>
            </a:r>
            <a:r>
              <a:rPr lang="en-GB" sz="1100" dirty="0" smtClean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0F85A1-E419-4A9D-98FD-9FA4278D085E}" type="slidenum">
              <a:rPr lang="en-US" smtClean="0"/>
              <a:pPr>
                <a:defRPr/>
              </a:pPr>
              <a:t>18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755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24056" cy="838200"/>
          </a:xfrm>
        </p:spPr>
        <p:txBody>
          <a:bodyPr/>
          <a:lstStyle/>
          <a:p>
            <a:r>
              <a:rPr lang="en-US" dirty="0" smtClean="0"/>
              <a:t>Review Method and Timelines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0047"/>
            <a:ext cx="7443936" cy="4297168"/>
          </a:xfrm>
          <a:solidFill>
            <a:srgbClr val="FFFF00"/>
          </a:solidFill>
        </p:spPr>
        <p:txBody>
          <a:bodyPr lIns="72000" tIns="0" rIns="72000" bIns="0"/>
          <a:lstStyle/>
          <a:p>
            <a:pPr marL="0" indent="0">
              <a:spcBef>
                <a:spcPts val="300"/>
              </a:spcBef>
              <a:buNone/>
            </a:pPr>
            <a:r>
              <a:rPr lang="en-US" sz="1800" b="1" dirty="0" smtClean="0"/>
              <a:t>Based on the LGES formula review, collaborative at every stage:</a:t>
            </a:r>
          </a:p>
          <a:p>
            <a:pPr>
              <a:spcBef>
                <a:spcPts val="300"/>
              </a:spcBef>
              <a:buNone/>
            </a:pPr>
            <a:endParaRPr lang="en-US" sz="900" b="1" dirty="0" smtClean="0"/>
          </a:p>
          <a:p>
            <a:pPr>
              <a:spcBef>
                <a:spcPts val="300"/>
              </a:spcBef>
              <a:buNone/>
            </a:pPr>
            <a:r>
              <a:rPr lang="en-US" sz="1800" b="1" dirty="0" smtClean="0"/>
              <a:t>Stage 1 – (Objectively) identify problems	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Extensive data analysis; Identifying principles of the grant system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1800" dirty="0" smtClean="0"/>
              <a:t>Working Group &amp; Steering Committee established that includes DCOG, SALGA, DPME and FFC</a:t>
            </a:r>
          </a:p>
          <a:p>
            <a:pPr>
              <a:spcBef>
                <a:spcPts val="300"/>
              </a:spcBef>
              <a:buNone/>
            </a:pPr>
            <a:r>
              <a:rPr lang="en-US" sz="1800" b="1" dirty="0" smtClean="0"/>
              <a:t>Stage 2 – Verify and discuss problems (esp. implementation)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Extensive consultation and workshops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800" dirty="0" smtClean="0"/>
              <a:t>With municipalities, national departments and other stakeholders</a:t>
            </a:r>
          </a:p>
          <a:p>
            <a:pPr>
              <a:spcBef>
                <a:spcPts val="300"/>
              </a:spcBef>
              <a:buNone/>
            </a:pPr>
            <a:r>
              <a:rPr lang="en-US" sz="1800" b="1" dirty="0" smtClean="0"/>
              <a:t>Stage 3 – Build consensus around solutions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1800" dirty="0" smtClean="0"/>
              <a:t>Higher level consultation led by Steering Committee leading to recommendations that go to BF and Cabinet</a:t>
            </a:r>
          </a:p>
          <a:p>
            <a:pPr>
              <a:spcBef>
                <a:spcPts val="300"/>
              </a:spcBef>
              <a:buNone/>
            </a:pPr>
            <a:r>
              <a:rPr lang="en-US" sz="1800" b="1" dirty="0" smtClean="0"/>
              <a:t>Stage 4 – Implementation</a:t>
            </a:r>
            <a:endParaRPr lang="en-US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0F85A1-E419-4A9D-98FD-9FA4278D085E}" type="slidenum">
              <a:rPr lang="en-US" smtClean="0"/>
              <a:pPr>
                <a:defRPr/>
              </a:pPr>
              <a:t>19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7524328" y="1916832"/>
            <a:ext cx="144016" cy="936104"/>
          </a:xfrm>
          <a:prstGeom prst="leftBr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7524328" y="3212976"/>
            <a:ext cx="144016" cy="720080"/>
          </a:xfrm>
          <a:prstGeom prst="leftBr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Left Brace 6"/>
          <p:cNvSpPr/>
          <p:nvPr/>
        </p:nvSpPr>
        <p:spPr bwMode="auto">
          <a:xfrm flipH="1">
            <a:off x="7524328" y="4221088"/>
            <a:ext cx="144016" cy="720080"/>
          </a:xfrm>
          <a:prstGeom prst="leftBr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132856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Now until Feb 2014</a:t>
            </a:r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3284984"/>
            <a:ext cx="13316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 smtClean="0"/>
              <a:t>Dec 2013 – July 2014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4293096"/>
            <a:ext cx="13316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 smtClean="0"/>
              <a:t>July 2014 – Oct 2014</a:t>
            </a:r>
            <a:endParaRPr lang="en-GB" sz="1800" dirty="0"/>
          </a:p>
        </p:txBody>
      </p:sp>
      <p:sp>
        <p:nvSpPr>
          <p:cNvPr id="16" name="Left Brace 15"/>
          <p:cNvSpPr/>
          <p:nvPr/>
        </p:nvSpPr>
        <p:spPr bwMode="auto">
          <a:xfrm flipH="1">
            <a:off x="7524328" y="5229200"/>
            <a:ext cx="144016" cy="720080"/>
          </a:xfrm>
          <a:prstGeom prst="leftBr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5373216"/>
            <a:ext cx="13316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 smtClean="0"/>
              <a:t>2015 Budget (February)</a:t>
            </a:r>
            <a:endParaRPr lang="en-GB" sz="1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1" y="5944847"/>
            <a:ext cx="7515944" cy="735086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GB" sz="2000" dirty="0"/>
              <a:t>Working Group </a:t>
            </a:r>
            <a:r>
              <a:rPr lang="en-GB" sz="2000" dirty="0" smtClean="0"/>
              <a:t>(</a:t>
            </a:r>
            <a:r>
              <a:rPr lang="en-GB" sz="2000" dirty="0"/>
              <a:t>NT, </a:t>
            </a:r>
            <a:r>
              <a:rPr lang="en-GB" sz="2000" dirty="0" err="1"/>
              <a:t>DCoG</a:t>
            </a:r>
            <a:r>
              <a:rPr lang="en-GB" sz="2000" dirty="0"/>
              <a:t>, SALGA, FFC)</a:t>
            </a:r>
          </a:p>
          <a:p>
            <a:r>
              <a:rPr lang="en-GB" sz="2000" dirty="0"/>
              <a:t>Steering Committee </a:t>
            </a:r>
            <a:r>
              <a:rPr lang="en-GB" sz="2000" dirty="0" smtClean="0"/>
              <a:t>(</a:t>
            </a:r>
            <a:r>
              <a:rPr lang="en-GB" sz="2000" dirty="0"/>
              <a:t>NT, </a:t>
            </a:r>
            <a:r>
              <a:rPr lang="en-GB" sz="2000" dirty="0" err="1"/>
              <a:t>DCoG</a:t>
            </a:r>
            <a:r>
              <a:rPr lang="en-GB" sz="2000" dirty="0"/>
              <a:t>, SALGA, FFC + DPME)</a:t>
            </a:r>
          </a:p>
          <a:p>
            <a:pPr>
              <a:buFont typeface="Arial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11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Structure of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Introduction: contextualising the relationship between SALGA and the FFC</a:t>
            </a:r>
          </a:p>
          <a:p>
            <a:r>
              <a:rPr lang="en-ZA" sz="3600" dirty="0" smtClean="0"/>
              <a:t>Review of LGES </a:t>
            </a:r>
          </a:p>
          <a:p>
            <a:r>
              <a:rPr lang="en-ZA" sz="3600" dirty="0" smtClean="0"/>
              <a:t>Review </a:t>
            </a:r>
            <a:r>
              <a:rPr lang="en-ZA" sz="3600" dirty="0"/>
              <a:t>of </a:t>
            </a:r>
            <a:r>
              <a:rPr lang="en-ZA" sz="3600" dirty="0" smtClean="0"/>
              <a:t>Basic Services Costs</a:t>
            </a:r>
            <a:endParaRPr lang="en-ZA" sz="3600" dirty="0"/>
          </a:p>
          <a:p>
            <a:r>
              <a:rPr lang="en-ZA" sz="3600" dirty="0"/>
              <a:t>Review of Municipal Revenue Sources</a:t>
            </a:r>
          </a:p>
          <a:p>
            <a:r>
              <a:rPr lang="en-ZA" sz="3600" dirty="0" smtClean="0"/>
              <a:t>Review of Infrastructure grants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AC57FB67-5201-4263-A749-74A8A000A585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663105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699791" y="6237289"/>
            <a:ext cx="374441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 i="1">
                <a:solidFill>
                  <a:srgbClr val="366C5B"/>
                </a:solidFill>
              </a:defRPr>
            </a:lvl1pPr>
          </a:lstStyle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sz="1100" i="1">
                <a:solidFill>
                  <a:srgbClr val="366C5B"/>
                </a:solidFill>
              </a:rPr>
              <a:t>Local Government Week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4400" cap="small" dirty="0">
                <a:solidFill>
                  <a:srgbClr val="3B7150"/>
                </a:solidFill>
                <a:effectLst/>
              </a:rPr>
              <a:t>Scope of the Review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341193" y="1542197"/>
            <a:ext cx="8502555" cy="45839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Review is limited to finding ways of </a:t>
            </a:r>
            <a:r>
              <a:rPr sz="2400" dirty="0" err="1"/>
              <a:t>maximising</a:t>
            </a:r>
            <a:r>
              <a:rPr sz="2400" dirty="0"/>
              <a:t> </a:t>
            </a:r>
            <a:r>
              <a:rPr sz="2400" i="1" dirty="0" smtClean="0"/>
              <a:t>existing </a:t>
            </a:r>
            <a:r>
              <a:rPr sz="2400" dirty="0"/>
              <a:t>resources rather than seeking solutions that require fiscal expansion </a:t>
            </a:r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Review is limited to local government infrastructure </a:t>
            </a:r>
            <a:r>
              <a:rPr sz="2400" dirty="0" smtClean="0"/>
              <a:t>grants </a:t>
            </a:r>
            <a:endParaRPr sz="2400" dirty="0"/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This is a review of the grants system, not municipal </a:t>
            </a:r>
            <a:r>
              <a:rPr sz="2400" dirty="0" smtClean="0"/>
              <a:t>financing</a:t>
            </a:r>
            <a:endParaRPr sz="2400" dirty="0"/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The review will emphasise the principle of </a:t>
            </a:r>
            <a:r>
              <a:rPr sz="2400" dirty="0" smtClean="0"/>
              <a:t>differentiation</a:t>
            </a:r>
            <a:r>
              <a:rPr lang="en-ZA" sz="2400" dirty="0" smtClean="0"/>
              <a:t> </a:t>
            </a:r>
            <a:r>
              <a:rPr lang="en-ZA" sz="2400" dirty="0" smtClean="0">
                <a:solidFill>
                  <a:srgbClr val="FF0000"/>
                </a:solidFill>
              </a:rPr>
              <a:t>(next slide)</a:t>
            </a:r>
            <a:r>
              <a:rPr sz="2400" dirty="0" smtClean="0">
                <a:solidFill>
                  <a:srgbClr val="FF0000"/>
                </a:solidFill>
              </a:rPr>
              <a:t> </a:t>
            </a:r>
            <a:endParaRPr sz="2400" dirty="0">
              <a:solidFill>
                <a:srgbClr val="FF0000"/>
              </a:solidFill>
            </a:endParaRPr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200" dirty="0"/>
              <a:t>Challenges such as capacity limitations, assignment of powers and functions, or municipal-level relationships are not the focus of this </a:t>
            </a:r>
            <a:r>
              <a:rPr sz="2200" dirty="0" smtClean="0"/>
              <a:t>review </a:t>
            </a:r>
            <a:endParaRPr sz="2200" dirty="0"/>
          </a:p>
          <a:p>
            <a:pPr marL="661307" lvl="1" indent="-204107">
              <a:spcBef>
                <a:spcPts val="400"/>
              </a:spcBef>
              <a:defRPr sz="1800"/>
            </a:pPr>
            <a:r>
              <a:rPr sz="2200" dirty="0"/>
              <a:t>The important matter of the assignment of powers and functions is being dealt with in another process led by </a:t>
            </a:r>
            <a:r>
              <a:rPr sz="2200" dirty="0" err="1"/>
              <a:t>DGoG</a:t>
            </a:r>
            <a:r>
              <a:rPr sz="2200" dirty="0"/>
              <a:t>, (FFC, SALGA and </a:t>
            </a:r>
            <a:r>
              <a:rPr sz="2200" dirty="0" smtClean="0"/>
              <a:t>NT</a:t>
            </a:r>
            <a:r>
              <a:rPr lang="en-ZA" sz="2200" dirty="0" smtClean="0"/>
              <a:t>)</a:t>
            </a:r>
            <a:endParaRPr sz="2200" dirty="0"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6553200" y="6099578"/>
            <a:ext cx="2133600" cy="2754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2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29" y="260647"/>
            <a:ext cx="8189775" cy="862061"/>
          </a:xfrm>
        </p:spPr>
        <p:txBody>
          <a:bodyPr>
            <a:normAutofit/>
          </a:bodyPr>
          <a:lstStyle/>
          <a:p>
            <a:r>
              <a:rPr lang="en-ZA" dirty="0" smtClean="0"/>
              <a:t>Long term vision: Grants</a:t>
            </a:r>
            <a:endParaRPr lang="en-ZA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865214" y="2420888"/>
            <a:ext cx="5112568" cy="1307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itchFamily="34" charset="0"/>
              <a:buNone/>
            </a:pPr>
            <a:endParaRPr lang="en-ZA" sz="1800" b="1" dirty="0" smtClean="0">
              <a:solidFill>
                <a:prstClr val="black"/>
              </a:solidFill>
              <a:latin typeface="Calibri"/>
            </a:endParaRPr>
          </a:p>
          <a:p>
            <a:pPr marL="114300" indent="0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Arial" pitchFamily="34" charset="0"/>
              <a:buNone/>
            </a:pPr>
            <a:r>
              <a:rPr lang="en-ZA" sz="2400" b="1" dirty="0" smtClean="0">
                <a:solidFill>
                  <a:prstClr val="black"/>
                </a:solidFill>
                <a:latin typeface="Calibri"/>
              </a:rPr>
              <a:t>A municipality’s context should determine its grant system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065" y="5352676"/>
            <a:ext cx="819904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1088157" y="5322496"/>
            <a:ext cx="0" cy="17419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1988257" y="5322497"/>
            <a:ext cx="0" cy="17419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5804681" y="5322497"/>
            <a:ext cx="0" cy="174196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4" y="1409224"/>
            <a:ext cx="8648776" cy="143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32073" y="3598017"/>
            <a:ext cx="1584176" cy="1682650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Consolidated Urban Grant  </a:t>
            </a:r>
            <a:r>
              <a:rPr kumimoji="0" lang="en-ZA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(limited conditionality, supplements capital budget)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9763" y="3861108"/>
            <a:ext cx="3706801" cy="1358307"/>
          </a:xfrm>
          <a:prstGeom prst="round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(allow municipal discretion, coordination with sectors, and emphasis on asset management)</a:t>
            </a:r>
            <a:endParaRPr kumimoji="0" lang="en-ZA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22837" y="3598017"/>
            <a:ext cx="6336268" cy="261264"/>
          </a:xfrm>
          <a:prstGeom prst="roundRect">
            <a:avLst/>
          </a:prstGeom>
          <a:pattFill prst="pct80">
            <a:fgClr>
              <a:srgbClr val="FFFF00"/>
            </a:fgClr>
            <a:bgClr>
              <a:sysClr val="window" lastClr="FFFFFF"/>
            </a:bgClr>
          </a:pattFill>
          <a:ln w="25400" cap="flat" cmpd="sng" algn="ctr">
            <a:solidFill>
              <a:srgbClr val="8064A2">
                <a:shade val="50000"/>
              </a:srgbClr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 other grants to national  priorities / regionally strategic projects  (</a:t>
            </a:r>
            <a:r>
              <a:rPr kumimoji="0" lang="en-Z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</a:t>
            </a:r>
            <a:r>
              <a:rPr kumimoji="0" lang="en-ZA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RBIG)</a:t>
            </a:r>
            <a:endParaRPr kumimoji="0" lang="en-ZA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 flipV="1">
            <a:off x="5957642" y="3922359"/>
            <a:ext cx="1692000" cy="67915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&amp; Sanitation</a:t>
            </a:r>
            <a:endParaRPr kumimoji="0" lang="en-ZA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 flipV="1">
            <a:off x="7710719" y="3922359"/>
            <a:ext cx="723992" cy="679154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INEP</a:t>
            </a:r>
            <a:endParaRPr kumimoji="0" lang="en-ZA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57642" y="4701254"/>
            <a:ext cx="2477069" cy="579414"/>
          </a:xfrm>
          <a:prstGeom prst="roundRec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Infrastructure &amp; Community Services Funding</a:t>
            </a:r>
            <a:endParaRPr kumimoji="0" lang="en-ZA" sz="1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59728" y="2598933"/>
            <a:ext cx="504056" cy="8129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551613" y="2547611"/>
            <a:ext cx="504056" cy="8129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704" y="536833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Metros</a:t>
            </a:r>
            <a:endParaRPr lang="en-ZA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153955" y="53896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Cities</a:t>
            </a:r>
            <a:endParaRPr lang="en-ZA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300617" y="540959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Towns</a:t>
            </a:r>
            <a:endParaRPr lang="en-ZA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17207" y="53896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Rural</a:t>
            </a:r>
            <a:endParaRPr lang="en-ZA" sz="1400" b="1" dirty="0"/>
          </a:p>
        </p:txBody>
      </p:sp>
      <p:sp>
        <p:nvSpPr>
          <p:cNvPr id="42" name="Rectangular Callout 41"/>
          <p:cNvSpPr/>
          <p:nvPr/>
        </p:nvSpPr>
        <p:spPr bwMode="auto">
          <a:xfrm>
            <a:off x="1855923" y="5676115"/>
            <a:ext cx="2380797" cy="833002"/>
          </a:xfrm>
          <a:prstGeom prst="wedgeRectCallout">
            <a:avLst>
              <a:gd name="adj1" fmla="val -68475"/>
              <a:gd name="adj2" fmla="val -92550"/>
            </a:avLst>
          </a:prstGeom>
          <a:solidFill>
            <a:schemeClr val="bg1"/>
          </a:solidFill>
          <a:ln w="9525" cap="flat" cmpd="sng" algn="ctr">
            <a:solidFill>
              <a:srgbClr val="B904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b="1" dirty="0" smtClean="0">
                <a:solidFill>
                  <a:srgbClr val="0934AF"/>
                </a:solidFill>
              </a:rPr>
              <a:t>Grants to metros and secondary cities to consolidate over time</a:t>
            </a:r>
            <a:endParaRPr kumimoji="0" lang="en-ZA" sz="1600" b="1" i="0" u="none" strike="noStrike" cap="none" normalizeH="0" baseline="0" dirty="0" smtClean="0">
              <a:ln>
                <a:noFill/>
              </a:ln>
              <a:solidFill>
                <a:srgbClr val="0934AF"/>
              </a:solidFill>
              <a:effectLst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2C9AE210-B1E4-46A6-A57F-E3CD590598F4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640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effectLst/>
              </a:rPr>
              <a:t>Infrastructure Grant </a:t>
            </a:r>
            <a:r>
              <a:rPr lang="en-ZA" dirty="0" smtClean="0">
                <a:effectLst/>
              </a:rPr>
              <a:t>Reviews Outcomes</a:t>
            </a:r>
            <a:endParaRPr lang="en-ZA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496944" cy="5257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ZA" sz="1800" dirty="0" smtClean="0"/>
              <a:t>Important outcomes from the Reviews announced in MTBPS recently are:</a:t>
            </a:r>
            <a:endParaRPr lang="en-ZA" sz="1800" dirty="0"/>
          </a:p>
          <a:p>
            <a:pPr lvl="1" algn="just"/>
            <a:r>
              <a:rPr lang="en-ZA" sz="1800" dirty="0"/>
              <a:t>The merger of a multiple of water and sanitation grants</a:t>
            </a:r>
          </a:p>
          <a:p>
            <a:pPr lvl="1" algn="just"/>
            <a:r>
              <a:rPr lang="en-ZA" sz="1800" dirty="0"/>
              <a:t>Introduction of a formula-driven Public Transport Network Grant </a:t>
            </a:r>
          </a:p>
          <a:p>
            <a:pPr lvl="1" algn="just"/>
            <a:r>
              <a:rPr lang="en-ZA" sz="1800" dirty="0"/>
              <a:t>Introducing greater differentiation for secondary cities and creating a MIG-Cities (MIG 2) </a:t>
            </a:r>
            <a:endParaRPr lang="en-ZA" sz="1800" dirty="0" smtClean="0"/>
          </a:p>
          <a:p>
            <a:pPr lvl="1" algn="just"/>
            <a:r>
              <a:rPr lang="en-ZA" sz="1800" dirty="0" smtClean="0"/>
              <a:t>Merging </a:t>
            </a:r>
            <a:r>
              <a:rPr lang="en-ZA" sz="1800" dirty="0"/>
              <a:t>urban grants (USDG, NDPG, INEP) over the MTEF, and </a:t>
            </a:r>
          </a:p>
          <a:p>
            <a:pPr lvl="1" algn="just"/>
            <a:r>
              <a:rPr lang="en-ZA" sz="1800" dirty="0"/>
              <a:t>Amendments to the </a:t>
            </a:r>
            <a:r>
              <a:rPr lang="en-ZA" sz="1800" dirty="0" smtClean="0"/>
              <a:t>MIG to </a:t>
            </a:r>
            <a:r>
              <a:rPr lang="en-ZA" sz="1800" dirty="0"/>
              <a:t>allow its funds to be used for the maintenance and refurbishment of municipal roads. </a:t>
            </a:r>
            <a:endParaRPr lang="en-ZA" sz="1800" dirty="0" smtClean="0"/>
          </a:p>
          <a:p>
            <a:pPr algn="just"/>
            <a:r>
              <a:rPr lang="en-ZA" sz="1800" dirty="0" smtClean="0"/>
              <a:t>These reforms will, among other things, enhance </a:t>
            </a:r>
            <a:r>
              <a:rPr lang="en-ZA" sz="1800" dirty="0"/>
              <a:t>the administrative efficiency </a:t>
            </a:r>
            <a:r>
              <a:rPr lang="en-ZA" sz="1800" dirty="0" smtClean="0"/>
              <a:t>and reporting; see </a:t>
            </a:r>
            <a:r>
              <a:rPr lang="en-ZA" sz="1800" dirty="0"/>
              <a:t>municipalities pay more attention to asset care and </a:t>
            </a:r>
            <a:r>
              <a:rPr lang="en-ZA" sz="1800" dirty="0" smtClean="0"/>
              <a:t>maintenance; introduce </a:t>
            </a:r>
            <a:r>
              <a:rPr lang="en-ZA" sz="1800" dirty="0"/>
              <a:t>predictability and </a:t>
            </a:r>
            <a:r>
              <a:rPr lang="en-ZA" sz="1800" dirty="0" smtClean="0"/>
              <a:t>transparency by a formula driven Public </a:t>
            </a:r>
            <a:r>
              <a:rPr lang="en-ZA" sz="1800" dirty="0"/>
              <a:t>Transport Network </a:t>
            </a:r>
            <a:r>
              <a:rPr lang="en-ZA" sz="1800" dirty="0" smtClean="0"/>
              <a:t>grant; 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09936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Reviews, both LES, Cost of Basic services, Own revenues and Infrastructure grants are </a:t>
            </a:r>
            <a:r>
              <a:rPr lang="en-US" sz="2800" dirty="0"/>
              <a:t>intended to make it </a:t>
            </a:r>
            <a:r>
              <a:rPr lang="en-US" sz="2800" i="1" dirty="0"/>
              <a:t>possible</a:t>
            </a:r>
            <a:r>
              <a:rPr lang="en-US" sz="2800" dirty="0"/>
              <a:t> for municipalities in all parts of the country to </a:t>
            </a:r>
            <a:r>
              <a:rPr lang="en-US" sz="2800" dirty="0" smtClean="0"/>
              <a:t>fulfil their mandates</a:t>
            </a:r>
            <a:endParaRPr lang="en-US" sz="2800" dirty="0"/>
          </a:p>
          <a:p>
            <a:pPr algn="just"/>
            <a:r>
              <a:rPr lang="en-US" altLang="en-US" sz="2800" dirty="0"/>
              <a:t>Differentiation/incentives </a:t>
            </a:r>
            <a:r>
              <a:rPr lang="en-US" altLang="en-US" sz="2800" dirty="0" smtClean="0"/>
              <a:t>are the linchpins of all the reforms</a:t>
            </a:r>
          </a:p>
          <a:p>
            <a:pPr algn="just"/>
            <a:r>
              <a:rPr lang="en-ZA" sz="2800" dirty="0" smtClean="0"/>
              <a:t>Participation by SALGA in all these reviews is important for LG and will ensure that LG issues are considered in every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72394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914399" y="2706497"/>
            <a:ext cx="7772401" cy="11509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4400" cap="small" dirty="0">
                <a:solidFill>
                  <a:srgbClr val="3B7150"/>
                </a:solidFill>
                <a:effectLst/>
              </a:rPr>
              <a:t>Thank You.</a:t>
            </a:r>
          </a:p>
        </p:txBody>
      </p:sp>
      <p:sp>
        <p:nvSpPr>
          <p:cNvPr id="210" name="Shape 210"/>
          <p:cNvSpPr/>
          <p:nvPr/>
        </p:nvSpPr>
        <p:spPr>
          <a:xfrm>
            <a:off x="2520950" y="4131096"/>
            <a:ext cx="4032250" cy="196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600" i="1" dirty="0">
                <a:solidFill>
                  <a:srgbClr val="366C5B"/>
                </a:solidFill>
              </a:rPr>
              <a:t>Financial and Fiscal Commission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600" i="1" dirty="0">
                <a:solidFill>
                  <a:srgbClr val="366C5B"/>
                </a:solidFill>
              </a:rPr>
              <a:t>Montrose Place (2</a:t>
            </a:r>
            <a:r>
              <a:rPr sz="1600" i="1" baseline="30000" dirty="0">
                <a:solidFill>
                  <a:srgbClr val="366C5B"/>
                </a:solidFill>
              </a:rPr>
              <a:t>nd</a:t>
            </a:r>
            <a:r>
              <a:rPr sz="1600" i="1" dirty="0">
                <a:solidFill>
                  <a:srgbClr val="366C5B"/>
                </a:solidFill>
              </a:rPr>
              <a:t> Floor), Bekker Street,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600" i="1" dirty="0">
                <a:solidFill>
                  <a:srgbClr val="366C5B"/>
                </a:solidFill>
              </a:rPr>
              <a:t>Waterfall Park, Vorna Valley, Midrand,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600" i="1" dirty="0">
                <a:solidFill>
                  <a:srgbClr val="366C5B"/>
                </a:solidFill>
              </a:rPr>
              <a:t>Private Bag X69, Halfway House 1685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600" i="1" dirty="0">
                <a:solidFill>
                  <a:srgbClr val="366C5B"/>
                </a:solidFill>
              </a:rPr>
              <a:t>www.ffc.co.za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600" i="1" dirty="0">
                <a:solidFill>
                  <a:srgbClr val="366C5B"/>
                </a:solidFill>
              </a:rPr>
              <a:t>Tel: +27 11 207 2300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sz="1600" i="1" dirty="0">
                <a:solidFill>
                  <a:srgbClr val="366C5B"/>
                </a:solidFill>
              </a:rPr>
              <a:t>Fax: +27 86 589 1038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099554"/>
            <a:ext cx="2133600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699791" y="6237289"/>
            <a:ext cx="3744418" cy="23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100" i="1">
                <a:solidFill>
                  <a:srgbClr val="366C5B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100" i="1">
                <a:solidFill>
                  <a:srgbClr val="366C5B"/>
                </a:solidFill>
              </a:rPr>
              <a:t>Local Government Week</a:t>
            </a: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4400" cap="small">
                <a:solidFill>
                  <a:srgbClr val="3B71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www.ffc.co.za</a:t>
            </a:r>
          </a:p>
        </p:txBody>
      </p:sp>
      <p:pic>
        <p:nvPicPr>
          <p:cNvPr id="215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1556792"/>
            <a:ext cx="8640962" cy="504056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553200" y="6099554"/>
            <a:ext cx="2133600" cy="2754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3B7150"/>
                </a:solidFill>
              </a:rPr>
              <a:t>25</a:t>
            </a:fld>
            <a:endParaRPr sz="1200">
              <a:solidFill>
                <a:srgbClr val="3B71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Introdcution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39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191919"/>
              </a:buClr>
              <a:defRPr sz="1800"/>
            </a:pPr>
            <a:r>
              <a:rPr lang="en-US" sz="3600" dirty="0" smtClean="0"/>
              <a:t>What is the FFC:</a:t>
            </a:r>
            <a:endParaRPr lang="en-US" sz="3600" dirty="0"/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defRPr sz="1800"/>
            </a:pPr>
            <a:r>
              <a:rPr lang="en-US" sz="3200" dirty="0"/>
              <a:t>Permanent statutory body established in terms of Section 220 of Constitution</a:t>
            </a:r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defRPr sz="1800"/>
            </a:pPr>
            <a:r>
              <a:rPr lang="en-US" sz="3200" dirty="0"/>
              <a:t>Independent and subject only to Constitution and the law</a:t>
            </a:r>
          </a:p>
          <a:p>
            <a:pPr marL="661307" lvl="1" indent="-204107">
              <a:lnSpc>
                <a:spcPct val="90000"/>
              </a:lnSpc>
              <a:spcBef>
                <a:spcPts val="400"/>
              </a:spcBef>
              <a:defRPr sz="1800"/>
            </a:pPr>
            <a:r>
              <a:rPr lang="en-US" sz="3200" dirty="0"/>
              <a:t>Must function in terms of an act of Parliament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endParaRPr lang="en-ZA" dirty="0" smtClean="0"/>
          </a:p>
          <a:p>
            <a:r>
              <a:rPr lang="en-ZA" dirty="0" smtClean="0"/>
              <a:t>The FFC </a:t>
            </a:r>
            <a:r>
              <a:rPr lang="en-ZA" dirty="0"/>
              <a:t>has an MOU with SALGA and the two are driving towards the same destiny of a better LG </a:t>
            </a:r>
            <a:r>
              <a:rPr lang="en-ZA" dirty="0" smtClean="0"/>
              <a:t>sector.</a:t>
            </a:r>
          </a:p>
          <a:p>
            <a:r>
              <a:rPr lang="en-ZA" dirty="0" smtClean="0"/>
              <a:t>This conference is key to the FFC as it fosters better working relations with SALGA and other stakeholders in the IGFR arena. 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69432" y="6237312"/>
            <a:ext cx="395036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SALGA EC Presentation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/>
          <a:lstStyle/>
          <a:p>
            <a:fld id="{AC57FB67-5201-4263-A749-74A8A000A585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27968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ZA" sz="2800" dirty="0" smtClean="0"/>
              <a:t>The Commission with other key stakeholders such as SALGA, NT, COGTA, DPME are seized with reforms of the LGFF</a:t>
            </a:r>
          </a:p>
          <a:p>
            <a:pPr algn="just"/>
            <a:r>
              <a:rPr lang="en-ZA" sz="2800" dirty="0" smtClean="0"/>
              <a:t>Reforms have been sequenced as follows</a:t>
            </a:r>
          </a:p>
          <a:p>
            <a:pPr lvl="1" algn="just"/>
            <a:r>
              <a:rPr lang="en-ZA" sz="2800" dirty="0" smtClean="0"/>
              <a:t>Review of LGES started in 2011 and completed in 2013. Refinements are continuing</a:t>
            </a:r>
          </a:p>
          <a:p>
            <a:pPr lvl="1" algn="just"/>
            <a:r>
              <a:rPr lang="en-ZA" sz="2800" dirty="0" smtClean="0"/>
              <a:t>Review of Basic Services costs</a:t>
            </a:r>
          </a:p>
          <a:p>
            <a:pPr lvl="1" algn="just"/>
            <a:r>
              <a:rPr lang="en-ZA" sz="2800" dirty="0" smtClean="0"/>
              <a:t>Review of Own Revenue Sources</a:t>
            </a:r>
          </a:p>
          <a:p>
            <a:pPr lvl="1" algn="just"/>
            <a:r>
              <a:rPr lang="en-ZA" sz="2800" dirty="0" smtClean="0"/>
              <a:t>Review of Infrastructure grants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76768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2" y="3378467"/>
            <a:ext cx="7772401" cy="914630"/>
          </a:xfrm>
        </p:spPr>
        <p:txBody>
          <a:bodyPr/>
          <a:lstStyle/>
          <a:p>
            <a:r>
              <a:rPr lang="en-ZA" dirty="0" smtClean="0"/>
              <a:t>LGES </a:t>
            </a:r>
            <a:r>
              <a:rPr lang="en-ZA" dirty="0"/>
              <a:t>Reforms</a:t>
            </a:r>
          </a:p>
        </p:txBody>
      </p:sp>
    </p:spTree>
    <p:extLst>
      <p:ext uri="{BB962C8B-B14F-4D97-AF65-F5344CB8AC3E}">
        <p14:creationId xmlns:p14="http://schemas.microsoft.com/office/powerpoint/2010/main" val="21864717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7416"/>
            <a:ext cx="8164016" cy="36698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How the local government equitable share formula works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52" y="1709518"/>
            <a:ext cx="3827884" cy="4455785"/>
          </a:xfrm>
        </p:spPr>
        <p:txBody>
          <a:bodyPr/>
          <a:lstStyle/>
          <a:p>
            <a:pPr marL="0" indent="0">
              <a:buNone/>
            </a:pPr>
            <a:r>
              <a:rPr lang="en-ZA" sz="1800" dirty="0" smtClean="0"/>
              <a:t>Formula has two main parts:</a:t>
            </a:r>
          </a:p>
          <a:p>
            <a:pPr marL="261938" lvl="1" indent="-261938">
              <a:buChar char="•"/>
            </a:pPr>
            <a:r>
              <a:rPr lang="en-ZA" sz="1800" dirty="0"/>
              <a:t>Part 1: </a:t>
            </a:r>
            <a:endParaRPr lang="en-ZA" sz="1800" dirty="0" smtClean="0"/>
          </a:p>
          <a:p>
            <a:pPr marL="536575" lvl="1" indent="-274638">
              <a:spcBef>
                <a:spcPts val="0"/>
              </a:spcBef>
            </a:pPr>
            <a:r>
              <a:rPr lang="en-ZA" sz="1600" dirty="0"/>
              <a:t>Basic services component funds the delivery of free basic services and accounts for 75% of funds allocated in </a:t>
            </a:r>
            <a:r>
              <a:rPr lang="en-ZA" sz="1600" dirty="0" smtClean="0"/>
              <a:t>2015/16</a:t>
            </a:r>
          </a:p>
          <a:p>
            <a:pPr marL="536575" lvl="1" indent="-274638">
              <a:spcBef>
                <a:spcPts val="0"/>
              </a:spcBef>
            </a:pPr>
            <a:r>
              <a:rPr lang="en-ZA" sz="1600" dirty="0" smtClean="0"/>
              <a:t>Addresses the first objective of the formula</a:t>
            </a:r>
            <a:endParaRPr lang="en-ZA" sz="1600" dirty="0"/>
          </a:p>
          <a:p>
            <a:pPr marL="261938" lvl="1" indent="-261938">
              <a:buChar char="•"/>
            </a:pPr>
            <a:r>
              <a:rPr lang="en-ZA" sz="1800" dirty="0" smtClean="0"/>
              <a:t>Part </a:t>
            </a:r>
            <a:r>
              <a:rPr lang="en-ZA" sz="1800" dirty="0"/>
              <a:t>2</a:t>
            </a:r>
            <a:r>
              <a:rPr lang="en-ZA" sz="1800" dirty="0" smtClean="0"/>
              <a:t>:</a:t>
            </a:r>
          </a:p>
          <a:p>
            <a:pPr marL="536575" lvl="1" indent="-274638">
              <a:spcBef>
                <a:spcPts val="0"/>
              </a:spcBef>
            </a:pPr>
            <a:r>
              <a:rPr lang="en-ZA" sz="1600" dirty="0" smtClean="0"/>
              <a:t>This part directs greater funds towards municipalities that cannot raise substantial own revenues</a:t>
            </a:r>
          </a:p>
          <a:p>
            <a:pPr marL="536575" lvl="1" indent="-274638">
              <a:spcBef>
                <a:spcPts val="0"/>
              </a:spcBef>
            </a:pPr>
            <a:r>
              <a:rPr lang="en-ZA" sz="1600" dirty="0" smtClean="0"/>
              <a:t>Institutional </a:t>
            </a:r>
            <a:r>
              <a:rPr lang="en-ZA" sz="1600" dirty="0"/>
              <a:t>component </a:t>
            </a:r>
            <a:r>
              <a:rPr lang="en-ZA" sz="1600" dirty="0" smtClean="0"/>
              <a:t>funds admin costs</a:t>
            </a:r>
          </a:p>
          <a:p>
            <a:pPr marL="536575" lvl="1" indent="-274638">
              <a:spcBef>
                <a:spcPts val="0"/>
              </a:spcBef>
            </a:pPr>
            <a:r>
              <a:rPr lang="en-ZA" sz="1600" dirty="0" smtClean="0"/>
              <a:t>Community services component funds general municipal services</a:t>
            </a:r>
          </a:p>
          <a:p>
            <a:pPr marL="536575" lvl="1" indent="-274638">
              <a:spcBef>
                <a:spcPts val="0"/>
              </a:spcBef>
            </a:pPr>
            <a:r>
              <a:rPr lang="en-ZA" sz="1600" dirty="0" smtClean="0"/>
              <a:t>Addresses second objective of the formula</a:t>
            </a:r>
            <a:endParaRPr lang="en-ZA" sz="1600" dirty="0"/>
          </a:p>
          <a:p>
            <a:pPr marL="261938" indent="-261938"/>
            <a:endParaRPr lang="en-ZA" sz="1800" dirty="0"/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7480" y="6356176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1765DF-3C74-4435-A2E8-38D59E4EE598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3948" y="2174687"/>
            <a:ext cx="2448272" cy="436024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ZA" sz="16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ZA" sz="16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ZA" sz="16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Z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Z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Z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algn="ctr"/>
            <a:r>
              <a:rPr lang="en-ZA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R33.8 billion</a:t>
            </a:r>
          </a:p>
          <a:p>
            <a:pPr algn="ctr"/>
            <a:endParaRPr lang="en-ZA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R314 per month for a package of free basic services for the 59% of SA households with an income of less than 2 old age pensions per month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844823"/>
            <a:ext cx="1113707" cy="110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344182" y="2953445"/>
            <a:ext cx="993582" cy="96344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 w="100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5398407" y="2953444"/>
            <a:ext cx="993582" cy="963448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 w="100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5437781" y="1846654"/>
            <a:ext cx="993583" cy="1021376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ln w="100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sp>
      <p:sp>
        <p:nvSpPr>
          <p:cNvPr id="11" name="Plus 10"/>
          <p:cNvSpPr/>
          <p:nvPr/>
        </p:nvSpPr>
        <p:spPr bwMode="auto">
          <a:xfrm>
            <a:off x="6588224" y="3717032"/>
            <a:ext cx="576064" cy="637777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236296" y="1656184"/>
            <a:ext cx="1656184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1600" b="1" dirty="0" smtClean="0">
                <a:solidFill>
                  <a:srgbClr val="000000"/>
                </a:solidFill>
                <a:latin typeface="Arial"/>
              </a:rPr>
              <a:t>Institutional</a:t>
            </a:r>
          </a:p>
          <a:p>
            <a:pPr algn="ctr"/>
            <a:r>
              <a:rPr lang="en-ZA" sz="1600" dirty="0" smtClean="0">
                <a:solidFill>
                  <a:srgbClr val="000000"/>
                </a:solidFill>
                <a:latin typeface="Arial"/>
              </a:rPr>
              <a:t>R4.5 billion to assist with administration costs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236296" y="3168352"/>
            <a:ext cx="1656184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1600" b="1" dirty="0" smtClean="0">
                <a:solidFill>
                  <a:srgbClr val="000000"/>
                </a:solidFill>
                <a:latin typeface="Arial"/>
              </a:rPr>
              <a:t>Community Services</a:t>
            </a:r>
          </a:p>
          <a:p>
            <a:pPr algn="ctr"/>
            <a:r>
              <a:rPr lang="en-ZA" sz="1600" dirty="0" smtClean="0">
                <a:solidFill>
                  <a:srgbClr val="000000"/>
                </a:solidFill>
                <a:latin typeface="Arial"/>
              </a:rPr>
              <a:t>R6.8 billion to fund community services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64288" y="2079057"/>
            <a:ext cx="1800200" cy="4590303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>
              <a:solidFill>
                <a:srgbClr val="000000"/>
              </a:solidFill>
              <a:latin typeface="Arial"/>
            </a:endParaRPr>
          </a:p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>
              <a:solidFill>
                <a:srgbClr val="000000"/>
              </a:solidFill>
              <a:latin typeface="Arial"/>
            </a:endParaRPr>
          </a:p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>
              <a:solidFill>
                <a:srgbClr val="000000"/>
              </a:solidFill>
              <a:latin typeface="Arial"/>
            </a:endParaRPr>
          </a:p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>
              <a:solidFill>
                <a:srgbClr val="000000"/>
              </a:solidFill>
              <a:latin typeface="Arial"/>
            </a:endParaRPr>
          </a:p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>
              <a:solidFill>
                <a:srgbClr val="000000"/>
              </a:solidFill>
              <a:latin typeface="Arial"/>
            </a:endParaRPr>
          </a:p>
          <a:p>
            <a:endParaRPr lang="en-ZA" sz="1600" dirty="0" smtClean="0">
              <a:solidFill>
                <a:srgbClr val="000000"/>
              </a:solidFill>
              <a:latin typeface="Arial"/>
            </a:endParaRPr>
          </a:p>
          <a:p>
            <a:endParaRPr lang="en-ZA" sz="16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ZA" sz="1600" dirty="0" smtClean="0">
                <a:solidFill>
                  <a:srgbClr val="000000"/>
                </a:solidFill>
                <a:latin typeface="Arial"/>
              </a:rPr>
              <a:t>These funds are only allocated  to poorer municipalities </a:t>
            </a:r>
            <a:r>
              <a:rPr lang="en-ZA" sz="1200" dirty="0" smtClean="0">
                <a:solidFill>
                  <a:srgbClr val="000000"/>
                </a:solidFill>
                <a:latin typeface="Arial"/>
              </a:rPr>
              <a:t>(some cities can fund these from own revenues)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5956" y="135106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ZA" sz="16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How the local government equitable share formula works (2015 Allocations)</a:t>
            </a:r>
            <a:endParaRPr lang="en-ZA" sz="1600" b="1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568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506"/>
            <a:ext cx="8229600" cy="855237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Advantages of the new LGES formula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9512" y="1463039"/>
            <a:ext cx="8856985" cy="4947385"/>
          </a:xfrm>
        </p:spPr>
        <p:txBody>
          <a:bodyPr/>
          <a:lstStyle/>
          <a:p>
            <a:pPr marL="0" indent="0">
              <a:buNone/>
            </a:pPr>
            <a:r>
              <a:rPr lang="en-ZA" sz="1600" b="1" dirty="0"/>
              <a:t>Advantages of the new formula</a:t>
            </a:r>
          </a:p>
          <a:p>
            <a:r>
              <a:rPr lang="en-ZA" sz="1600" dirty="0" smtClean="0"/>
              <a:t>Simpler structure, more transparent</a:t>
            </a:r>
          </a:p>
          <a:p>
            <a:r>
              <a:rPr lang="en-ZA" sz="1600" dirty="0" smtClean="0"/>
              <a:t>Does not </a:t>
            </a:r>
            <a:r>
              <a:rPr lang="en-ZA" sz="1600" dirty="0"/>
              <a:t>differentiate between households with or without access to basic services </a:t>
            </a:r>
            <a:r>
              <a:rPr lang="en-ZA" sz="1600" dirty="0" smtClean="0"/>
              <a:t>(rights-based approach subsidises all poor households)</a:t>
            </a:r>
          </a:p>
          <a:p>
            <a:r>
              <a:rPr lang="en-ZA" sz="1600" dirty="0" smtClean="0"/>
              <a:t>Higher poverty threshold of R2300 (2011 prices)</a:t>
            </a:r>
          </a:p>
          <a:p>
            <a:r>
              <a:rPr lang="en-ZA" sz="1600" dirty="0" smtClean="0"/>
              <a:t>Applies </a:t>
            </a:r>
            <a:r>
              <a:rPr lang="en-ZA" sz="1600" dirty="0"/>
              <a:t>a revenue adjustment factor to the  I and CS components </a:t>
            </a:r>
            <a:r>
              <a:rPr lang="en-ZA" sz="1600" dirty="0" smtClean="0"/>
              <a:t>only</a:t>
            </a:r>
          </a:p>
          <a:p>
            <a:r>
              <a:rPr lang="en-ZA" sz="1600" dirty="0" smtClean="0"/>
              <a:t>New CS component funds other core municipal services</a:t>
            </a:r>
          </a:p>
          <a:p>
            <a:r>
              <a:rPr lang="en-ZA" sz="1600" dirty="0"/>
              <a:t>Data updated annually </a:t>
            </a:r>
          </a:p>
          <a:p>
            <a:r>
              <a:rPr lang="en-ZA" sz="1600" dirty="0" smtClean="0"/>
              <a:t>More redistributive</a:t>
            </a:r>
          </a:p>
          <a:p>
            <a:pPr marL="0" indent="0">
              <a:buNone/>
            </a:pPr>
            <a:r>
              <a:rPr lang="en-ZA" sz="1600" b="1" dirty="0" smtClean="0"/>
              <a:t>On-going work to refine the formula</a:t>
            </a:r>
          </a:p>
          <a:p>
            <a:r>
              <a:rPr lang="en-ZA" sz="1600" dirty="0" smtClean="0"/>
              <a:t>SALGA and the FFC have commissioned work to further refine the costing of basic services for the formula</a:t>
            </a:r>
          </a:p>
          <a:p>
            <a:r>
              <a:rPr lang="en-ZA" sz="1600" dirty="0" smtClean="0"/>
              <a:t>Initial results show that whether the formula is over or under funded depends on how depreciation is funded</a:t>
            </a:r>
          </a:p>
          <a:p>
            <a:r>
              <a:rPr lang="en-ZA" sz="1600" dirty="0" smtClean="0"/>
              <a:t>A more cost-reflective formula may reverse many of the redistributive benefits of the new formula </a:t>
            </a:r>
          </a:p>
          <a:p>
            <a:endParaRPr lang="en-ZA" sz="1600" dirty="0" smtClean="0"/>
          </a:p>
          <a:p>
            <a:endParaRPr lang="en-ZA" sz="1600" dirty="0" smtClean="0"/>
          </a:p>
          <a:p>
            <a:endParaRPr lang="en-ZA" sz="1600" dirty="0"/>
          </a:p>
          <a:p>
            <a:endParaRPr lang="en-ZA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380BA-257A-4B2A-8622-2CC1176DACBD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7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SALGA EC Presentation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3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63880" cy="1143000"/>
          </a:xfrm>
        </p:spPr>
        <p:txBody>
          <a:bodyPr>
            <a:normAutofit/>
          </a:bodyPr>
          <a:lstStyle/>
          <a:p>
            <a:r>
              <a:rPr lang="en-ZA" sz="3200" dirty="0" smtClean="0"/>
              <a:t>Distribution of the LES: by municipal category </a:t>
            </a:r>
            <a:endParaRPr lang="en-US" altLang="en-US" sz="32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399" y="4437112"/>
            <a:ext cx="8812213" cy="2088232"/>
          </a:xfrm>
        </p:spPr>
        <p:txBody>
          <a:bodyPr/>
          <a:lstStyle/>
          <a:p>
            <a:r>
              <a:rPr lang="en-US" altLang="en-US" sz="2400" dirty="0" smtClean="0"/>
              <a:t>The old formula produced allocations per poor household that were lowest for municipalities with the least ability to raise their own revenue</a:t>
            </a:r>
          </a:p>
          <a:p>
            <a:r>
              <a:rPr lang="en-US" altLang="en-US" sz="2400" dirty="0" smtClean="0"/>
              <a:t>South African </a:t>
            </a:r>
            <a:r>
              <a:rPr lang="en-US" altLang="en-US" sz="2400" dirty="0"/>
              <a:t>I</a:t>
            </a:r>
            <a:r>
              <a:rPr lang="en-US" altLang="en-US" sz="2400" dirty="0" smtClean="0"/>
              <a:t>GFR system seeks to balance rural and urban development- with Cities burdened with unmet needs </a:t>
            </a:r>
          </a:p>
          <a:p>
            <a:endParaRPr lang="en-US" altLang="en-US" sz="2400" dirty="0" smtClean="0"/>
          </a:p>
          <a:p>
            <a:pPr>
              <a:buFontTx/>
              <a:buNone/>
            </a:pPr>
            <a:endParaRPr lang="en-US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B0F16B-B8D3-44F7-8B8D-F51CB03C7122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176712" cy="259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79388" y="1412875"/>
            <a:ext cx="4321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Old formula - Allocation per poor household 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1720850"/>
            <a:ext cx="4260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ight Arrow 7"/>
          <p:cNvSpPr>
            <a:spLocks noChangeArrowheads="1"/>
          </p:cNvSpPr>
          <p:nvPr/>
        </p:nvSpPr>
        <p:spPr bwMode="auto">
          <a:xfrm>
            <a:off x="4284663" y="2492375"/>
            <a:ext cx="503237" cy="1008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1CB5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716463" y="1449388"/>
            <a:ext cx="43195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New formula - Allocation per poor household </a:t>
            </a:r>
          </a:p>
        </p:txBody>
      </p:sp>
    </p:spTree>
    <p:extLst>
      <p:ext uri="{BB962C8B-B14F-4D97-AF65-F5344CB8AC3E}">
        <p14:creationId xmlns:p14="http://schemas.microsoft.com/office/powerpoint/2010/main" val="1895660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Impact of the new formula)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B0F713-E49D-4F56-809D-C5BE72B8E426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1" y="1133799"/>
            <a:ext cx="492489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24174"/>
            <a:ext cx="4682006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ntent Placeholder 2"/>
          <p:cNvSpPr>
            <a:spLocks noGrp="1"/>
          </p:cNvSpPr>
          <p:nvPr>
            <p:ph idx="1"/>
          </p:nvPr>
        </p:nvSpPr>
        <p:spPr>
          <a:xfrm>
            <a:off x="539750" y="5588224"/>
            <a:ext cx="8763000" cy="495300"/>
          </a:xfrm>
        </p:spPr>
        <p:txBody>
          <a:bodyPr/>
          <a:lstStyle/>
          <a:p>
            <a:r>
              <a:rPr lang="en-US" altLang="en-US" dirty="0" smtClean="0"/>
              <a:t>Rural municipalities are the main beneficiaries</a:t>
            </a:r>
          </a:p>
        </p:txBody>
      </p:sp>
      <p:sp>
        <p:nvSpPr>
          <p:cNvPr id="20487" name="Right Arrow 6"/>
          <p:cNvSpPr>
            <a:spLocks noChangeArrowheads="1"/>
          </p:cNvSpPr>
          <p:nvPr/>
        </p:nvSpPr>
        <p:spPr bwMode="auto">
          <a:xfrm>
            <a:off x="4284663" y="3068861"/>
            <a:ext cx="574675" cy="107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1CB5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5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2185</Words>
  <Application>Microsoft Office PowerPoint</Application>
  <PresentationFormat>On-screen Show (4:3)</PresentationFormat>
  <Paragraphs>313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Helvetica</vt:lpstr>
      <vt:lpstr>Helvetica Neue</vt:lpstr>
      <vt:lpstr>Times New Roman</vt:lpstr>
      <vt:lpstr>Default</vt:lpstr>
      <vt:lpstr>  Local Government Fiscal Reforms  </vt:lpstr>
      <vt:lpstr>Structure of Presentation</vt:lpstr>
      <vt:lpstr>Introdcution</vt:lpstr>
      <vt:lpstr>Introduction</vt:lpstr>
      <vt:lpstr>PowerPoint Presentation</vt:lpstr>
      <vt:lpstr>How the local government equitable share formula works</vt:lpstr>
      <vt:lpstr>Advantages of the new LGES formula</vt:lpstr>
      <vt:lpstr>Distribution of the LES: by municipal category </vt:lpstr>
      <vt:lpstr>Impact of the new formula)</vt:lpstr>
      <vt:lpstr>PowerPoint Presentation</vt:lpstr>
      <vt:lpstr>REVIEW OF BASIC SERVICE COSTS</vt:lpstr>
      <vt:lpstr>Programme phasing</vt:lpstr>
      <vt:lpstr>PowerPoint Presentation</vt:lpstr>
      <vt:lpstr>REVIEW OF MUNICIPAL REVENUE SOURCES</vt:lpstr>
      <vt:lpstr>PowerPoint Presentation</vt:lpstr>
      <vt:lpstr>Why the Review and Purpose</vt:lpstr>
      <vt:lpstr>Fiscal expansion vs enduring backlogs</vt:lpstr>
      <vt:lpstr>Grant Proliferation</vt:lpstr>
      <vt:lpstr>Review Method and Timelines</vt:lpstr>
      <vt:lpstr>Scope of the Review</vt:lpstr>
      <vt:lpstr>Long term vision: Grants</vt:lpstr>
      <vt:lpstr>Infrastructure Grant Reviews Outcomes</vt:lpstr>
      <vt:lpstr>Conclusion</vt:lpstr>
      <vt:lpstr>PowerPoint Presentation</vt:lpstr>
      <vt:lpstr>www.ffc.co.za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RECONSIDERING THE FUNDING BASKET FOR THE DELIVERY OF WATER AND SANITATION</dc:title>
  <dc:creator>Nomfundo Vacu</dc:creator>
  <cp:lastModifiedBy>Sheina Tseeke</cp:lastModifiedBy>
  <cp:revision>99</cp:revision>
  <cp:lastPrinted>2015-10-30T13:29:25Z</cp:lastPrinted>
  <dcterms:modified xsi:type="dcterms:W3CDTF">2015-11-02T13:26:27Z</dcterms:modified>
</cp:coreProperties>
</file>