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7" r:id="rId2"/>
    <p:sldMasterId id="2147483688" r:id="rId3"/>
    <p:sldMasterId id="2147483693" r:id="rId4"/>
  </p:sldMasterIdLst>
  <p:notesMasterIdLst>
    <p:notesMasterId r:id="rId24"/>
  </p:notesMasterIdLst>
  <p:handoutMasterIdLst>
    <p:handoutMasterId r:id="rId25"/>
  </p:handoutMasterIdLst>
  <p:sldIdLst>
    <p:sldId id="261" r:id="rId5"/>
    <p:sldId id="347" r:id="rId6"/>
    <p:sldId id="336" r:id="rId7"/>
    <p:sldId id="382" r:id="rId8"/>
    <p:sldId id="386" r:id="rId9"/>
    <p:sldId id="383" r:id="rId10"/>
    <p:sldId id="361" r:id="rId11"/>
    <p:sldId id="370" r:id="rId12"/>
    <p:sldId id="371" r:id="rId13"/>
    <p:sldId id="354" r:id="rId14"/>
    <p:sldId id="372" r:id="rId15"/>
    <p:sldId id="356" r:id="rId16"/>
    <p:sldId id="385" r:id="rId17"/>
    <p:sldId id="378" r:id="rId18"/>
    <p:sldId id="379" r:id="rId19"/>
    <p:sldId id="380" r:id="rId20"/>
    <p:sldId id="374" r:id="rId21"/>
    <p:sldId id="377" r:id="rId22"/>
    <p:sldId id="375" r:id="rId23"/>
  </p:sldIdLst>
  <p:sldSz cx="9144000" cy="6858000" type="screen4x3"/>
  <p:notesSz cx="6815138"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D3D51ED-85CF-4865-9741-DF9E67959F83}">
          <p14:sldIdLst>
            <p14:sldId id="261"/>
            <p14:sldId id="347"/>
            <p14:sldId id="336"/>
            <p14:sldId id="382"/>
            <p14:sldId id="386"/>
            <p14:sldId id="383"/>
            <p14:sldId id="361"/>
            <p14:sldId id="370"/>
            <p14:sldId id="371"/>
            <p14:sldId id="354"/>
            <p14:sldId id="372"/>
            <p14:sldId id="356"/>
            <p14:sldId id="385"/>
            <p14:sldId id="378"/>
            <p14:sldId id="379"/>
            <p14:sldId id="380"/>
            <p14:sldId id="374"/>
            <p14:sldId id="377"/>
            <p14:sldId id="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bonganik" initials="BK" lastIdx="12" clrIdx="2"/>
  <p:cmAuthor id="3" name="Bongani Khumalo" initials="BK" lastIdx="4" clrIdx="3">
    <p:extLst>
      <p:ext uri="{19B8F6BF-5375-455C-9EA6-DF929625EA0E}">
        <p15:presenceInfo xmlns:p15="http://schemas.microsoft.com/office/powerpoint/2012/main" userId="S-1-5-21-1960408961-796845957-839522115-1127" providerId="AD"/>
      </p:ext>
    </p:extLst>
  </p:cmAuthor>
  <p:cmAuthor id="4" name="Ramos Mabugu" initials="RM" lastIdx="1" clrIdx="4">
    <p:extLst>
      <p:ext uri="{19B8F6BF-5375-455C-9EA6-DF929625EA0E}">
        <p15:presenceInfo xmlns:p15="http://schemas.microsoft.com/office/powerpoint/2012/main" userId="S-1-5-21-1960408961-796845957-839522115-3168" providerId="AD"/>
      </p:ext>
    </p:extLst>
  </p:cmAuthor>
  <p:cmAuthor id="5" name="Bongani Kumalo" initials="BK" lastIdx="1" clrIdx="5">
    <p:extLst>
      <p:ext uri="{19B8F6BF-5375-455C-9EA6-DF929625EA0E}">
        <p15:presenceInfo xmlns:p15="http://schemas.microsoft.com/office/powerpoint/2012/main" userId="Bongani Kumal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366C5B"/>
    <a:srgbClr val="3F9367"/>
    <a:srgbClr val="99FF99"/>
    <a:srgbClr val="C25552"/>
    <a:srgbClr val="4AAC79"/>
    <a:srgbClr val="3B7150"/>
    <a:srgbClr val="CD7371"/>
    <a:srgbClr val="356F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785" autoAdjust="0"/>
    <p:restoredTop sz="94444" autoAdjust="0"/>
  </p:normalViewPr>
  <p:slideViewPr>
    <p:cSldViewPr>
      <p:cViewPr varScale="1">
        <p:scale>
          <a:sx n="74" d="100"/>
          <a:sy n="74" d="100"/>
        </p:scale>
        <p:origin x="166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p:cViewPr varScale="1">
        <p:scale>
          <a:sx n="47" d="100"/>
          <a:sy n="47" d="100"/>
        </p:scale>
        <p:origin x="-2970" y="-96"/>
      </p:cViewPr>
      <p:guideLst>
        <p:guide orient="horz" pos="3132"/>
        <p:guide pos="214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ZA" dirty="0" smtClean="0"/>
              <a:t>HH Affected</a:t>
            </a:r>
            <a:endParaRPr lang="en-ZA"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Households with No Income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Sheet1!$B$2</c:f>
              <c:numCache>
                <c:formatCode>0</c:formatCode>
                <c:ptCount val="1"/>
                <c:pt idx="0">
                  <c:v>307455.5709199977</c:v>
                </c:pt>
              </c:numCache>
            </c:numRef>
          </c:val>
        </c:ser>
        <c:ser>
          <c:idx val="1"/>
          <c:order val="1"/>
          <c:tx>
            <c:strRef>
              <c:f>Sheet1!$C$1</c:f>
              <c:strCache>
                <c:ptCount val="1"/>
                <c:pt idx="0">
                  <c:v>Household Income Less than 2300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Sheet1!$C$2</c:f>
              <c:numCache>
                <c:formatCode>0</c:formatCode>
                <c:ptCount val="1"/>
                <c:pt idx="0">
                  <c:v>1053960.5661697243</c:v>
                </c:pt>
              </c:numCache>
            </c:numRef>
          </c:val>
        </c:ser>
        <c:ser>
          <c:idx val="2"/>
          <c:order val="2"/>
          <c:tx>
            <c:strRef>
              <c:f>Sheet1!$D$1</c:f>
              <c:strCache>
                <c:ptCount val="1"/>
                <c:pt idx="0">
                  <c:v>All Poor Households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TOTAL</c:v>
                </c:pt>
              </c:strCache>
            </c:strRef>
          </c:cat>
          <c:val>
            <c:numRef>
              <c:f>Sheet1!$D$2</c:f>
              <c:numCache>
                <c:formatCode>0</c:formatCode>
                <c:ptCount val="1"/>
                <c:pt idx="0">
                  <c:v>1361416.1370897219</c:v>
                </c:pt>
              </c:numCache>
            </c:numRef>
          </c:val>
        </c:ser>
        <c:dLbls>
          <c:showLegendKey val="0"/>
          <c:showVal val="0"/>
          <c:showCatName val="0"/>
          <c:showSerName val="0"/>
          <c:showPercent val="0"/>
          <c:showBubbleSize val="0"/>
        </c:dLbls>
        <c:gapWidth val="219"/>
        <c:overlap val="-27"/>
        <c:axId val="220207104"/>
        <c:axId val="220207664"/>
      </c:barChart>
      <c:catAx>
        <c:axId val="22020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207664"/>
        <c:crosses val="autoZero"/>
        <c:auto val="1"/>
        <c:lblAlgn val="ctr"/>
        <c:lblOffset val="100"/>
        <c:noMultiLvlLbl val="0"/>
      </c:catAx>
      <c:valAx>
        <c:axId val="220207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0207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ZA"/>
          </a:p>
        </c:rich>
      </c:tx>
      <c:layout/>
      <c:overlay val="1"/>
    </c:title>
    <c:autoTitleDeleted val="0"/>
    <c:plotArea>
      <c:layout>
        <c:manualLayout>
          <c:layoutTarget val="inner"/>
          <c:xMode val="edge"/>
          <c:yMode val="edge"/>
          <c:x val="0.295126"/>
          <c:y val="0.295126"/>
          <c:w val="0.409748"/>
          <c:h val="0.409748"/>
        </c:manualLayout>
      </c:layout>
      <c:pieChart>
        <c:varyColors val="0"/>
        <c:ser>
          <c:idx val="0"/>
          <c:order val="0"/>
          <c:tx>
            <c:strRef>
              <c:f>Sheet1!$A$2</c:f>
              <c:strCache>
                <c:ptCount val="1"/>
                <c:pt idx="0">
                  <c:v>Series1</c:v>
                </c:pt>
              </c:strCache>
            </c:strRef>
          </c:tx>
          <c:spPr>
            <a:solidFill>
              <a:srgbClr val="5B9BD5"/>
            </a:solidFill>
            <a:ln w="12700" cap="flat">
              <a:noFill/>
              <a:miter lim="400000"/>
            </a:ln>
            <a:effectLst>
              <a:outerShdw blurRad="12700" dist="38100" dir="2700000" algn="tl">
                <a:srgbClr val="000000">
                  <a:alpha val="100000"/>
                </a:srgbClr>
              </a:outerShdw>
            </a:effectLst>
          </c:spPr>
          <c:dPt>
            <c:idx val="0"/>
            <c:bubble3D val="0"/>
          </c:dPt>
          <c:dPt>
            <c:idx val="1"/>
            <c:bubble3D val="0"/>
            <c:spPr>
              <a:solidFill>
                <a:srgbClr val="ED7D31"/>
              </a:solidFill>
              <a:ln w="12700" cap="flat">
                <a:noFill/>
                <a:miter lim="400000"/>
              </a:ln>
              <a:effectLst>
                <a:outerShdw blurRad="12700" dist="38100" dir="2700000" algn="tl">
                  <a:srgbClr val="000000">
                    <a:alpha val="100000"/>
                  </a:srgbClr>
                </a:outerShdw>
              </a:effectLst>
            </c:spPr>
          </c:dPt>
          <c:dPt>
            <c:idx val="2"/>
            <c:bubble3D val="0"/>
            <c:spPr>
              <a:solidFill>
                <a:srgbClr val="A5A5A5"/>
              </a:solidFill>
              <a:ln w="12700" cap="flat">
                <a:noFill/>
                <a:miter lim="400000"/>
              </a:ln>
              <a:effectLst>
                <a:outerShdw blurRad="12700" dist="38100" dir="2700000" algn="tl">
                  <a:srgbClr val="000000">
                    <a:alpha val="100000"/>
                  </a:srgbClr>
                </a:outerShdw>
              </a:effectLst>
            </c:spPr>
          </c:dPt>
          <c:dPt>
            <c:idx val="3"/>
            <c:bubble3D val="0"/>
            <c:spPr>
              <a:solidFill>
                <a:srgbClr val="FFC000"/>
              </a:solidFill>
              <a:ln w="12700" cap="flat">
                <a:noFill/>
                <a:miter lim="400000"/>
              </a:ln>
              <a:effectLst>
                <a:outerShdw blurRad="12700" dist="38100" dir="2700000" algn="tl">
                  <a:srgbClr val="000000">
                    <a:alpha val="100000"/>
                  </a:srgbClr>
                </a:outerShdw>
              </a:effectLst>
            </c:spPr>
          </c:dPt>
          <c:dPt>
            <c:idx val="4"/>
            <c:bubble3D val="0"/>
            <c:spPr>
              <a:solidFill>
                <a:srgbClr val="4472C4"/>
              </a:solidFill>
              <a:ln w="12700" cap="flat">
                <a:noFill/>
                <a:miter lim="400000"/>
              </a:ln>
              <a:effectLst>
                <a:outerShdw blurRad="12700" dist="38100" dir="2700000" algn="tl">
                  <a:srgbClr val="000000">
                    <a:alpha val="100000"/>
                  </a:srgbClr>
                </a:outerShdw>
              </a:effectLst>
            </c:spPr>
          </c:dPt>
          <c:dPt>
            <c:idx val="5"/>
            <c:bubble3D val="0"/>
            <c:spPr>
              <a:solidFill>
                <a:srgbClr val="70AD47"/>
              </a:solidFill>
              <a:ln w="12700" cap="flat">
                <a:noFill/>
                <a:miter lim="400000"/>
              </a:ln>
              <a:effectLst>
                <a:outerShdw blurRad="12700" dist="38100" dir="2700000" algn="tl">
                  <a:srgbClr val="000000">
                    <a:alpha val="100000"/>
                  </a:srgbClr>
                </a:outerShdw>
              </a:effectLst>
            </c:spPr>
          </c:dPt>
          <c:dPt>
            <c:idx val="6"/>
            <c:bubble3D val="0"/>
            <c:spPr>
              <a:solidFill>
                <a:srgbClr val="255E91"/>
              </a:solidFill>
              <a:ln w="12700" cap="flat">
                <a:noFill/>
                <a:miter lim="400000"/>
              </a:ln>
              <a:effectLst>
                <a:outerShdw blurRad="12700" dist="38100" dir="2700000" algn="tl">
                  <a:srgbClr val="000000">
                    <a:alpha val="100000"/>
                  </a:srgbClr>
                </a:outerShdw>
              </a:effectLst>
            </c:spPr>
          </c:dPt>
          <c:dPt>
            <c:idx val="7"/>
            <c:bubble3D val="0"/>
            <c:spPr>
              <a:solidFill>
                <a:srgbClr val="9E480E"/>
              </a:solidFill>
              <a:ln w="12700" cap="flat">
                <a:noFill/>
                <a:miter lim="400000"/>
              </a:ln>
              <a:effectLst>
                <a:outerShdw blurRad="12700" dist="38100" dir="2700000" algn="tl">
                  <a:srgbClr val="000000">
                    <a:alpha val="100000"/>
                  </a:srgbClr>
                </a:outerShdw>
              </a:effectLst>
            </c:spPr>
          </c:dPt>
          <c:dLbls>
            <c:dLbl>
              <c:idx val="0"/>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1"/>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2"/>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3"/>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4"/>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5"/>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6"/>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dLbl>
              <c:idx val="7"/>
              <c:numFmt formatCode="0%" sourceLinked="0"/>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dLbl>
            <c:numFmt formatCode="0%" sourceLinked="0"/>
            <c:spPr>
              <a:noFill/>
              <a:ln>
                <a:noFill/>
              </a:ln>
              <a:effectLst/>
            </c:spPr>
            <c:txPr>
              <a:bodyPr/>
              <a:lstStyle/>
              <a:p>
                <a:pPr lvl="0">
                  <a:defRPr sz="800" b="0" i="0" u="none" strike="noStrike">
                    <a:solidFill>
                      <a:srgbClr val="33CCCC"/>
                    </a:solidFill>
                    <a:effectLst/>
                    <a:latin typeface="Times New Roman"/>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Sheet1!$B$1:$I$1</c:f>
              <c:strCache>
                <c:ptCount val="8"/>
                <c:pt idx="0">
                  <c:v>Western Cape</c:v>
                </c:pt>
                <c:pt idx="1">
                  <c:v>Gauteng</c:v>
                </c:pt>
                <c:pt idx="2">
                  <c:v>Eastern Cape</c:v>
                </c:pt>
                <c:pt idx="3">
                  <c:v>Limpopo</c:v>
                </c:pt>
                <c:pt idx="4">
                  <c:v>Mpumalanga</c:v>
                </c:pt>
                <c:pt idx="5">
                  <c:v>Northen Cape</c:v>
                </c:pt>
                <c:pt idx="6">
                  <c:v>Free State</c:v>
                </c:pt>
                <c:pt idx="7">
                  <c:v>North West</c:v>
                </c:pt>
              </c:strCache>
            </c:strRef>
          </c:cat>
          <c:val>
            <c:numRef>
              <c:f>Sheet1!$B$2:$I$2</c:f>
              <c:numCache>
                <c:formatCode>General</c:formatCode>
                <c:ptCount val="8"/>
                <c:pt idx="0">
                  <c:v>0.02</c:v>
                </c:pt>
                <c:pt idx="1">
                  <c:v>0.03</c:v>
                </c:pt>
                <c:pt idx="2">
                  <c:v>0.05</c:v>
                </c:pt>
                <c:pt idx="3">
                  <c:v>0.08</c:v>
                </c:pt>
                <c:pt idx="4">
                  <c:v>0.19</c:v>
                </c:pt>
                <c:pt idx="5">
                  <c:v>0.19</c:v>
                </c:pt>
                <c:pt idx="6">
                  <c:v>0.22</c:v>
                </c:pt>
                <c:pt idx="7">
                  <c:v>0.22</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solidFill>
      <a:srgbClr val="FFFFFF"/>
    </a:solidFill>
    <a:ln w="3175" cap="flat">
      <a:solidFill>
        <a:srgbClr val="C0C0C0"/>
      </a:solidFill>
      <a:prstDash val="solid"/>
      <a:beve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en-ZA"/>
          </a:p>
        </c:rich>
      </c:tx>
      <c:layout/>
      <c:overlay val="1"/>
    </c:title>
    <c:autoTitleDeleted val="0"/>
    <c:plotArea>
      <c:layout>
        <c:manualLayout>
          <c:layoutTarget val="inner"/>
          <c:xMode val="edge"/>
          <c:yMode val="edge"/>
          <c:x val="0.16475100000000001"/>
          <c:y val="0.16475100000000001"/>
          <c:w val="0.67049800000000004"/>
          <c:h val="0.67049800000000004"/>
        </c:manualLayout>
      </c:layout>
      <c:pieChart>
        <c:varyColors val="0"/>
        <c:ser>
          <c:idx val="0"/>
          <c:order val="0"/>
          <c:tx>
            <c:strRef>
              <c:f>Sheet1!$A$2</c:f>
              <c:strCache>
                <c:ptCount val="1"/>
                <c:pt idx="0">
                  <c:v>Series1</c:v>
                </c:pt>
              </c:strCache>
            </c:strRef>
          </c:tx>
          <c:spPr>
            <a:solidFill>
              <a:srgbClr val="5B9BD5"/>
            </a:solidFill>
            <a:ln w="12700" cap="flat">
              <a:solidFill>
                <a:srgbClr val="FFFFFF"/>
              </a:solidFill>
              <a:prstDash val="solid"/>
              <a:bevel/>
            </a:ln>
            <a:effectLst/>
          </c:spPr>
          <c:dPt>
            <c:idx val="0"/>
            <c:bubble3D val="0"/>
          </c:dPt>
          <c:dPt>
            <c:idx val="1"/>
            <c:bubble3D val="0"/>
            <c:spPr>
              <a:solidFill>
                <a:srgbClr val="ED7D31"/>
              </a:solidFill>
              <a:ln w="12700" cap="flat">
                <a:solidFill>
                  <a:srgbClr val="FFFFFF"/>
                </a:solidFill>
                <a:prstDash val="solid"/>
                <a:bevel/>
              </a:ln>
              <a:effectLst/>
            </c:spPr>
          </c:dPt>
          <c:dPt>
            <c:idx val="2"/>
            <c:bubble3D val="0"/>
            <c:spPr>
              <a:solidFill>
                <a:srgbClr val="A5A5A5"/>
              </a:solidFill>
              <a:ln w="12700" cap="flat">
                <a:solidFill>
                  <a:srgbClr val="FFFFFF"/>
                </a:solidFill>
                <a:prstDash val="solid"/>
                <a:bevel/>
              </a:ln>
              <a:effectLst/>
            </c:spPr>
          </c:dPt>
          <c:dPt>
            <c:idx val="3"/>
            <c:bubble3D val="0"/>
            <c:spPr>
              <a:solidFill>
                <a:srgbClr val="FFC000"/>
              </a:solidFill>
              <a:ln w="12700" cap="flat">
                <a:solidFill>
                  <a:srgbClr val="FFFFFF"/>
                </a:solidFill>
                <a:prstDash val="solid"/>
                <a:bevel/>
              </a:ln>
              <a:effectLst/>
            </c:spPr>
          </c:dPt>
          <c:dPt>
            <c:idx val="4"/>
            <c:bubble3D val="0"/>
            <c:spPr>
              <a:solidFill>
                <a:srgbClr val="4472C4"/>
              </a:solidFill>
              <a:ln w="12700" cap="flat">
                <a:solidFill>
                  <a:srgbClr val="FFFFFF"/>
                </a:solidFill>
                <a:prstDash val="solid"/>
                <a:bevel/>
              </a:ln>
              <a:effectLst/>
            </c:spPr>
          </c:dPt>
          <c:dLbls>
            <c:dLbl>
              <c:idx val="0"/>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dLbl>
              <c:idx val="1"/>
              <c:layout/>
              <c:numFmt formatCode="0" sourceLinked="0"/>
              <c:spPr/>
              <c:txPr>
                <a:bodyPr/>
                <a:lstStyle/>
                <a:p>
                  <a:pPr lvl="0">
                    <a:defRPr sz="900" b="0" i="0" u="none" strike="noStrike">
                      <a:solidFill>
                        <a:srgbClr val="333333"/>
                      </a:solidFill>
                      <a:effectLst/>
                      <a:latin typeface="Calibri"/>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ext>
              </c:extLst>
            </c:dLbl>
            <c:dLbl>
              <c:idx val="2"/>
              <c:layout/>
              <c:numFmt formatCode="0" sourceLinked="0"/>
              <c:spPr/>
              <c:txPr>
                <a:bodyPr/>
                <a:lstStyle/>
                <a:p>
                  <a:pPr lvl="0">
                    <a:defRPr sz="900" b="0" i="0" u="none" strike="noStrike">
                      <a:solidFill>
                        <a:srgbClr val="333333"/>
                      </a:solidFill>
                      <a:effectLst/>
                      <a:latin typeface="Calibri"/>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ext>
              </c:extLst>
            </c:dLbl>
            <c:dLbl>
              <c:idx val="3"/>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dLbl>
              <c:idx val="4"/>
              <c:numFmt formatCode="0" sourceLinked="0"/>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dLbl>
            <c:numFmt formatCode="0" sourceLinked="0"/>
            <c:spPr>
              <a:noFill/>
              <a:ln>
                <a:noFill/>
              </a:ln>
              <a:effectLst/>
            </c:spPr>
            <c:txPr>
              <a:bodyPr/>
              <a:lstStyle/>
              <a:p>
                <a:pPr lvl="0">
                  <a:defRPr sz="900" b="0" i="0" u="none" strike="noStrike">
                    <a:solidFill>
                      <a:srgbClr val="333333"/>
                    </a:solidFill>
                    <a:effectLst/>
                    <a:latin typeface="Calibri"/>
                  </a:defRPr>
                </a:pPr>
                <a:endParaRPr lang="en-US"/>
              </a:p>
            </c:tx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Sheet1!$B$1:$F$1</c:f>
              <c:strCache>
                <c:ptCount val="5"/>
                <c:pt idx="0">
                  <c:v>B1</c:v>
                </c:pt>
                <c:pt idx="1">
                  <c:v>B2</c:v>
                </c:pt>
                <c:pt idx="2">
                  <c:v>B3</c:v>
                </c:pt>
                <c:pt idx="3">
                  <c:v>B4</c:v>
                </c:pt>
                <c:pt idx="4">
                  <c:v>C</c:v>
                </c:pt>
              </c:strCache>
            </c:strRef>
          </c:cat>
          <c:val>
            <c:numRef>
              <c:f>Sheet1!$B$2:$F$2</c:f>
              <c:numCache>
                <c:formatCode>General</c:formatCode>
                <c:ptCount val="5"/>
                <c:pt idx="0">
                  <c:v>6</c:v>
                </c:pt>
                <c:pt idx="1">
                  <c:v>8</c:v>
                </c:pt>
                <c:pt idx="2">
                  <c:v>38</c:v>
                </c:pt>
                <c:pt idx="3">
                  <c:v>3</c:v>
                </c:pt>
                <c:pt idx="4">
                  <c:v>4</c:v>
                </c:pt>
              </c:numCache>
            </c:numRef>
          </c:val>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solidFill>
      <a:srgbClr val="FFFFFF"/>
    </a:solidFill>
    <a:ln w="3175" cap="flat">
      <a:solidFill>
        <a:srgbClr val="C0C0C0"/>
      </a:solidFill>
      <a:prstDash val="solid"/>
      <a:bevel/>
    </a:ln>
    <a:effectLst/>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06BEFFA2-CC14-4FDE-A445-50A6B94DBAB3}" type="datetimeFigureOut">
              <a:rPr lang="en-ZA"/>
              <a:pPr>
                <a:defRPr/>
              </a:pPr>
              <a:t>2015/05/15</a:t>
            </a:fld>
            <a:endParaRPr lang="en-ZA" dirty="0"/>
          </a:p>
        </p:txBody>
      </p:sp>
      <p:sp>
        <p:nvSpPr>
          <p:cNvPr id="4" name="Footer Placeholder 3"/>
          <p:cNvSpPr>
            <a:spLocks noGrp="1"/>
          </p:cNvSpPr>
          <p:nvPr>
            <p:ph type="ftr" sz="quarter" idx="2"/>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val="2097389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61708" y="0"/>
            <a:ext cx="2951906" cy="498209"/>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lvl1pPr algn="r" defTabSz="923948">
              <a:defRPr sz="1300">
                <a:latin typeface="Calibri" pitchFamily="34" charset="0"/>
              </a:defRPr>
            </a:lvl1pPr>
          </a:lstStyle>
          <a:p>
            <a:pPr>
              <a:defRPr/>
            </a:pPr>
            <a:fld id="{84B5B533-3D88-4860-9C61-8F3E6D3ABFC6}" type="datetimeFigureOut">
              <a:rPr lang="en-ZA"/>
              <a:pPr>
                <a:defRPr/>
              </a:pPr>
              <a:t>2015/05/15</a:t>
            </a:fld>
            <a:endParaRPr lang="en-ZA" dirty="0"/>
          </a:p>
        </p:txBody>
      </p:sp>
      <p:sp>
        <p:nvSpPr>
          <p:cNvPr id="4" name="Slide Image Placeholder 3"/>
          <p:cNvSpPr>
            <a:spLocks noGrp="1" noRot="1" noChangeAspect="1"/>
          </p:cNvSpPr>
          <p:nvPr>
            <p:ph type="sldImg" idx="2"/>
          </p:nvPr>
        </p:nvSpPr>
        <p:spPr>
          <a:xfrm>
            <a:off x="920750" y="744538"/>
            <a:ext cx="4973638" cy="3730625"/>
          </a:xfrm>
          <a:prstGeom prst="rect">
            <a:avLst/>
          </a:prstGeom>
          <a:noFill/>
          <a:ln w="12700">
            <a:solidFill>
              <a:prstClr val="black"/>
            </a:solidFill>
          </a:ln>
        </p:spPr>
        <p:txBody>
          <a:bodyPr vert="horz" lIns="88404" tIns="44202" rIns="88404" bIns="44202" rtlCol="0" anchor="ctr"/>
          <a:lstStyle/>
          <a:p>
            <a:pPr lvl="0"/>
            <a:endParaRPr lang="en-ZA" noProof="0" dirty="0"/>
          </a:p>
        </p:txBody>
      </p:sp>
      <p:sp>
        <p:nvSpPr>
          <p:cNvPr id="5" name="Notes Placeholder 4"/>
          <p:cNvSpPr>
            <a:spLocks noGrp="1"/>
          </p:cNvSpPr>
          <p:nvPr>
            <p:ph type="body" sz="quarter" idx="3"/>
          </p:nvPr>
        </p:nvSpPr>
        <p:spPr bwMode="auto">
          <a:xfrm>
            <a:off x="681210" y="4724489"/>
            <a:ext cx="5452720" cy="4474613"/>
          </a:xfrm>
          <a:prstGeom prst="rect">
            <a:avLst/>
          </a:prstGeom>
          <a:noFill/>
          <a:ln w="9525">
            <a:noFill/>
            <a:miter lim="800000"/>
            <a:headEnd/>
            <a:tailEnd/>
          </a:ln>
        </p:spPr>
        <p:txBody>
          <a:bodyPr vert="horz" wrap="square" lIns="92321" tIns="46160" rIns="92321" bIns="461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bwMode="auto">
          <a:xfrm>
            <a:off x="0"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defTabSz="923948">
              <a:defRPr sz="13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61708" y="9444349"/>
            <a:ext cx="2951906" cy="498208"/>
          </a:xfrm>
          <a:prstGeom prst="rect">
            <a:avLst/>
          </a:prstGeom>
          <a:noFill/>
          <a:ln w="9525">
            <a:noFill/>
            <a:miter lim="800000"/>
            <a:headEnd/>
            <a:tailEnd/>
          </a:ln>
        </p:spPr>
        <p:txBody>
          <a:bodyPr vert="horz" wrap="square" lIns="92321" tIns="46160" rIns="92321" bIns="46160" numCol="1" anchor="b" anchorCtr="0" compatLnSpc="1">
            <a:prstTxWarp prst="textNoShape">
              <a:avLst/>
            </a:prstTxWarp>
          </a:bodyPr>
          <a:lstStyle>
            <a:lvl1pPr algn="r" defTabSz="923948">
              <a:defRPr sz="13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val="16297563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smtClean="0"/>
          </a:p>
        </p:txBody>
      </p:sp>
      <p:sp>
        <p:nvSpPr>
          <p:cNvPr id="9219" name="Slide Number Placeholder 3"/>
          <p:cNvSpPr>
            <a:spLocks noGrp="1"/>
          </p:cNvSpPr>
          <p:nvPr>
            <p:ph type="sldNum" sz="quarter" idx="5"/>
          </p:nvPr>
        </p:nvSpPr>
        <p:spPr>
          <a:noFill/>
        </p:spPr>
        <p:txBody>
          <a:bodyPr/>
          <a:lstStyle/>
          <a:p>
            <a:fld id="{EAA527B6-3C9F-4946-935C-7864660A66DE}" type="slidenum">
              <a:rPr lang="en-ZA" smtClean="0"/>
              <a:pPr/>
              <a:t>1</a:t>
            </a:fld>
            <a:endParaRPr lang="en-ZA" dirty="0" smtClean="0"/>
          </a:p>
        </p:txBody>
      </p:sp>
    </p:spTree>
    <p:extLst>
      <p:ext uri="{BB962C8B-B14F-4D97-AF65-F5344CB8AC3E}">
        <p14:creationId xmlns:p14="http://schemas.microsoft.com/office/powerpoint/2010/main" val="415269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a:xfrm>
            <a:off x="3885995" y="9447365"/>
            <a:ext cx="2970471" cy="498367"/>
          </a:xfrm>
          <a:prstGeom prst="rect">
            <a:avLst/>
          </a:prstGeom>
        </p:spPr>
        <p:txBody>
          <a:bodyPr/>
          <a:lstStyle/>
          <a:p>
            <a:pPr fontAlgn="auto">
              <a:spcBef>
                <a:spcPts val="0"/>
              </a:spcBef>
              <a:spcAft>
                <a:spcPts val="0"/>
              </a:spcAft>
              <a:defRPr/>
            </a:pPr>
            <a:fld id="{2E72BF19-97AF-455C-BABB-E3608C95AFAC}" type="slidenum">
              <a:rPr lang="en-ZA" kern="0" smtClean="0">
                <a:solidFill>
                  <a:sysClr val="windowText" lastClr="000000"/>
                </a:solidFill>
                <a:latin typeface="Calibri"/>
                <a:sym typeface="Calibri"/>
              </a:rPr>
              <a:pPr fontAlgn="auto">
                <a:spcBef>
                  <a:spcPts val="0"/>
                </a:spcBef>
                <a:spcAft>
                  <a:spcPts val="0"/>
                </a:spcAft>
                <a:defRPr/>
              </a:pPr>
              <a:t>2</a:t>
            </a:fld>
            <a:endParaRPr lang="en-ZA" kern="0" dirty="0">
              <a:solidFill>
                <a:sysClr val="windowText" lastClr="000000"/>
              </a:solidFill>
              <a:latin typeface="Calibri"/>
              <a:sym typeface="Calibri"/>
            </a:endParaRPr>
          </a:p>
        </p:txBody>
      </p:sp>
    </p:spTree>
    <p:extLst>
      <p:ext uri="{BB962C8B-B14F-4D97-AF65-F5344CB8AC3E}">
        <p14:creationId xmlns:p14="http://schemas.microsoft.com/office/powerpoint/2010/main" val="1483716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2E72BF19-97AF-455C-BABB-E3608C95AFAC}" type="slidenum">
              <a:rPr lang="en-ZA" smtClean="0"/>
              <a:pPr>
                <a:defRPr/>
              </a:pPr>
              <a:t>12</a:t>
            </a:fld>
            <a:endParaRPr lang="en-ZA" dirty="0"/>
          </a:p>
        </p:txBody>
      </p:sp>
    </p:spTree>
    <p:extLst>
      <p:ext uri="{BB962C8B-B14F-4D97-AF65-F5344CB8AC3E}">
        <p14:creationId xmlns:p14="http://schemas.microsoft.com/office/powerpoint/2010/main" val="545257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09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3514360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2558726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3748137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58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rPr lang="en-ZA" smtClean="0"/>
              <a:t>Presentation on Withholding of the LES to Municipalities</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9" name="Shape 9"/>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algn="ctr" fontAlgn="auto">
              <a:spcBef>
                <a:spcPts val="0"/>
              </a:spcBef>
              <a:spcAft>
                <a:spcPts val="0"/>
              </a:spcAft>
              <a:defRPr>
                <a:solidFill>
                  <a:srgbClr val="FFFFFF"/>
                </a:solidFill>
              </a:defRPr>
            </a:pPr>
            <a:endParaRPr kern="0" dirty="0">
              <a:solidFill>
                <a:srgbClr val="FFFFFF"/>
              </a:solidFill>
              <a:latin typeface="Calibri"/>
              <a:sym typeface="Calibri"/>
            </a:endParaRPr>
          </a:p>
        </p:txBody>
      </p:sp>
      <p:pic>
        <p:nvPicPr>
          <p:cNvPr id="10" name="image1.png" descr="C:\Users\Marina\Pictures\logo.png"/>
          <p:cNvPicPr/>
          <p:nvPr/>
        </p:nvPicPr>
        <p:blipFill>
          <a:blip r:embed="rId2">
            <a:extLst/>
          </a:blip>
          <a:stretch>
            <a:fillRect/>
          </a:stretch>
        </p:blipFill>
        <p:spPr>
          <a:xfrm>
            <a:off x="3454400" y="500062"/>
            <a:ext cx="2197100" cy="1992313"/>
          </a:xfrm>
          <a:prstGeom prst="rect">
            <a:avLst/>
          </a:prstGeom>
          <a:ln w="12700">
            <a:miter lim="400000"/>
          </a:ln>
        </p:spPr>
      </p:pic>
      <p:sp>
        <p:nvSpPr>
          <p:cNvPr id="11" name="Shape 11"/>
          <p:cNvSpPr/>
          <p:nvPr/>
        </p:nvSpPr>
        <p:spPr>
          <a:xfrm>
            <a:off x="323850" y="486886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12" name="Shape 12"/>
          <p:cNvSpPr>
            <a:spLocks noGrp="1"/>
          </p:cNvSpPr>
          <p:nvPr>
            <p:ph type="title"/>
          </p:nvPr>
        </p:nvSpPr>
        <p:spPr>
          <a:xfrm>
            <a:off x="685800" y="1971104"/>
            <a:ext cx="7772400" cy="3089672"/>
          </a:xfrm>
          <a:prstGeom prst="rect">
            <a:avLst/>
          </a:prstGeom>
        </p:spPr>
        <p:txBody>
          <a:bodyPr/>
          <a:lstStyle>
            <a:lvl1pPr algn="ctr">
              <a:defRPr>
                <a:solidFill>
                  <a:srgbClr val="366C5B"/>
                </a:solidFill>
              </a:defRPr>
            </a:lvl1pPr>
          </a:lstStyle>
          <a:p>
            <a:pPr lvl="0">
              <a:defRPr sz="1800" cap="none">
                <a:solidFill>
                  <a:srgbClr val="000000"/>
                </a:solidFill>
                <a:effectLst/>
              </a:defRPr>
            </a:pPr>
            <a:r>
              <a:rPr sz="4400" cap="small">
                <a:solidFill>
                  <a:srgbClr val="366C5B"/>
                </a:solidFill>
                <a:effectLst>
                  <a:outerShdw blurRad="38100" dist="38100" dir="2700000" rotWithShape="0">
                    <a:srgbClr val="000000">
                      <a:alpha val="43137"/>
                    </a:srgbClr>
                  </a:outerShdw>
                </a:effectLst>
              </a:rPr>
              <a:t>Title Text</a:t>
            </a:r>
          </a:p>
        </p:txBody>
      </p:sp>
      <p:sp>
        <p:nvSpPr>
          <p:cNvPr id="13" name="Shape 13"/>
          <p:cNvSpPr>
            <a:spLocks noGrp="1"/>
          </p:cNvSpPr>
          <p:nvPr>
            <p:ph type="body" idx="1"/>
          </p:nvPr>
        </p:nvSpPr>
        <p:spPr>
          <a:xfrm>
            <a:off x="1371600" y="5060775"/>
            <a:ext cx="6400800" cy="1797225"/>
          </a:xfrm>
          <a:prstGeom prst="rect">
            <a:avLst/>
          </a:prstGeom>
        </p:spPr>
        <p:txBody>
          <a:bodyPr/>
          <a:lstStyle>
            <a:lvl1pPr marL="0" indent="0" algn="ctr">
              <a:buSzTx/>
              <a:buFontTx/>
              <a:buNone/>
              <a:defRPr cap="small"/>
            </a:lvl1pPr>
            <a:lvl2pPr marL="0" indent="457200" algn="ctr">
              <a:buSzTx/>
              <a:buFontTx/>
              <a:buNone/>
              <a:defRPr cap="small"/>
            </a:lvl2pPr>
            <a:lvl3pPr marL="0" indent="914400" algn="ctr">
              <a:buSzTx/>
              <a:buFontTx/>
              <a:buNone/>
              <a:defRPr cap="small"/>
            </a:lvl3pPr>
            <a:lvl4pPr marL="0" indent="1371600" algn="ctr">
              <a:buSzTx/>
              <a:buFontTx/>
              <a:buNone/>
              <a:defRPr cap="small"/>
            </a:lvl4pPr>
            <a:lvl5pPr marL="0" indent="1828800" algn="ctr">
              <a:buSzTx/>
              <a:buFontTx/>
              <a:buNone/>
              <a:defRPr cap="small"/>
            </a:lvl5pPr>
          </a:lstStyle>
          <a:p>
            <a:pPr lvl="0">
              <a:defRPr sz="1800" cap="none"/>
            </a:pPr>
            <a:r>
              <a:rPr sz="3200" cap="small"/>
              <a:t>Body Level One</a:t>
            </a:r>
          </a:p>
          <a:p>
            <a:pPr lvl="1">
              <a:defRPr sz="1800" cap="none"/>
            </a:pPr>
            <a:r>
              <a:rPr sz="3200" cap="small"/>
              <a:t>Body Level Two</a:t>
            </a:r>
          </a:p>
          <a:p>
            <a:pPr lvl="2">
              <a:defRPr sz="1800" cap="none"/>
            </a:pPr>
            <a:r>
              <a:rPr sz="3200" cap="small"/>
              <a:t>Body Level Three</a:t>
            </a:r>
          </a:p>
          <a:p>
            <a:pPr lvl="3">
              <a:defRPr sz="1800" cap="none"/>
            </a:pPr>
            <a:r>
              <a:rPr sz="3200" cap="small"/>
              <a:t>Body Level Four</a:t>
            </a:r>
          </a:p>
          <a:p>
            <a:pPr lvl="4">
              <a:defRPr sz="1800" cap="none"/>
            </a:pPr>
            <a:r>
              <a:rPr sz="3200" cap="small"/>
              <a:t>Body Level Five</a:t>
            </a:r>
          </a:p>
        </p:txBody>
      </p:sp>
      <p:sp>
        <p:nvSpPr>
          <p:cNvPr id="14" name="Shape 14"/>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28370310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8" name="Shape 18"/>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0932558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86886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
        <p:nvSpPr>
          <p:cNvPr id="10" name="Footer Placeholder 4"/>
          <p:cNvSpPr>
            <a:spLocks noGrp="1"/>
          </p:cNvSpPr>
          <p:nvPr>
            <p:ph type="ftr" sz="quarter" idx="11"/>
          </p:nvPr>
        </p:nvSpPr>
        <p:spPr>
          <a:xfrm>
            <a:off x="2699792" y="6237289"/>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259039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2699792" y="6237289"/>
            <a:ext cx="3744416" cy="360063"/>
          </a:xfr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346698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solidFill>
                <a:prstClr val="white"/>
              </a:solidFill>
            </a:endParaRPr>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Footer Placeholder 4"/>
          <p:cNvSpPr>
            <a:spLocks noGrp="1"/>
          </p:cNvSpPr>
          <p:nvPr>
            <p:ph type="ftr" sz="quarter" idx="11"/>
          </p:nvPr>
        </p:nvSpPr>
        <p:spPr>
          <a:xfrm>
            <a:off x="2699792" y="6237289"/>
            <a:ext cx="3744416" cy="360063"/>
          </a:xfrm>
        </p:spPr>
        <p:txBody>
          <a:bodyPr/>
          <a:lstStyle>
            <a:lvl1pPr>
              <a:defRPr lang="en-ZA" sz="1100" i="1" cap="none" baseline="0" smtClean="0">
                <a:effectLst/>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2942971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theme" Target="../theme/theme3.xml"/><Relationship Id="rId4"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png" descr="C:\Users\Marina\Pictures\logo.png"/>
          <p:cNvPicPr/>
          <p:nvPr/>
        </p:nvPicPr>
        <p:blipFill>
          <a:blip r:embed="rId4">
            <a:extLst/>
          </a:blip>
          <a:stretch>
            <a:fillRect/>
          </a:stretch>
        </p:blipFill>
        <p:spPr>
          <a:xfrm>
            <a:off x="155575" y="5732462"/>
            <a:ext cx="1031875" cy="936626"/>
          </a:xfrm>
          <a:prstGeom prst="rect">
            <a:avLst/>
          </a:prstGeom>
          <a:ln w="12700">
            <a:miter lim="400000"/>
          </a:ln>
        </p:spPr>
      </p:pic>
      <p:sp>
        <p:nvSpPr>
          <p:cNvPr id="3" name="Shape 3"/>
          <p:cNvSpPr/>
          <p:nvPr/>
        </p:nvSpPr>
        <p:spPr>
          <a:xfrm>
            <a:off x="179387" y="188912"/>
            <a:ext cx="8785226" cy="6480176"/>
          </a:xfrm>
          <a:prstGeom prst="roundRect">
            <a:avLst>
              <a:gd name="adj" fmla="val 5506"/>
            </a:avLst>
          </a:prstGeom>
          <a:ln w="25400">
            <a:solidFill>
              <a:srgbClr val="3B7150"/>
            </a:solidFill>
          </a:ln>
          <a:effectLst>
            <a:outerShdw blurRad="50800" dist="38100" dir="2700000" rotWithShape="0">
              <a:srgbClr val="000000">
                <a:alpha val="40000"/>
              </a:srgbClr>
            </a:outerShdw>
          </a:effectLst>
        </p:spPr>
        <p:txBody>
          <a:bodyPr lIns="0" tIns="0" rIns="0" bIns="0" anchor="ctr"/>
          <a:lstStyle/>
          <a:p>
            <a:pPr algn="ctr" fontAlgn="auto">
              <a:spcBef>
                <a:spcPts val="0"/>
              </a:spcBef>
              <a:spcAft>
                <a:spcPts val="0"/>
              </a:spcAft>
              <a:defRPr>
                <a:solidFill>
                  <a:srgbClr val="FFFFFF"/>
                </a:solidFill>
              </a:defRPr>
            </a:pPr>
            <a:endParaRPr kern="0" dirty="0">
              <a:solidFill>
                <a:srgbClr val="FFFFFF"/>
              </a:solidFill>
              <a:latin typeface="Calibri"/>
              <a:sym typeface="Calibri"/>
            </a:endParaRPr>
          </a:p>
        </p:txBody>
      </p:sp>
      <p:sp>
        <p:nvSpPr>
          <p:cNvPr id="4" name="Shape 4"/>
          <p:cNvSpPr/>
          <p:nvPr/>
        </p:nvSpPr>
        <p:spPr>
          <a:xfrm>
            <a:off x="323850" y="1484312"/>
            <a:ext cx="8496300" cy="1"/>
          </a:xfrm>
          <a:prstGeom prst="line">
            <a:avLst/>
          </a:prstGeom>
          <a:ln w="25400">
            <a:solidFill>
              <a:srgbClr val="3B7150"/>
            </a:solidFill>
          </a:ln>
          <a:effectLst>
            <a:outerShdw blurRad="50800" dist="38100" dir="2700000" rotWithShape="0">
              <a:srgbClr val="000000">
                <a:alpha val="40000"/>
              </a:srgbClr>
            </a:outerShdw>
          </a:effectLst>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5" name="Shape 5"/>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cap="none">
                <a:solidFill>
                  <a:srgbClr val="000000"/>
                </a:solidFill>
                <a:effectLst/>
              </a:defRPr>
            </a:pPr>
            <a:r>
              <a:rPr sz="4400" cap="small">
                <a:solidFill>
                  <a:srgbClr val="3B7150"/>
                </a:solidFill>
                <a:effectLst>
                  <a:outerShdw blurRad="38100" dist="38100" dir="2700000" rotWithShape="0">
                    <a:srgbClr val="000000">
                      <a:alpha val="43137"/>
                    </a:srgbClr>
                  </a:outerShdw>
                </a:effectLst>
              </a:rPr>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6553200" y="6282117"/>
            <a:ext cx="2133600" cy="275467"/>
          </a:xfrm>
          <a:prstGeom prst="rect">
            <a:avLst/>
          </a:prstGeom>
          <a:ln w="12700">
            <a:miter lim="400000"/>
          </a:ln>
        </p:spPr>
        <p:txBody>
          <a:bodyPr lIns="45719" rIns="45719" anchor="ctr">
            <a:spAutoFit/>
          </a:bodyPr>
          <a:lstStyle>
            <a:lvl1pPr algn="r">
              <a:defRPr sz="1200">
                <a:solidFill>
                  <a:srgbClr val="3B7150"/>
                </a:solidFill>
                <a:latin typeface="Times New Roman"/>
                <a:ea typeface="Times New Roman"/>
                <a:cs typeface="Times New Roman"/>
                <a:sym typeface="Times New Roman"/>
              </a:defRPr>
            </a:lvl1pPr>
          </a:lstStyle>
          <a:p>
            <a:pPr fontAlgn="auto">
              <a:spcBef>
                <a:spcPts val="0"/>
              </a:spcBef>
              <a:spcAft>
                <a:spcPts val="0"/>
              </a:spcAft>
            </a:pPr>
            <a:fld id="{86CB4B4D-7CA3-9044-876B-883B54F8677D}" type="slidenum">
              <a:rPr kern="0"/>
              <a:pPr fontAlgn="auto">
                <a:spcBef>
                  <a:spcPts val="0"/>
                </a:spcBef>
                <a:spcAft>
                  <a:spcPts val="0"/>
                </a:spcAft>
              </a:pPr>
              <a:t>‹#›</a:t>
            </a:fld>
            <a:endParaRPr kern="0" dirty="0"/>
          </a:p>
        </p:txBody>
      </p:sp>
    </p:spTree>
    <p:extLst>
      <p:ext uri="{BB962C8B-B14F-4D97-AF65-F5344CB8AC3E}">
        <p14:creationId xmlns:p14="http://schemas.microsoft.com/office/powerpoint/2010/main" val="1432539104"/>
      </p:ext>
    </p:extLst>
  </p:cSld>
  <p:clrMap bg1="lt1" tx1="dk1" bg2="lt2" tx2="dk2" accent1="accent1" accent2="accent2" accent3="accent3" accent4="accent4" accent5="accent5" accent6="accent6" hlink="hlink" folHlink="folHlink"/>
  <p:sldLayoutIdLst>
    <p:sldLayoutId id="2147483658" r:id="rId1"/>
    <p:sldLayoutId id="2147483659" r:id="rId2"/>
  </p:sldLayoutIdLst>
  <p:transition spd="med"/>
  <p:hf sldNum="0" hdr="0" dt="0"/>
  <p:txStyles>
    <p:titleStyle>
      <a:lvl1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1pPr>
      <a:lvl2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2pPr>
      <a:lvl3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3pPr>
      <a:lvl4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4pPr>
      <a:lvl5pPr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5pPr>
      <a:lvl6pPr indent="4572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6pPr>
      <a:lvl7pPr indent="9144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7pPr>
      <a:lvl8pPr indent="13716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8pPr>
      <a:lvl9pPr indent="1828800" algn="r">
        <a:defRPr sz="4400" cap="small">
          <a:solidFill>
            <a:srgbClr val="3B7150"/>
          </a:solidFill>
          <a:effectLst>
            <a:outerShdw blurRad="38100" dist="38100" dir="2700000" rotWithShape="0">
              <a:srgbClr val="000000">
                <a:alpha val="43137"/>
              </a:srgbClr>
            </a:outerShdw>
          </a:effectLst>
          <a:latin typeface="Times New Roman"/>
          <a:ea typeface="Times New Roman"/>
          <a:cs typeface="Times New Roman"/>
          <a:sym typeface="Times New Roman"/>
        </a:defRPr>
      </a:lvl9pPr>
    </p:titleStyle>
    <p:bodyStyle>
      <a:lvl1pPr marL="342900" indent="-342900">
        <a:spcBef>
          <a:spcPts val="700"/>
        </a:spcBef>
        <a:buSzPct val="100000"/>
        <a:buFont typeface="Arial"/>
        <a:buChar char="•"/>
        <a:defRPr sz="3200">
          <a:latin typeface="Times New Roman"/>
          <a:ea typeface="Times New Roman"/>
          <a:cs typeface="Times New Roman"/>
          <a:sym typeface="Times New Roman"/>
        </a:defRPr>
      </a:lvl1pPr>
      <a:lvl2pPr marL="783771" indent="-326571">
        <a:spcBef>
          <a:spcPts val="700"/>
        </a:spcBef>
        <a:buSzPct val="100000"/>
        <a:buFont typeface="Arial"/>
        <a:buChar char="–"/>
        <a:defRPr sz="3200">
          <a:latin typeface="Times New Roman"/>
          <a:ea typeface="Times New Roman"/>
          <a:cs typeface="Times New Roman"/>
          <a:sym typeface="Times New Roman"/>
        </a:defRPr>
      </a:lvl2pPr>
      <a:lvl3pPr marL="1219200" indent="-304800">
        <a:spcBef>
          <a:spcPts val="700"/>
        </a:spcBef>
        <a:buSzPct val="100000"/>
        <a:buFont typeface="Arial"/>
        <a:buChar char="•"/>
        <a:defRPr sz="3200">
          <a:latin typeface="Times New Roman"/>
          <a:ea typeface="Times New Roman"/>
          <a:cs typeface="Times New Roman"/>
          <a:sym typeface="Times New Roman"/>
        </a:defRPr>
      </a:lvl3pPr>
      <a:lvl4pPr marL="1737360" indent="-365760">
        <a:spcBef>
          <a:spcPts val="700"/>
        </a:spcBef>
        <a:buSzPct val="100000"/>
        <a:buFont typeface="Arial"/>
        <a:buChar char="–"/>
        <a:defRPr sz="3200">
          <a:latin typeface="Times New Roman"/>
          <a:ea typeface="Times New Roman"/>
          <a:cs typeface="Times New Roman"/>
          <a:sym typeface="Times New Roman"/>
        </a:defRPr>
      </a:lvl4pPr>
      <a:lvl5pPr marL="2194560" indent="-365760">
        <a:spcBef>
          <a:spcPts val="700"/>
        </a:spcBef>
        <a:buSzPct val="100000"/>
        <a:buFont typeface="Arial"/>
        <a:buChar char="»"/>
        <a:defRPr sz="3200">
          <a:latin typeface="Times New Roman"/>
          <a:ea typeface="Times New Roman"/>
          <a:cs typeface="Times New Roman"/>
          <a:sym typeface="Times New Roman"/>
        </a:defRPr>
      </a:lvl5pPr>
      <a:lvl6pPr marL="2651760" indent="-365760">
        <a:spcBef>
          <a:spcPts val="700"/>
        </a:spcBef>
        <a:buSzPct val="100000"/>
        <a:buFont typeface="Arial"/>
        <a:buChar char="•"/>
        <a:defRPr sz="3200">
          <a:latin typeface="Times New Roman"/>
          <a:ea typeface="Times New Roman"/>
          <a:cs typeface="Times New Roman"/>
          <a:sym typeface="Times New Roman"/>
        </a:defRPr>
      </a:lvl6pPr>
      <a:lvl7pPr marL="3108960" indent="-365760">
        <a:spcBef>
          <a:spcPts val="700"/>
        </a:spcBef>
        <a:buSzPct val="100000"/>
        <a:buFont typeface="Arial"/>
        <a:buChar char="•"/>
        <a:defRPr sz="3200">
          <a:latin typeface="Times New Roman"/>
          <a:ea typeface="Times New Roman"/>
          <a:cs typeface="Times New Roman"/>
          <a:sym typeface="Times New Roman"/>
        </a:defRPr>
      </a:lvl7pPr>
      <a:lvl8pPr marL="3566159" indent="-365759">
        <a:spcBef>
          <a:spcPts val="700"/>
        </a:spcBef>
        <a:buSzPct val="100000"/>
        <a:buFont typeface="Arial"/>
        <a:buChar char="•"/>
        <a:defRPr sz="3200">
          <a:latin typeface="Times New Roman"/>
          <a:ea typeface="Times New Roman"/>
          <a:cs typeface="Times New Roman"/>
          <a:sym typeface="Times New Roman"/>
        </a:defRPr>
      </a:lvl8pPr>
      <a:lvl9pPr marL="4023359" indent="-365759">
        <a:spcBef>
          <a:spcPts val="700"/>
        </a:spcBef>
        <a:buSzPct val="100000"/>
        <a:buFont typeface="Arial"/>
        <a:buChar char="•"/>
        <a:defRPr sz="3200">
          <a:latin typeface="Times New Roman"/>
          <a:ea typeface="Times New Roman"/>
          <a:cs typeface="Times New Roman"/>
          <a:sym typeface="Times New Roman"/>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solidFill>
                  <a:prstClr val="black">
                    <a:tint val="75000"/>
                  </a:prstClr>
                </a:solidFill>
              </a:rPr>
              <a:pPr>
                <a:defRPr/>
              </a:pPr>
              <a:t>‹#›</a:t>
            </a:fld>
            <a:endParaRPr lang="en-ZA" dirty="0">
              <a:solidFill>
                <a:prstClr val="black">
                  <a:tint val="75000"/>
                </a:prstClr>
              </a:solidFill>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227663805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hf sldNum="0"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solidFill>
                  <a:prstClr val="black">
                    <a:tint val="75000"/>
                  </a:prstClr>
                </a:solidFill>
              </a:rPr>
              <a:pPr>
                <a:defRPr/>
              </a:pPr>
              <a:t>‹#›</a:t>
            </a:fld>
            <a:endParaRPr lang="en-ZA" dirty="0">
              <a:solidFill>
                <a:prstClr val="black">
                  <a:tint val="75000"/>
                </a:prstClr>
              </a:solidFill>
            </a:endParaRPr>
          </a:p>
        </p:txBody>
      </p:sp>
      <p:sp>
        <p:nvSpPr>
          <p:cNvPr id="7" name="Footer Placeholder 4"/>
          <p:cNvSpPr>
            <a:spLocks noGrp="1"/>
          </p:cNvSpPr>
          <p:nvPr>
            <p:ph type="ftr" sz="quarter" idx="3"/>
          </p:nvPr>
        </p:nvSpPr>
        <p:spPr>
          <a:xfrm>
            <a:off x="2699792" y="6381305"/>
            <a:ext cx="3744416" cy="360063"/>
          </a:xfrm>
          <a:prstGeom prst="rect">
            <a:avLst/>
          </a:prstGeom>
        </p:spPr>
        <p:txBody>
          <a:bodyPr/>
          <a:lstStyle>
            <a:lvl1pPr>
              <a:defRPr lang="en-ZA" sz="1100" i="1" cap="none" baseline="0" smtClean="0">
                <a:solidFill>
                  <a:srgbClr val="366C5B"/>
                </a:solidFill>
                <a:effectLst/>
                <a:latin typeface="Times New Roman" pitchFamily="18" charset="0"/>
                <a:cs typeface="Times New Roman" pitchFamily="18" charset="0"/>
              </a:defRPr>
            </a:lvl1pPr>
          </a:lstStyle>
          <a:p>
            <a:pPr algn="ctr">
              <a:defRPr/>
            </a:pPr>
            <a:r>
              <a:rPr lang="en-ZA" smtClean="0"/>
              <a:t>Presentation on Withholding of the LES to Municipalities</a:t>
            </a:r>
            <a:endParaRPr dirty="0"/>
          </a:p>
        </p:txBody>
      </p:sp>
    </p:spTree>
    <p:extLst>
      <p:ext uri="{BB962C8B-B14F-4D97-AF65-F5344CB8AC3E}">
        <p14:creationId xmlns:p14="http://schemas.microsoft.com/office/powerpoint/2010/main" val="359208917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sldNum="0"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420887"/>
            <a:ext cx="8280920" cy="2303513"/>
          </a:xfrm>
        </p:spPr>
        <p:txBody>
          <a:bodyPr wrap="square" numCol="1" anchorCtr="0" compatLnSpc="1">
            <a:prstTxWarp prst="textNoShape">
              <a:avLst/>
            </a:prstTxWarp>
            <a:noAutofit/>
          </a:bodyPr>
          <a:lstStyle/>
          <a:p>
            <a:pPr eaLnBrk="1" hangingPunct="1">
              <a:defRPr/>
            </a:pPr>
            <a:r>
              <a:rPr lang="en-ZA" sz="3200" dirty="0" smtClean="0">
                <a:effectLst/>
              </a:rPr>
              <a:t>Withholding of LES allocations: </a:t>
            </a:r>
            <a:br>
              <a:rPr lang="en-ZA" sz="3200" dirty="0" smtClean="0">
                <a:effectLst/>
              </a:rPr>
            </a:br>
            <a:r>
              <a:rPr lang="en-ZA" sz="3200" dirty="0" smtClean="0">
                <a:effectLst/>
              </a:rPr>
              <a:t>presentation</a:t>
            </a:r>
            <a:br>
              <a:rPr lang="en-ZA" sz="3200" dirty="0" smtClean="0">
                <a:effectLst/>
              </a:rPr>
            </a:br>
            <a:r>
              <a:rPr lang="en-ZA" sz="3200" smtClean="0">
                <a:effectLst/>
              </a:rPr>
              <a:t>Salga Gauteng</a:t>
            </a:r>
            <a:endParaRPr lang="en-ZA" sz="3200" dirty="0" smtClean="0">
              <a:effectLst/>
            </a:endParaRPr>
          </a:p>
        </p:txBody>
      </p:sp>
      <p:sp>
        <p:nvSpPr>
          <p:cNvPr id="8194" name="Subtitle 2"/>
          <p:cNvSpPr>
            <a:spLocks noGrp="1"/>
          </p:cNvSpPr>
          <p:nvPr>
            <p:ph type="subTitle" idx="1"/>
          </p:nvPr>
        </p:nvSpPr>
        <p:spPr>
          <a:xfrm>
            <a:off x="1371600" y="6092825"/>
            <a:ext cx="6400800" cy="504825"/>
          </a:xfrm>
        </p:spPr>
        <p:txBody>
          <a:bodyPr/>
          <a:lstStyle/>
          <a:p>
            <a:pPr eaLnBrk="1" hangingPunct="1">
              <a:defRPr/>
            </a:pPr>
            <a:r>
              <a:rPr lang="en-ZA" sz="1800" i="1" cap="none" dirty="0" smtClean="0">
                <a:solidFill>
                  <a:srgbClr val="366C5B"/>
                </a:solidFill>
                <a:effectLst>
                  <a:outerShdw blurRad="38100" dist="38100" dir="2700000" algn="tl">
                    <a:srgbClr val="C0C0C0"/>
                  </a:outerShdw>
                </a:effectLst>
              </a:rPr>
              <a:t>For an Equitable Sharing of National Revenue</a:t>
            </a:r>
          </a:p>
        </p:txBody>
      </p:sp>
      <p:sp>
        <p:nvSpPr>
          <p:cNvPr id="8195" name="Subtitle 2"/>
          <p:cNvSpPr txBox="1">
            <a:spLocks/>
          </p:cNvSpPr>
          <p:nvPr/>
        </p:nvSpPr>
        <p:spPr bwMode="auto">
          <a:xfrm>
            <a:off x="1524000" y="5084763"/>
            <a:ext cx="6400800" cy="647700"/>
          </a:xfrm>
          <a:prstGeom prst="rect">
            <a:avLst/>
          </a:prstGeom>
          <a:noFill/>
          <a:ln w="9525">
            <a:noFill/>
            <a:miter lim="800000"/>
            <a:headEnd/>
            <a:tailEnd/>
          </a:ln>
        </p:spPr>
        <p:txBody>
          <a:bodyPr/>
          <a:lstStyle/>
          <a:p>
            <a:pPr algn="ctr">
              <a:spcBef>
                <a:spcPct val="20000"/>
              </a:spcBef>
              <a:buFont typeface="Arial" charset="0"/>
              <a:buNone/>
            </a:pPr>
            <a:r>
              <a:rPr lang="en-ZA" sz="2400" dirty="0" smtClean="0">
                <a:latin typeface="Times New Roman" pitchFamily="18" charset="0"/>
                <a:cs typeface="Times New Roman" pitchFamily="18" charset="0"/>
              </a:rPr>
              <a:t>15</a:t>
            </a:r>
            <a:r>
              <a:rPr lang="en-ZA" sz="2400" baseline="30000" dirty="0" smtClean="0">
                <a:latin typeface="Times New Roman" pitchFamily="18" charset="0"/>
                <a:cs typeface="Times New Roman" pitchFamily="18" charset="0"/>
              </a:rPr>
              <a:t>th</a:t>
            </a:r>
            <a:r>
              <a:rPr lang="en-ZA" sz="2400" dirty="0" smtClean="0">
                <a:latin typeface="Times New Roman" pitchFamily="18" charset="0"/>
                <a:cs typeface="Times New Roman" pitchFamily="18" charset="0"/>
              </a:rPr>
              <a:t> May 2015</a:t>
            </a:r>
            <a:endParaRPr lang="en-ZA" sz="24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The Affected Municipalities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r>
              <a:rPr lang="en-US" sz="2000" dirty="0"/>
              <a:t>In total 59 municipalities are affected by the National Treasury </a:t>
            </a:r>
            <a:r>
              <a:rPr lang="en-US" sz="2000" dirty="0" smtClean="0"/>
              <a:t>circular </a:t>
            </a:r>
          </a:p>
          <a:p>
            <a:r>
              <a:rPr lang="en-US" sz="2000" dirty="0" smtClean="0"/>
              <a:t>The </a:t>
            </a:r>
            <a:r>
              <a:rPr lang="en-US" sz="2000" dirty="0"/>
              <a:t>majority (38 or 64%) are group B3 </a:t>
            </a:r>
            <a:r>
              <a:rPr lang="en-US" sz="2000" dirty="0" smtClean="0"/>
              <a:t>municipalities</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2000" dirty="0" smtClean="0"/>
              <a:t>The </a:t>
            </a:r>
            <a:r>
              <a:rPr lang="en-US" sz="2000" dirty="0"/>
              <a:t>Free State and North West have the largest numbers of affected municipalities, (22% apiece)</a:t>
            </a:r>
          </a:p>
          <a:p>
            <a:endParaRPr lang="en-ZA" sz="2000" dirty="0"/>
          </a:p>
        </p:txBody>
      </p:sp>
      <p:sp>
        <p:nvSpPr>
          <p:cNvPr id="5" name="Footer Placeholder 4"/>
          <p:cNvSpPr>
            <a:spLocks noGrp="1"/>
          </p:cNvSpPr>
          <p:nvPr>
            <p:ph type="ftr" sz="quarter" idx="11"/>
          </p:nvPr>
        </p:nvSpPr>
        <p:spPr>
          <a:xfrm>
            <a:off x="2699792" y="6237289"/>
            <a:ext cx="3744416" cy="360063"/>
          </a:xfrm>
        </p:spPr>
        <p:txBody>
          <a:bodyPr/>
          <a:lstStyle/>
          <a:p>
            <a:pPr algn="ctr">
              <a:defRPr/>
            </a:pPr>
            <a:r>
              <a:rPr lang="en-ZA" smtClean="0"/>
              <a:t>Presentation on Withholding of the LES to Municipalities</a:t>
            </a:r>
            <a:endParaRPr lang="en-ZA" dirty="0"/>
          </a:p>
        </p:txBody>
      </p:sp>
      <p:grpSp>
        <p:nvGrpSpPr>
          <p:cNvPr id="10" name="Group 9"/>
          <p:cNvGrpSpPr/>
          <p:nvPr/>
        </p:nvGrpSpPr>
        <p:grpSpPr>
          <a:xfrm>
            <a:off x="323528" y="2348880"/>
            <a:ext cx="8565616" cy="3384376"/>
            <a:chOff x="916962" y="2348880"/>
            <a:chExt cx="5067675" cy="2908049"/>
          </a:xfrm>
        </p:grpSpPr>
        <p:graphicFrame>
          <p:nvGraphicFramePr>
            <p:cNvPr id="6" name="officeArt object"/>
            <p:cNvGraphicFramePr/>
            <p:nvPr>
              <p:extLst>
                <p:ext uri="{D42A27DB-BD31-4B8C-83A1-F6EECF244321}">
                  <p14:modId xmlns:p14="http://schemas.microsoft.com/office/powerpoint/2010/main" val="1179092027"/>
                </p:ext>
              </p:extLst>
            </p:nvPr>
          </p:nvGraphicFramePr>
          <p:xfrm>
            <a:off x="916962" y="2360059"/>
            <a:ext cx="2497455" cy="28968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fficeArt object"/>
            <p:cNvGraphicFramePr/>
            <p:nvPr>
              <p:extLst>
                <p:ext uri="{D42A27DB-BD31-4B8C-83A1-F6EECF244321}">
                  <p14:modId xmlns:p14="http://schemas.microsoft.com/office/powerpoint/2010/main" val="426044126"/>
                </p:ext>
              </p:extLst>
            </p:nvPr>
          </p:nvGraphicFramePr>
          <p:xfrm>
            <a:off x="3419872" y="2348880"/>
            <a:ext cx="2564765" cy="2904490"/>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214440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The Affected Municipalities cont’d.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r>
              <a:rPr lang="en-US" sz="1600" dirty="0"/>
              <a:t>O</a:t>
            </a:r>
            <a:r>
              <a:rPr lang="en-US" sz="1600" dirty="0" smtClean="0"/>
              <a:t>n </a:t>
            </a:r>
            <a:r>
              <a:rPr lang="en-US" sz="1600" dirty="0"/>
              <a:t>average the LES allocations accounts for between 31% and 37% of their total operating </a:t>
            </a:r>
            <a:r>
              <a:rPr lang="en-US" sz="1600" dirty="0" smtClean="0"/>
              <a:t>revenue</a:t>
            </a:r>
          </a:p>
          <a:p>
            <a:pPr lvl="1"/>
            <a:r>
              <a:rPr lang="en-US" sz="1600" dirty="0"/>
              <a:t>this range masks extreme rates of LES dependency for some </a:t>
            </a:r>
            <a:r>
              <a:rPr lang="en-US" sz="1600" dirty="0" smtClean="0"/>
              <a:t>municipalities e.g. </a:t>
            </a:r>
            <a:r>
              <a:rPr lang="en-US" sz="1600" dirty="0"/>
              <a:t>the ratio of the LES allocations to total operating revenue was 97% for Mopani District Municipality</a:t>
            </a:r>
            <a:endParaRPr lang="en-US" sz="16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a:t>This huge LES dependency implies that the LES </a:t>
            </a:r>
            <a:r>
              <a:rPr lang="en-US" sz="2000" dirty="0" smtClean="0"/>
              <a:t>withholding </a:t>
            </a:r>
            <a:r>
              <a:rPr lang="en-US" sz="2000" dirty="0"/>
              <a:t>would cripple operations and general service </a:t>
            </a:r>
            <a:r>
              <a:rPr lang="en-US" sz="2000" dirty="0" smtClean="0"/>
              <a:t>delivery</a:t>
            </a:r>
            <a:endParaRPr lang="en-US" sz="2000" dirty="0"/>
          </a:p>
          <a:p>
            <a:endParaRPr lang="en-ZA" sz="2000" dirty="0"/>
          </a:p>
        </p:txBody>
      </p:sp>
      <p:sp>
        <p:nvSpPr>
          <p:cNvPr id="5" name="Footer Placeholder 4"/>
          <p:cNvSpPr>
            <a:spLocks noGrp="1"/>
          </p:cNvSpPr>
          <p:nvPr>
            <p:ph type="ftr" sz="quarter" idx="11"/>
          </p:nvPr>
        </p:nvSpPr>
        <p:spPr>
          <a:xfrm>
            <a:off x="2699792" y="6237289"/>
            <a:ext cx="3744416" cy="360063"/>
          </a:xfrm>
        </p:spPr>
        <p:txBody>
          <a:bodyPr/>
          <a:lstStyle/>
          <a:p>
            <a:pPr algn="ctr">
              <a:defRPr/>
            </a:pPr>
            <a:r>
              <a:rPr lang="en-ZA" smtClean="0"/>
              <a:t>Presentation on Withholding of the LES to Municipalities</a:t>
            </a:r>
            <a:endParaRPr lang="en-ZA" dirty="0"/>
          </a:p>
        </p:txBody>
      </p:sp>
      <p:pic>
        <p:nvPicPr>
          <p:cNvPr id="8" name="officeArt object"/>
          <p:cNvPicPr/>
          <p:nvPr/>
        </p:nvPicPr>
        <p:blipFill>
          <a:blip r:embed="rId2">
            <a:extLst/>
          </a:blip>
          <a:stretch>
            <a:fillRect/>
          </a:stretch>
        </p:blipFill>
        <p:spPr>
          <a:xfrm>
            <a:off x="323528" y="2824525"/>
            <a:ext cx="8352928" cy="2476683"/>
          </a:xfrm>
          <a:prstGeom prst="rect">
            <a:avLst/>
          </a:prstGeom>
          <a:ln w="12700" cap="flat">
            <a:noFill/>
            <a:miter lim="400000"/>
          </a:ln>
          <a:effectLst/>
        </p:spPr>
      </p:pic>
    </p:spTree>
    <p:extLst>
      <p:ext uri="{BB962C8B-B14F-4D97-AF65-F5344CB8AC3E}">
        <p14:creationId xmlns:p14="http://schemas.microsoft.com/office/powerpoint/2010/main" val="497830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Issues of Principle to the Commission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pPr algn="just"/>
            <a:r>
              <a:rPr lang="en-US" sz="2400" dirty="0" smtClean="0"/>
              <a:t>Decision to withhold LES must be anchored in the constitution</a:t>
            </a:r>
          </a:p>
          <a:p>
            <a:pPr algn="just"/>
            <a:r>
              <a:rPr lang="en-US" sz="2400" dirty="0" smtClean="0"/>
              <a:t>Decision to withhold LES must be a last resort</a:t>
            </a:r>
          </a:p>
          <a:p>
            <a:pPr algn="just"/>
            <a:r>
              <a:rPr lang="en-US" sz="2400" dirty="0" smtClean="0"/>
              <a:t>Approach to debt should be fair and not one sided</a:t>
            </a:r>
          </a:p>
          <a:p>
            <a:pPr algn="just"/>
            <a:r>
              <a:rPr lang="en-US" sz="2400" dirty="0" smtClean="0"/>
              <a:t>The </a:t>
            </a:r>
            <a:r>
              <a:rPr lang="en-US" sz="2400" dirty="0"/>
              <a:t>debt </a:t>
            </a:r>
            <a:r>
              <a:rPr lang="en-US" sz="2400" dirty="0" smtClean="0"/>
              <a:t>issue should </a:t>
            </a:r>
            <a:r>
              <a:rPr lang="en-US" sz="2400" dirty="0"/>
              <a:t>be resolved within the IGFR </a:t>
            </a:r>
            <a:r>
              <a:rPr lang="en-US" sz="2400" dirty="0" smtClean="0"/>
              <a:t>system and not in courts</a:t>
            </a:r>
          </a:p>
          <a:p>
            <a:pPr algn="just"/>
            <a:r>
              <a:rPr lang="en-US" sz="2400" dirty="0"/>
              <a:t>That compliance with the 30 day payment rule should not be enforced </a:t>
            </a:r>
            <a:r>
              <a:rPr lang="en-US" sz="2400" dirty="0" smtClean="0"/>
              <a:t>not only </a:t>
            </a:r>
            <a:r>
              <a:rPr lang="en-US" sz="2400" dirty="0"/>
              <a:t>on municipalities </a:t>
            </a:r>
            <a:r>
              <a:rPr lang="en-US" sz="2400" dirty="0" smtClean="0"/>
              <a:t>alone but all government departments and entities</a:t>
            </a:r>
            <a:r>
              <a:rPr lang="en-US" sz="2400" dirty="0"/>
              <a:t>, </a:t>
            </a:r>
            <a:endParaRPr lang="en-US" sz="2400" dirty="0" smtClean="0"/>
          </a:p>
          <a:p>
            <a:pPr algn="just"/>
            <a:r>
              <a:rPr lang="en-US" sz="2400" dirty="0" smtClean="0"/>
              <a:t>Section </a:t>
            </a:r>
            <a:r>
              <a:rPr lang="en-US" sz="2400" dirty="0"/>
              <a:t>154 (1) of the Constitution  prescribes support should be rendered to municipalities.</a:t>
            </a:r>
          </a:p>
          <a:p>
            <a:pPr algn="just"/>
            <a:endParaRPr lang="en-ZA" sz="2400" dirty="0"/>
          </a:p>
        </p:txBody>
      </p:sp>
    </p:spTree>
    <p:extLst>
      <p:ext uri="{BB962C8B-B14F-4D97-AF65-F5344CB8AC3E}">
        <p14:creationId xmlns:p14="http://schemas.microsoft.com/office/powerpoint/2010/main" val="3388557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Issues of Concern to the Commission  </a:t>
            </a:r>
            <a:endParaRPr lang="en-ZA" dirty="0">
              <a:effectLst/>
            </a:endParaRPr>
          </a:p>
        </p:txBody>
      </p:sp>
      <p:sp>
        <p:nvSpPr>
          <p:cNvPr id="3" name="Content Placeholder 2"/>
          <p:cNvSpPr>
            <a:spLocks noGrp="1"/>
          </p:cNvSpPr>
          <p:nvPr>
            <p:ph idx="1"/>
          </p:nvPr>
        </p:nvSpPr>
        <p:spPr>
          <a:xfrm>
            <a:off x="323528" y="1600200"/>
            <a:ext cx="8568952" cy="4781128"/>
          </a:xfrm>
        </p:spPr>
        <p:txBody>
          <a:bodyPr/>
          <a:lstStyle/>
          <a:p>
            <a:pPr algn="just"/>
            <a:r>
              <a:rPr lang="en-US" sz="2200" dirty="0"/>
              <a:t>Section 216 is a blunt instrument that hits the guilty and the innocent alike. </a:t>
            </a:r>
          </a:p>
          <a:p>
            <a:pPr algn="just"/>
            <a:r>
              <a:rPr lang="en-US" sz="2200" dirty="0" smtClean="0"/>
              <a:t>Because there is non-clarity </a:t>
            </a:r>
            <a:r>
              <a:rPr lang="en-US" sz="2200" dirty="0"/>
              <a:t>on the assistance/intervention rendered to affected municipalities prior to the LES withdrawal. Section 154 (1) of the Constitution  prescribes support should be rendered to municipalities</a:t>
            </a:r>
            <a:r>
              <a:rPr lang="en-US" sz="2200" dirty="0" smtClean="0"/>
              <a:t>.</a:t>
            </a:r>
          </a:p>
          <a:p>
            <a:pPr algn="just"/>
            <a:r>
              <a:rPr lang="en-US" sz="2200" dirty="0"/>
              <a:t>That some of the municipalities affected by the LES stoppage are under administration. Who is accountable for the LES stoppage then? </a:t>
            </a:r>
            <a:endParaRPr lang="en-ZA" sz="2200" dirty="0"/>
          </a:p>
          <a:p>
            <a:pPr lvl="0" algn="just"/>
            <a:r>
              <a:rPr lang="en-US" sz="2200" dirty="0"/>
              <a:t>If National Treasury is misinterpreted as acting on behalf of government and non-government entities to collect their debt. </a:t>
            </a:r>
          </a:p>
          <a:p>
            <a:pPr algn="just"/>
            <a:r>
              <a:rPr lang="en-US" sz="2200" dirty="0"/>
              <a:t>That even some national and provincial government departments are not complying with the 30 day payment rule, (i.e. Section 38(1) of the PFMA (and Treasury regulations 8.2.3 (2001) and Treasury Instruction note No. 34)</a:t>
            </a:r>
            <a:endParaRPr lang="en-ZA" sz="2200" dirty="0"/>
          </a:p>
          <a:p>
            <a:pPr algn="just"/>
            <a:endParaRPr lang="en-ZA" sz="2000" dirty="0"/>
          </a:p>
        </p:txBody>
      </p:sp>
    </p:spTree>
    <p:extLst>
      <p:ext uri="{BB962C8B-B14F-4D97-AF65-F5344CB8AC3E}">
        <p14:creationId xmlns:p14="http://schemas.microsoft.com/office/powerpoint/2010/main" val="1929056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a:effectLst/>
              </a:rPr>
              <a:t>Recent Developments  </a:t>
            </a:r>
          </a:p>
        </p:txBody>
      </p:sp>
      <p:sp>
        <p:nvSpPr>
          <p:cNvPr id="3" name="Content Placeholder 2"/>
          <p:cNvSpPr>
            <a:spLocks noGrp="1"/>
          </p:cNvSpPr>
          <p:nvPr>
            <p:ph idx="1"/>
          </p:nvPr>
        </p:nvSpPr>
        <p:spPr>
          <a:xfrm>
            <a:off x="323528" y="1600200"/>
            <a:ext cx="8568952" cy="4781128"/>
          </a:xfrm>
        </p:spPr>
        <p:txBody>
          <a:bodyPr/>
          <a:lstStyle/>
          <a:p>
            <a:pPr algn="just"/>
            <a:r>
              <a:rPr lang="en-ZA" sz="2400" dirty="0"/>
              <a:t>After the submission was made by the Commission a number of municipalities approached National Treasury to make payment arrangements on their debt</a:t>
            </a:r>
          </a:p>
          <a:p>
            <a:pPr algn="just"/>
            <a:r>
              <a:rPr lang="en-ZA" sz="2400" dirty="0" smtClean="0"/>
              <a:t>Out of 59 </a:t>
            </a:r>
            <a:r>
              <a:rPr lang="en-ZA" sz="2400" dirty="0"/>
              <a:t>municipalities </a:t>
            </a:r>
            <a:r>
              <a:rPr lang="en-ZA" sz="2400" dirty="0" smtClean="0"/>
              <a:t>initially identified </a:t>
            </a:r>
            <a:r>
              <a:rPr lang="en-ZA" sz="2400" dirty="0"/>
              <a:t>for the withholding of their </a:t>
            </a:r>
            <a:r>
              <a:rPr lang="en-ZA" sz="2400" dirty="0" smtClean="0"/>
              <a:t>LES, 16 municipalities (as of 6/5/2015) </a:t>
            </a:r>
            <a:r>
              <a:rPr lang="en-ZA" sz="2400" dirty="0"/>
              <a:t>have since approached National Treasury </a:t>
            </a:r>
            <a:r>
              <a:rPr lang="en-ZA" sz="2400" dirty="0" smtClean="0"/>
              <a:t>to negotiate payment terms</a:t>
            </a:r>
            <a:endParaRPr lang="en-ZA" sz="2400" dirty="0"/>
          </a:p>
          <a:p>
            <a:pPr algn="just"/>
            <a:r>
              <a:rPr lang="en-ZA" sz="2400" dirty="0"/>
              <a:t>The municipalities are spread over 7 provinces namely; EC, FS</a:t>
            </a:r>
            <a:r>
              <a:rPr lang="en-ZA" sz="2400" dirty="0" smtClean="0"/>
              <a:t>, KZN</a:t>
            </a:r>
            <a:r>
              <a:rPr lang="en-ZA" sz="2400" dirty="0"/>
              <a:t>, LP, MP, NC and NW</a:t>
            </a:r>
          </a:p>
          <a:p>
            <a:pPr algn="just"/>
            <a:r>
              <a:rPr lang="en-ZA" sz="2400" dirty="0"/>
              <a:t>The </a:t>
            </a:r>
            <a:r>
              <a:rPr lang="en-ZA" sz="2400" dirty="0" smtClean="0"/>
              <a:t>tables </a:t>
            </a:r>
            <a:r>
              <a:rPr lang="en-ZA" sz="2400" dirty="0"/>
              <a:t>in the following </a:t>
            </a:r>
            <a:r>
              <a:rPr lang="en-ZA" sz="2400" dirty="0" smtClean="0"/>
              <a:t>slides detail </a:t>
            </a:r>
            <a:r>
              <a:rPr lang="en-ZA" sz="2400" dirty="0"/>
              <a:t>the payment arrangements </a:t>
            </a:r>
            <a:r>
              <a:rPr lang="en-ZA" sz="2400" dirty="0" smtClean="0"/>
              <a:t>they have made </a:t>
            </a:r>
            <a:r>
              <a:rPr lang="en-ZA" sz="2400" dirty="0"/>
              <a:t>with National Treasury</a:t>
            </a:r>
          </a:p>
          <a:p>
            <a:pPr lvl="0" algn="just"/>
            <a:endParaRPr lang="en-ZA" sz="2200" dirty="0"/>
          </a:p>
        </p:txBody>
      </p:sp>
    </p:spTree>
    <p:extLst>
      <p:ext uri="{BB962C8B-B14F-4D97-AF65-F5344CB8AC3E}">
        <p14:creationId xmlns:p14="http://schemas.microsoft.com/office/powerpoint/2010/main" val="231905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a:effectLst/>
              </a:rPr>
              <a:t>Recent Developments </a:t>
            </a:r>
            <a:r>
              <a:rPr lang="en-ZA" dirty="0" smtClean="0">
                <a:effectLst/>
              </a:rPr>
              <a:t>cont’d.   </a:t>
            </a:r>
            <a:endParaRPr lang="en-ZA" dirty="0">
              <a:effectLst/>
            </a:endParaRPr>
          </a:p>
        </p:txBody>
      </p:sp>
      <p:pic>
        <p:nvPicPr>
          <p:cNvPr id="5" name="Content Placeholder 4"/>
          <p:cNvPicPr>
            <a:picLocks noGrp="1" noChangeAspect="1"/>
          </p:cNvPicPr>
          <p:nvPr>
            <p:ph idx="1"/>
          </p:nvPr>
        </p:nvPicPr>
        <p:blipFill>
          <a:blip r:embed="rId2"/>
          <a:stretch>
            <a:fillRect/>
          </a:stretch>
        </p:blipFill>
        <p:spPr>
          <a:xfrm>
            <a:off x="251520" y="1556792"/>
            <a:ext cx="8637624" cy="4968552"/>
          </a:xfrm>
          <a:prstGeom prst="rect">
            <a:avLst/>
          </a:prstGeom>
        </p:spPr>
      </p:pic>
    </p:spTree>
    <p:extLst>
      <p:ext uri="{BB962C8B-B14F-4D97-AF65-F5344CB8AC3E}">
        <p14:creationId xmlns:p14="http://schemas.microsoft.com/office/powerpoint/2010/main" val="2383386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a:effectLst/>
              </a:rPr>
              <a:t>Recent Developments </a:t>
            </a:r>
            <a:r>
              <a:rPr lang="en-ZA" dirty="0" smtClean="0">
                <a:effectLst/>
              </a:rPr>
              <a:t>cont’d..   </a:t>
            </a:r>
            <a:endParaRPr lang="en-ZA" dirty="0">
              <a:effectLst/>
            </a:endParaRPr>
          </a:p>
        </p:txBody>
      </p:sp>
      <p:pic>
        <p:nvPicPr>
          <p:cNvPr id="4" name="Content Placeholder 3"/>
          <p:cNvPicPr>
            <a:picLocks noGrp="1" noChangeAspect="1"/>
          </p:cNvPicPr>
          <p:nvPr>
            <p:ph idx="1"/>
          </p:nvPr>
        </p:nvPicPr>
        <p:blipFill>
          <a:blip r:embed="rId2"/>
          <a:stretch>
            <a:fillRect/>
          </a:stretch>
        </p:blipFill>
        <p:spPr>
          <a:xfrm>
            <a:off x="323528" y="1556792"/>
            <a:ext cx="8565615" cy="5069160"/>
          </a:xfrm>
          <a:prstGeom prst="rect">
            <a:avLst/>
          </a:prstGeom>
        </p:spPr>
      </p:pic>
    </p:spTree>
    <p:extLst>
      <p:ext uri="{BB962C8B-B14F-4D97-AF65-F5344CB8AC3E}">
        <p14:creationId xmlns:p14="http://schemas.microsoft.com/office/powerpoint/2010/main" val="1310185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Recommendations   </a:t>
            </a:r>
            <a:endParaRPr lang="en-ZA" dirty="0">
              <a:effectLst/>
            </a:endParaRPr>
          </a:p>
        </p:txBody>
      </p:sp>
      <p:sp>
        <p:nvSpPr>
          <p:cNvPr id="5" name="Footer Placeholder 4"/>
          <p:cNvSpPr>
            <a:spLocks noGrp="1"/>
          </p:cNvSpPr>
          <p:nvPr>
            <p:ph type="ftr" sz="quarter" idx="11"/>
          </p:nvPr>
        </p:nvSpPr>
        <p:spPr>
          <a:xfrm>
            <a:off x="2483768" y="6131807"/>
            <a:ext cx="3744416" cy="360063"/>
          </a:xfrm>
        </p:spPr>
        <p:txBody>
          <a:bodyPr/>
          <a:lstStyle/>
          <a:p>
            <a:pPr algn="ctr">
              <a:defRPr/>
            </a:pPr>
            <a:r>
              <a:rPr lang="en-ZA" smtClean="0"/>
              <a:t>Presentation on Withholding of the LES to Municipalities</a:t>
            </a:r>
            <a:endParaRPr dirty="0"/>
          </a:p>
        </p:txBody>
      </p:sp>
      <p:sp>
        <p:nvSpPr>
          <p:cNvPr id="3" name="Content Placeholder 2"/>
          <p:cNvSpPr>
            <a:spLocks noGrp="1"/>
          </p:cNvSpPr>
          <p:nvPr>
            <p:ph idx="1"/>
          </p:nvPr>
        </p:nvSpPr>
        <p:spPr>
          <a:xfrm>
            <a:off x="251520" y="1384176"/>
            <a:ext cx="8435280" cy="5107693"/>
          </a:xfrm>
        </p:spPr>
        <p:txBody>
          <a:bodyPr/>
          <a:lstStyle/>
          <a:p>
            <a:pPr marL="342900" lvl="2" indent="-342900" algn="just"/>
            <a:r>
              <a:rPr lang="en-US" sz="2400" dirty="0"/>
              <a:t>A</a:t>
            </a:r>
            <a:r>
              <a:rPr lang="en-US" sz="2400" dirty="0" smtClean="0"/>
              <a:t> </a:t>
            </a:r>
            <a:r>
              <a:rPr lang="en-US" sz="2400" dirty="0"/>
              <a:t>proper diagnostics of the root cause of non-payment be done and if it is due </a:t>
            </a:r>
            <a:r>
              <a:rPr lang="en-US" sz="2400" dirty="0" smtClean="0"/>
              <a:t>to bad management, </a:t>
            </a:r>
            <a:r>
              <a:rPr lang="en-US" sz="2400" dirty="0"/>
              <a:t>appropriate consequences should be </a:t>
            </a:r>
            <a:r>
              <a:rPr lang="en-US" sz="2400" dirty="0" smtClean="0"/>
              <a:t>rendered</a:t>
            </a:r>
          </a:p>
          <a:p>
            <a:pPr marL="800100" lvl="3" indent="-342900" algn="just"/>
            <a:r>
              <a:rPr lang="en-US" dirty="0" smtClean="0"/>
              <a:t>Stricter </a:t>
            </a:r>
            <a:r>
              <a:rPr lang="en-US" dirty="0"/>
              <a:t>measures should be imposed on individuals within municipalities that are responsible for continued flouting of MFMA rules. </a:t>
            </a:r>
          </a:p>
          <a:p>
            <a:pPr marL="342900" lvl="2" indent="-342900" algn="just"/>
            <a:r>
              <a:rPr lang="en-US" dirty="0" smtClean="0"/>
              <a:t>Municipalities </a:t>
            </a:r>
            <a:r>
              <a:rPr lang="en-US" dirty="0"/>
              <a:t>must produce balanced budgets and in addition the electricity and water undertakings must be ring fenced. </a:t>
            </a:r>
            <a:endParaRPr lang="en-US" dirty="0" smtClean="0"/>
          </a:p>
          <a:p>
            <a:pPr marL="342900" lvl="2" indent="-342900" algn="just"/>
            <a:r>
              <a:rPr lang="en-US" dirty="0" smtClean="0"/>
              <a:t>That </a:t>
            </a:r>
            <a:r>
              <a:rPr lang="en-US" dirty="0"/>
              <a:t>IGFR forums dedicate sufficient time to find lasting solutions to the debt problems within the Local government sector.  </a:t>
            </a:r>
          </a:p>
          <a:p>
            <a:pPr marL="342900" lvl="2" indent="-342900" algn="just"/>
            <a:endParaRPr lang="en-US" sz="2000" dirty="0" smtClean="0"/>
          </a:p>
        </p:txBody>
      </p:sp>
    </p:spTree>
    <p:extLst>
      <p:ext uri="{BB962C8B-B14F-4D97-AF65-F5344CB8AC3E}">
        <p14:creationId xmlns:p14="http://schemas.microsoft.com/office/powerpoint/2010/main" val="123827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Recommendations   </a:t>
            </a:r>
            <a:endParaRPr lang="en-ZA" dirty="0">
              <a:effectLst/>
            </a:endParaRPr>
          </a:p>
        </p:txBody>
      </p:sp>
      <p:sp>
        <p:nvSpPr>
          <p:cNvPr id="5" name="Footer Placeholder 4"/>
          <p:cNvSpPr>
            <a:spLocks noGrp="1"/>
          </p:cNvSpPr>
          <p:nvPr>
            <p:ph type="ftr" sz="quarter" idx="11"/>
          </p:nvPr>
        </p:nvSpPr>
        <p:spPr>
          <a:xfrm>
            <a:off x="2483768" y="6131807"/>
            <a:ext cx="3744416" cy="360063"/>
          </a:xfrm>
        </p:spPr>
        <p:txBody>
          <a:bodyPr/>
          <a:lstStyle/>
          <a:p>
            <a:pPr algn="ctr">
              <a:defRPr/>
            </a:pPr>
            <a:r>
              <a:rPr lang="en-ZA" smtClean="0"/>
              <a:t>Presentation on Withholding of the LES to Municipalities</a:t>
            </a:r>
            <a:endParaRPr dirty="0"/>
          </a:p>
        </p:txBody>
      </p:sp>
      <p:sp>
        <p:nvSpPr>
          <p:cNvPr id="3" name="Content Placeholder 2"/>
          <p:cNvSpPr>
            <a:spLocks noGrp="1"/>
          </p:cNvSpPr>
          <p:nvPr>
            <p:ph idx="1"/>
          </p:nvPr>
        </p:nvSpPr>
        <p:spPr/>
        <p:txBody>
          <a:bodyPr/>
          <a:lstStyle/>
          <a:p>
            <a:pPr algn="just"/>
            <a:r>
              <a:rPr lang="en-US" sz="2400" dirty="0" smtClean="0"/>
              <a:t>That </a:t>
            </a:r>
            <a:r>
              <a:rPr lang="en-US" sz="2400" dirty="0"/>
              <a:t>executives for the relevant entities implement appropriate credit controls as allowed in </a:t>
            </a:r>
            <a:r>
              <a:rPr lang="en-US" sz="2400" dirty="0" smtClean="0"/>
              <a:t>law</a:t>
            </a:r>
          </a:p>
          <a:p>
            <a:pPr algn="just"/>
            <a:r>
              <a:rPr lang="en-US" sz="2400" dirty="0" smtClean="0"/>
              <a:t>As </a:t>
            </a:r>
            <a:r>
              <a:rPr lang="en-US" sz="2400" dirty="0"/>
              <a:t>the LES stoppage will affect the provision of basic services to poor   households, the Commission would encourage that this </a:t>
            </a:r>
            <a:r>
              <a:rPr lang="en-US" sz="2400" dirty="0" smtClean="0"/>
              <a:t>be last </a:t>
            </a:r>
            <a:r>
              <a:rPr lang="en-US" sz="2400" dirty="0"/>
              <a:t>resort and when </a:t>
            </a:r>
            <a:r>
              <a:rPr lang="en-US" sz="2400" dirty="0" smtClean="0"/>
              <a:t>proper </a:t>
            </a:r>
            <a:r>
              <a:rPr lang="en-US" sz="2400" dirty="0"/>
              <a:t>diagnosis of the problem has been </a:t>
            </a:r>
            <a:r>
              <a:rPr lang="en-US" sz="2400" dirty="0" smtClean="0"/>
              <a:t>undertaken</a:t>
            </a:r>
          </a:p>
          <a:p>
            <a:pPr algn="just"/>
            <a:r>
              <a:rPr lang="en-US" sz="2400" dirty="0" smtClean="0"/>
              <a:t>That </a:t>
            </a:r>
            <a:r>
              <a:rPr lang="en-US" sz="2400" dirty="0"/>
              <a:t>National Treasury applies the same pressure to all national and provincial departments that are not complying with the 30-day payment </a:t>
            </a:r>
            <a:r>
              <a:rPr lang="en-US" sz="2400" dirty="0" smtClean="0"/>
              <a:t>rule </a:t>
            </a:r>
          </a:p>
          <a:p>
            <a:pPr algn="just"/>
            <a:r>
              <a:rPr lang="en-US" sz="2400" dirty="0" smtClean="0"/>
              <a:t>The </a:t>
            </a:r>
            <a:r>
              <a:rPr lang="en-US" sz="2400" dirty="0"/>
              <a:t>Commission would like to see a speedy conclusion of the work of the task team examining the intergovernmental debt.</a:t>
            </a:r>
            <a:endParaRPr lang="en-ZA" sz="2400" dirty="0"/>
          </a:p>
        </p:txBody>
      </p:sp>
    </p:spTree>
    <p:extLst>
      <p:ext uri="{BB962C8B-B14F-4D97-AF65-F5344CB8AC3E}">
        <p14:creationId xmlns:p14="http://schemas.microsoft.com/office/powerpoint/2010/main" val="3201214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Thank you</a:t>
            </a:r>
            <a:endParaRPr lang="en-ZA" dirty="0"/>
          </a:p>
        </p:txBody>
      </p:sp>
    </p:spTree>
    <p:extLst>
      <p:ext uri="{BB962C8B-B14F-4D97-AF65-F5344CB8AC3E}">
        <p14:creationId xmlns:p14="http://schemas.microsoft.com/office/powerpoint/2010/main" val="405715251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effectLst/>
              </a:rPr>
              <a:t>Purpose of the Submission</a:t>
            </a:r>
            <a:endParaRPr lang="en-ZA" dirty="0">
              <a:effectLst/>
            </a:endParaRPr>
          </a:p>
        </p:txBody>
      </p:sp>
      <p:sp>
        <p:nvSpPr>
          <p:cNvPr id="3" name="Content Placeholder 2"/>
          <p:cNvSpPr>
            <a:spLocks noGrp="1"/>
          </p:cNvSpPr>
          <p:nvPr>
            <p:ph idx="1"/>
          </p:nvPr>
        </p:nvSpPr>
        <p:spPr>
          <a:xfrm>
            <a:off x="266268" y="1628800"/>
            <a:ext cx="8554204" cy="4824536"/>
          </a:xfrm>
        </p:spPr>
        <p:txBody>
          <a:bodyPr/>
          <a:lstStyle/>
          <a:p>
            <a:pPr algn="just"/>
            <a:r>
              <a:rPr lang="en-US" sz="2800" dirty="0"/>
              <a:t>The Commission is making this submission on the basis of Section 3 (1) and (2) b (i) and (ii) of the FFC Act of 1997 as </a:t>
            </a:r>
            <a:r>
              <a:rPr lang="en-US" sz="2800" dirty="0" smtClean="0"/>
              <a:t>amended</a:t>
            </a:r>
          </a:p>
          <a:p>
            <a:pPr algn="just"/>
            <a:r>
              <a:rPr lang="en-US" sz="2800" dirty="0"/>
              <a:t>The purpose of this submission is to </a:t>
            </a:r>
            <a:r>
              <a:rPr lang="en-US" sz="2800" dirty="0" smtClean="0">
                <a:solidFill>
                  <a:schemeClr val="tx1"/>
                </a:solidFill>
              </a:rPr>
              <a:t>apprise</a:t>
            </a:r>
            <a:r>
              <a:rPr lang="en-US" sz="2800" dirty="0" smtClean="0"/>
              <a:t> the Committee on the </a:t>
            </a:r>
            <a:r>
              <a:rPr lang="en-US" sz="2800" dirty="0"/>
              <a:t>views of the </a:t>
            </a:r>
            <a:r>
              <a:rPr lang="en-US" sz="2800" dirty="0" smtClean="0"/>
              <a:t>Commission with </a:t>
            </a:r>
            <a:r>
              <a:rPr lang="en-US" sz="2800" dirty="0"/>
              <a:t>respect to </a:t>
            </a:r>
            <a:r>
              <a:rPr lang="en-US" sz="2800" dirty="0" smtClean="0"/>
              <a:t>withholding </a:t>
            </a:r>
            <a:r>
              <a:rPr lang="en-US" sz="2800" dirty="0"/>
              <a:t>of </a:t>
            </a:r>
            <a:r>
              <a:rPr lang="en-US" sz="2800" dirty="0" smtClean="0"/>
              <a:t>the Local </a:t>
            </a:r>
            <a:r>
              <a:rPr lang="en-US" sz="2800" dirty="0"/>
              <a:t>Government Equitable Share (LES) allocation by National Treasury for municipalities that have not prioritised or persistently defaulted on </a:t>
            </a:r>
            <a:r>
              <a:rPr lang="en-US" sz="2800" dirty="0" smtClean="0"/>
              <a:t>debt </a:t>
            </a:r>
            <a:r>
              <a:rPr lang="en-US" sz="2800" dirty="0"/>
              <a:t>they owe to Eskom and Water Boards</a:t>
            </a:r>
            <a:endParaRPr lang="en-ZA" sz="2800" dirty="0"/>
          </a:p>
        </p:txBody>
      </p:sp>
      <p:sp>
        <p:nvSpPr>
          <p:cNvPr id="4" name="Rectangle 3"/>
          <p:cNvSpPr/>
          <p:nvPr/>
        </p:nvSpPr>
        <p:spPr>
          <a:xfrm>
            <a:off x="2869453" y="6124766"/>
            <a:ext cx="3405099" cy="261610"/>
          </a:xfrm>
          <a:prstGeom prst="rect">
            <a:avLst/>
          </a:prstGeom>
        </p:spPr>
        <p:txBody>
          <a:bodyPr wrap="none">
            <a:spAutoFit/>
          </a:bodyPr>
          <a:lstStyle/>
          <a:p>
            <a:pPr lvl="0" algn="ctr">
              <a:defRPr/>
            </a:pPr>
            <a:r>
              <a:rPr lang="en-US" sz="1100" i="1" dirty="0">
                <a:solidFill>
                  <a:srgbClr val="366C5B"/>
                </a:solidFill>
                <a:latin typeface="Times New Roman" pitchFamily="18" charset="0"/>
                <a:cs typeface="Times New Roman" pitchFamily="18" charset="0"/>
              </a:rPr>
              <a:t>Presentation </a:t>
            </a:r>
            <a:r>
              <a:rPr lang="en-US" sz="1100" i="1" dirty="0" smtClean="0">
                <a:solidFill>
                  <a:srgbClr val="366C5B"/>
                </a:solidFill>
                <a:latin typeface="Times New Roman" pitchFamily="18" charset="0"/>
                <a:cs typeface="Times New Roman" pitchFamily="18" charset="0"/>
              </a:rPr>
              <a:t>on Withholding of the LES to municipalities</a:t>
            </a:r>
            <a:endParaRPr lang="en-US" sz="1100" i="1" dirty="0">
              <a:solidFill>
                <a:srgbClr val="366C5B"/>
              </a:solidFill>
              <a:latin typeface="Times New Roman" pitchFamily="18" charset="0"/>
              <a:cs typeface="Times New Roman" pitchFamily="18" charset="0"/>
            </a:endParaRPr>
          </a:p>
        </p:txBody>
      </p:sp>
    </p:spTree>
    <p:extLst>
      <p:ext uri="{BB962C8B-B14F-4D97-AF65-F5344CB8AC3E}">
        <p14:creationId xmlns:p14="http://schemas.microsoft.com/office/powerpoint/2010/main" val="94449599"/>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Background </a:t>
            </a:r>
            <a:endParaRPr lang="en-ZA" dirty="0"/>
          </a:p>
        </p:txBody>
      </p:sp>
      <p:sp>
        <p:nvSpPr>
          <p:cNvPr id="3" name="Content Placeholder 2"/>
          <p:cNvSpPr>
            <a:spLocks noGrp="1"/>
          </p:cNvSpPr>
          <p:nvPr>
            <p:ph idx="1"/>
          </p:nvPr>
        </p:nvSpPr>
        <p:spPr/>
        <p:txBody>
          <a:bodyPr/>
          <a:lstStyle/>
          <a:p>
            <a:pPr algn="just">
              <a:lnSpc>
                <a:spcPct val="90000"/>
              </a:lnSpc>
            </a:pPr>
            <a:r>
              <a:rPr lang="en-US" sz="2400" dirty="0"/>
              <a:t>On 19 February 2015 a judgement in the Free State High Court delivered a guilty verdict on a Matjhabeng Municipality Manager for persistently non-complying with court orders </a:t>
            </a:r>
            <a:endParaRPr lang="en-US" sz="2400" dirty="0" smtClean="0"/>
          </a:p>
          <a:p>
            <a:pPr algn="just">
              <a:lnSpc>
                <a:spcPct val="90000"/>
              </a:lnSpc>
            </a:pPr>
            <a:r>
              <a:rPr lang="en-US" sz="2400" dirty="0" smtClean="0"/>
              <a:t>On </a:t>
            </a:r>
            <a:r>
              <a:rPr lang="en-US" sz="2400" dirty="0"/>
              <a:t>6 March 2015, the National Treasury issued a circular on its intentions to withhold the LES allocations for Municipalities that are habitually defaulting on Eskom and Water Boards </a:t>
            </a:r>
            <a:r>
              <a:rPr lang="en-US" sz="2400" dirty="0" smtClean="0"/>
              <a:t>debts</a:t>
            </a:r>
          </a:p>
          <a:p>
            <a:pPr algn="just">
              <a:lnSpc>
                <a:spcPct val="90000"/>
              </a:lnSpc>
            </a:pPr>
            <a:r>
              <a:rPr lang="en-US" sz="2400" dirty="0" smtClean="0"/>
              <a:t>At the end of March LES </a:t>
            </a:r>
            <a:r>
              <a:rPr lang="en-US" sz="2400" dirty="0"/>
              <a:t>allocations </a:t>
            </a:r>
            <a:r>
              <a:rPr lang="en-US" sz="2400" dirty="0" smtClean="0"/>
              <a:t>were withheld for 59 municipalities owing to debt to ESKOM and Water Board</a:t>
            </a:r>
            <a:endParaRPr lang="en-ZA" dirty="0"/>
          </a:p>
        </p:txBody>
      </p:sp>
      <p:sp>
        <p:nvSpPr>
          <p:cNvPr id="5" name="Footer Placeholder 4"/>
          <p:cNvSpPr>
            <a:spLocks noGrp="1"/>
          </p:cNvSpPr>
          <p:nvPr>
            <p:ph type="ftr" sz="quarter" idx="11"/>
          </p:nvPr>
        </p:nvSpPr>
        <p:spPr/>
        <p:txBody>
          <a:bodyPr/>
          <a:lstStyle/>
          <a:p>
            <a:pPr algn="ctr">
              <a:defRPr/>
            </a:pPr>
            <a:r>
              <a:rPr lang="en-ZA" dirty="0" smtClean="0"/>
              <a:t>Presentation on Withholding of the LES to Municipalities</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effectLst/>
              </a:rPr>
              <a:t>The Legal basis for the LES withdrawal</a:t>
            </a:r>
            <a:endParaRPr lang="en-ZA" dirty="0">
              <a:effectLst/>
            </a:endParaRPr>
          </a:p>
        </p:txBody>
      </p:sp>
      <p:sp>
        <p:nvSpPr>
          <p:cNvPr id="3" name="Content Placeholder 2"/>
          <p:cNvSpPr>
            <a:spLocks noGrp="1"/>
          </p:cNvSpPr>
          <p:nvPr>
            <p:ph idx="1"/>
          </p:nvPr>
        </p:nvSpPr>
        <p:spPr>
          <a:xfrm>
            <a:off x="251520" y="1556792"/>
            <a:ext cx="8640960" cy="4824513"/>
          </a:xfrm>
        </p:spPr>
        <p:txBody>
          <a:bodyPr/>
          <a:lstStyle/>
          <a:p>
            <a:pPr marL="400050" lvl="2" indent="0">
              <a:buNone/>
            </a:pPr>
            <a:r>
              <a:rPr lang="en-ZA" sz="2200" b="1" dirty="0" smtClean="0"/>
              <a:t>Constitution (Section 216)</a:t>
            </a:r>
          </a:p>
          <a:p>
            <a:pPr marL="571500" lvl="2" indent="-171450" algn="just"/>
            <a:r>
              <a:rPr lang="en-US" sz="2200" dirty="0" smtClean="0"/>
              <a:t>Section </a:t>
            </a:r>
            <a:r>
              <a:rPr lang="en-US" sz="2200" dirty="0"/>
              <a:t>216 of the Constitution allows National Treasury to stop transfers to </a:t>
            </a:r>
            <a:r>
              <a:rPr lang="en-US" sz="2200" dirty="0" smtClean="0"/>
              <a:t>municipalities: Section </a:t>
            </a:r>
            <a:r>
              <a:rPr lang="en-US" sz="2200" dirty="0"/>
              <a:t>216 (1) of the </a:t>
            </a:r>
            <a:r>
              <a:rPr lang="en-US" sz="2200" dirty="0" smtClean="0"/>
              <a:t>Constitution provides that this </a:t>
            </a:r>
            <a:r>
              <a:rPr lang="en-US" sz="2200" dirty="0"/>
              <a:t>can be done in the event of gross misconduct in the form of serious or persistent non-compliance with measures specified in </a:t>
            </a:r>
            <a:r>
              <a:rPr lang="en-US" sz="2200" dirty="0" smtClean="0"/>
              <a:t>the </a:t>
            </a:r>
            <a:r>
              <a:rPr lang="en-US" sz="2200" dirty="0"/>
              <a:t>C</a:t>
            </a:r>
            <a:r>
              <a:rPr lang="en-US" sz="2200" dirty="0" smtClean="0"/>
              <a:t>onstitution. In </a:t>
            </a:r>
            <a:r>
              <a:rPr lang="en-US" sz="2200" dirty="0"/>
              <a:t>this case non-compliance means non-payment of the Eskom debt within 30 </a:t>
            </a:r>
            <a:r>
              <a:rPr lang="en-US" sz="2200" dirty="0" smtClean="0"/>
              <a:t>days</a:t>
            </a:r>
          </a:p>
          <a:p>
            <a:pPr marL="400050" lvl="2" indent="0" algn="just">
              <a:buNone/>
            </a:pPr>
            <a:r>
              <a:rPr lang="en-US" sz="2200" b="1" dirty="0" smtClean="0"/>
              <a:t>Division </a:t>
            </a:r>
            <a:r>
              <a:rPr lang="en-US" sz="2200" b="1" dirty="0"/>
              <a:t>of Revenue Act (2015)</a:t>
            </a:r>
            <a:endParaRPr lang="en-ZA" sz="2200" b="1" dirty="0"/>
          </a:p>
          <a:p>
            <a:pPr marL="400050" lvl="2" indent="0" algn="just">
              <a:buNone/>
            </a:pPr>
            <a:r>
              <a:rPr lang="en-US" sz="2200" dirty="0" smtClean="0"/>
              <a:t>Section </a:t>
            </a:r>
            <a:r>
              <a:rPr lang="en-US" sz="2200" dirty="0"/>
              <a:t>17 and 18 of the Division of Revenue Act (</a:t>
            </a:r>
            <a:r>
              <a:rPr lang="en-US" sz="2200" dirty="0" err="1"/>
              <a:t>DoRA</a:t>
            </a:r>
            <a:r>
              <a:rPr lang="en-US" sz="2200" dirty="0"/>
              <a:t>) of 2015 and subsequent regulations prescribed </a:t>
            </a:r>
            <a:r>
              <a:rPr lang="en-US" sz="2200" dirty="0" smtClean="0"/>
              <a:t>in the MFMA</a:t>
            </a:r>
            <a:endParaRPr lang="en-US" dirty="0" smtClean="0"/>
          </a:p>
          <a:p>
            <a:pPr marL="400050" lvl="2" indent="0" algn="just">
              <a:buNone/>
            </a:pPr>
            <a:r>
              <a:rPr lang="en-US" sz="2000" b="1" dirty="0"/>
              <a:t>Enabling Legislation </a:t>
            </a:r>
          </a:p>
          <a:p>
            <a:pPr marL="571500" lvl="2" indent="-171450" algn="just"/>
            <a:r>
              <a:rPr lang="en-US" sz="2000" dirty="0"/>
              <a:t>The MFMA in Section 38-40, allows National Treasury to take punitive measures in the form of stopping allocations if there is persistent non-compliance with the Division of Revenue Act (2015)</a:t>
            </a:r>
          </a:p>
          <a:p>
            <a:pPr marL="571500" lvl="2" indent="-171450"/>
            <a:endParaRPr lang="en-ZA" sz="2000" dirty="0" smtClean="0"/>
          </a:p>
          <a:p>
            <a:pPr marL="400050" lvl="2" indent="0">
              <a:buNone/>
            </a:pPr>
            <a:endParaRPr lang="en-ZA" sz="2000" dirty="0"/>
          </a:p>
          <a:p>
            <a:pPr marL="400050" lvl="2" indent="0">
              <a:buNone/>
            </a:pPr>
            <a:endParaRPr lang="en-ZA" sz="2000" dirty="0" smtClean="0"/>
          </a:p>
          <a:p>
            <a:pPr marL="400050" lvl="2" indent="0">
              <a:buNone/>
            </a:pPr>
            <a:r>
              <a:rPr lang="en-ZA" sz="900" dirty="0" smtClean="0"/>
              <a:t> </a:t>
            </a:r>
            <a:endParaRPr lang="en-ZA" sz="900" dirty="0"/>
          </a:p>
        </p:txBody>
      </p:sp>
      <p:sp>
        <p:nvSpPr>
          <p:cNvPr id="10" name="Rectangle 2"/>
          <p:cNvSpPr>
            <a:spLocks noChangeArrowheads="1"/>
          </p:cNvSpPr>
          <p:nvPr/>
        </p:nvSpPr>
        <p:spPr bwMode="auto">
          <a:xfrm>
            <a:off x="1709738" y="197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3362477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effectLst/>
              </a:rPr>
              <a:t>The Legal basis for the LES withdrawal Cont’d.</a:t>
            </a:r>
            <a:endParaRPr lang="en-ZA" dirty="0">
              <a:effectLst/>
            </a:endParaRPr>
          </a:p>
        </p:txBody>
      </p:sp>
      <p:sp>
        <p:nvSpPr>
          <p:cNvPr id="3" name="Content Placeholder 2"/>
          <p:cNvSpPr>
            <a:spLocks noGrp="1"/>
          </p:cNvSpPr>
          <p:nvPr>
            <p:ph idx="1"/>
          </p:nvPr>
        </p:nvSpPr>
        <p:spPr>
          <a:xfrm>
            <a:off x="251520" y="1556792"/>
            <a:ext cx="8640960" cy="4824513"/>
          </a:xfrm>
        </p:spPr>
        <p:txBody>
          <a:bodyPr/>
          <a:lstStyle/>
          <a:p>
            <a:pPr marL="571500" lvl="2" indent="-171450" algn="just"/>
            <a:r>
              <a:rPr lang="en-US" sz="2200" dirty="0" smtClean="0"/>
              <a:t>But before stopping NT </a:t>
            </a:r>
          </a:p>
          <a:p>
            <a:pPr marL="1028700" lvl="3" indent="-171450" algn="just"/>
            <a:r>
              <a:rPr lang="en-US" sz="1800" dirty="0" smtClean="0"/>
              <a:t>must give municipality opportunity to make representation</a:t>
            </a:r>
          </a:p>
          <a:p>
            <a:pPr marL="1028700" lvl="3" indent="-171450" algn="just"/>
            <a:r>
              <a:rPr lang="en-US" sz="1800" dirty="0" smtClean="0"/>
              <a:t>Inform MEC for LG</a:t>
            </a:r>
          </a:p>
          <a:p>
            <a:pPr marL="1028700" lvl="3" indent="-171450" algn="just"/>
            <a:r>
              <a:rPr lang="en-US" sz="1800" dirty="0" smtClean="0"/>
              <a:t>Consult cabinet member responsible for making transfer</a:t>
            </a:r>
          </a:p>
          <a:p>
            <a:pPr marL="571500" lvl="2" indent="-171450" algn="just"/>
            <a:r>
              <a:rPr lang="en-US" sz="2200" dirty="0" smtClean="0"/>
              <a:t>Decision to stop LES lapses after 120 days unless parliament approves/renews decision.  </a:t>
            </a:r>
          </a:p>
          <a:p>
            <a:pPr marL="571500" lvl="2" indent="-171450" algn="just"/>
            <a:r>
              <a:rPr lang="en-US" sz="2200" dirty="0"/>
              <a:t>Parliamentary </a:t>
            </a:r>
            <a:r>
              <a:rPr lang="en-US" sz="2200" dirty="0" smtClean="0"/>
              <a:t> approval  </a:t>
            </a:r>
            <a:r>
              <a:rPr lang="en-US" sz="2200" dirty="0"/>
              <a:t>should be completed within 30 days of NT stoppage decision</a:t>
            </a:r>
          </a:p>
          <a:p>
            <a:pPr marL="571500" lvl="2" indent="-171450" algn="just"/>
            <a:r>
              <a:rPr lang="en-US" sz="2200" dirty="0" smtClean="0"/>
              <a:t>Parliament </a:t>
            </a:r>
            <a:r>
              <a:rPr lang="en-US" sz="2200" dirty="0"/>
              <a:t>may renew decision for no more than 120 days</a:t>
            </a:r>
          </a:p>
          <a:p>
            <a:pPr marL="571500" lvl="2" indent="-171450"/>
            <a:r>
              <a:rPr lang="en-ZA" sz="2000" dirty="0" smtClean="0"/>
              <a:t>Before </a:t>
            </a:r>
            <a:r>
              <a:rPr lang="en-ZA" sz="2000" dirty="0"/>
              <a:t>Parliament approves or renews a decision to stop the transfer of funds to a municipality</a:t>
            </a:r>
            <a:r>
              <a:rPr lang="en-ZA" dirty="0"/>
              <a:t>— </a:t>
            </a:r>
            <a:endParaRPr lang="en-ZA" dirty="0" smtClean="0"/>
          </a:p>
          <a:p>
            <a:pPr marL="1028700" lvl="3" indent="-171450"/>
            <a:r>
              <a:rPr lang="en-ZA" dirty="0" smtClean="0"/>
              <a:t>The </a:t>
            </a:r>
            <a:r>
              <a:rPr lang="en-ZA" dirty="0"/>
              <a:t>municipality must be given an opportunity to answer </a:t>
            </a:r>
            <a:r>
              <a:rPr lang="en-ZA" dirty="0" smtClean="0"/>
              <a:t>allegations </a:t>
            </a:r>
            <a:r>
              <a:rPr lang="en-ZA" dirty="0"/>
              <a:t>against it, and to state its case, before a </a:t>
            </a:r>
            <a:r>
              <a:rPr lang="en-ZA" dirty="0" smtClean="0"/>
              <a:t>Parliamentary committee</a:t>
            </a:r>
          </a:p>
          <a:p>
            <a:pPr marL="400050" lvl="2" indent="0">
              <a:buNone/>
            </a:pPr>
            <a:endParaRPr lang="en-ZA" sz="2000" dirty="0"/>
          </a:p>
          <a:p>
            <a:pPr marL="400050" lvl="2" indent="0">
              <a:buNone/>
            </a:pPr>
            <a:endParaRPr lang="en-ZA" sz="2000" dirty="0" smtClean="0"/>
          </a:p>
          <a:p>
            <a:pPr marL="400050" lvl="2" indent="0">
              <a:buNone/>
            </a:pPr>
            <a:r>
              <a:rPr lang="en-ZA" sz="900" dirty="0" smtClean="0"/>
              <a:t> </a:t>
            </a:r>
            <a:endParaRPr lang="en-ZA" sz="900" dirty="0"/>
          </a:p>
        </p:txBody>
      </p:sp>
      <p:sp>
        <p:nvSpPr>
          <p:cNvPr id="10" name="Rectangle 2"/>
          <p:cNvSpPr>
            <a:spLocks noChangeArrowheads="1"/>
          </p:cNvSpPr>
          <p:nvPr/>
        </p:nvSpPr>
        <p:spPr bwMode="auto">
          <a:xfrm>
            <a:off x="1709738" y="197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160599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at Stake?</a:t>
            </a:r>
            <a:endParaRPr lang="en-ZA" dirty="0"/>
          </a:p>
        </p:txBody>
      </p:sp>
      <p:sp>
        <p:nvSpPr>
          <p:cNvPr id="3" name="Content Placeholder 2"/>
          <p:cNvSpPr>
            <a:spLocks noGrp="1"/>
          </p:cNvSpPr>
          <p:nvPr>
            <p:ph idx="1"/>
          </p:nvPr>
        </p:nvSpPr>
        <p:spPr/>
        <p:txBody>
          <a:bodyPr/>
          <a:lstStyle/>
          <a:p>
            <a:pPr algn="just"/>
            <a:r>
              <a:rPr lang="en-ZA" sz="2400" dirty="0" smtClean="0"/>
              <a:t>What </a:t>
            </a:r>
            <a:r>
              <a:rPr lang="en-ZA" sz="2400" dirty="0"/>
              <a:t>is at stake is </a:t>
            </a:r>
            <a:r>
              <a:rPr lang="en-ZA" sz="2400" dirty="0" smtClean="0"/>
              <a:t>the temporary disruptions  on service </a:t>
            </a:r>
            <a:r>
              <a:rPr lang="en-ZA" sz="2400" dirty="0"/>
              <a:t>delivery. The municipalities are responsible for service delivery and rely albeit differently on the LES. </a:t>
            </a:r>
            <a:endParaRPr lang="en-ZA" sz="2400" dirty="0" smtClean="0"/>
          </a:p>
          <a:p>
            <a:pPr algn="just"/>
            <a:endParaRPr lang="en-ZA" sz="2400" dirty="0"/>
          </a:p>
        </p:txBody>
      </p:sp>
      <p:sp>
        <p:nvSpPr>
          <p:cNvPr id="4" name="Footer Placeholder 3"/>
          <p:cNvSpPr>
            <a:spLocks noGrp="1"/>
          </p:cNvSpPr>
          <p:nvPr>
            <p:ph type="ftr" sz="quarter" idx="11"/>
          </p:nvPr>
        </p:nvSpPr>
        <p:spPr/>
        <p:txBody>
          <a:bodyPr/>
          <a:lstStyle/>
          <a:p>
            <a:pPr algn="ctr">
              <a:defRPr/>
            </a:pPr>
            <a:r>
              <a:rPr lang="en-ZA" smtClean="0"/>
              <a:t>Presentation on Withholding of the LES to Municipalities</a:t>
            </a:r>
            <a:endParaRPr lang="en-ZA" dirty="0"/>
          </a:p>
        </p:txBody>
      </p:sp>
      <p:graphicFrame>
        <p:nvGraphicFramePr>
          <p:cNvPr id="10" name="Chart 9"/>
          <p:cNvGraphicFramePr/>
          <p:nvPr/>
        </p:nvGraphicFramePr>
        <p:xfrm>
          <a:off x="683568" y="2820046"/>
          <a:ext cx="8640960" cy="34172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3259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What is at Stake? the Eskom and Water Boards Debt</a:t>
            </a:r>
            <a:endParaRPr lang="en-ZA" dirty="0">
              <a:effectLst/>
            </a:endParaRPr>
          </a:p>
        </p:txBody>
      </p:sp>
      <p:sp>
        <p:nvSpPr>
          <p:cNvPr id="5" name="Footer Placeholder 4"/>
          <p:cNvSpPr>
            <a:spLocks noGrp="1"/>
          </p:cNvSpPr>
          <p:nvPr>
            <p:ph type="ftr" sz="quarter" idx="11"/>
          </p:nvPr>
        </p:nvSpPr>
        <p:spPr>
          <a:xfrm>
            <a:off x="2483768" y="6131807"/>
            <a:ext cx="3744416" cy="360063"/>
          </a:xfrm>
        </p:spPr>
        <p:txBody>
          <a:bodyPr/>
          <a:lstStyle/>
          <a:p>
            <a:pPr algn="ctr">
              <a:defRPr/>
            </a:pPr>
            <a:r>
              <a:rPr lang="en-ZA" smtClean="0"/>
              <a:t>Presentation on Withholding of the LES to Municipalities</a:t>
            </a:r>
            <a:endParaRPr dirty="0"/>
          </a:p>
        </p:txBody>
      </p:sp>
      <p:sp>
        <p:nvSpPr>
          <p:cNvPr id="3" name="Content Placeholder 2"/>
          <p:cNvSpPr>
            <a:spLocks noGrp="1"/>
          </p:cNvSpPr>
          <p:nvPr>
            <p:ph idx="1"/>
          </p:nvPr>
        </p:nvSpPr>
        <p:spPr/>
        <p:txBody>
          <a:bodyPr/>
          <a:lstStyle/>
          <a:p>
            <a:r>
              <a:rPr lang="en-ZA" sz="2000" dirty="0" smtClean="0"/>
              <a:t>Municipal debt to Eskom as at November 2014 is shown in the figure below</a:t>
            </a:r>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US" sz="2000" dirty="0" smtClean="0"/>
          </a:p>
          <a:p>
            <a:r>
              <a:rPr lang="en-US" sz="2000" dirty="0" smtClean="0"/>
              <a:t>Interestingly</a:t>
            </a:r>
            <a:r>
              <a:rPr lang="en-US" sz="2000" dirty="0"/>
              <a:t>, the “current” municipality debt of R 4.88 billion for November was less than bulk electricity sales of R 5 billion for the same period</a:t>
            </a:r>
            <a:endParaRPr lang="en-ZA" sz="2000" dirty="0"/>
          </a:p>
        </p:txBody>
      </p:sp>
      <p:pic>
        <p:nvPicPr>
          <p:cNvPr id="7" name="officeArt object"/>
          <p:cNvPicPr/>
          <p:nvPr/>
        </p:nvPicPr>
        <p:blipFill>
          <a:blip r:embed="rId2">
            <a:extLst/>
          </a:blip>
          <a:stretch>
            <a:fillRect/>
          </a:stretch>
        </p:blipFill>
        <p:spPr>
          <a:xfrm>
            <a:off x="179512" y="2132856"/>
            <a:ext cx="8709632" cy="3528392"/>
          </a:xfrm>
          <a:prstGeom prst="rect">
            <a:avLst/>
          </a:prstGeom>
          <a:ln w="12700" cap="flat">
            <a:noFill/>
            <a:miter lim="400000"/>
          </a:ln>
          <a:effectLst/>
        </p:spPr>
      </p:pic>
    </p:spTree>
    <p:extLst>
      <p:ext uri="{BB962C8B-B14F-4D97-AF65-F5344CB8AC3E}">
        <p14:creationId xmlns:p14="http://schemas.microsoft.com/office/powerpoint/2010/main" val="212748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Debt Burden cont’d.  </a:t>
            </a:r>
            <a:endParaRPr lang="en-ZA" dirty="0">
              <a:effectLst/>
            </a:endParaRPr>
          </a:p>
        </p:txBody>
      </p:sp>
      <p:sp>
        <p:nvSpPr>
          <p:cNvPr id="5" name="Footer Placeholder 4"/>
          <p:cNvSpPr>
            <a:spLocks noGrp="1"/>
          </p:cNvSpPr>
          <p:nvPr>
            <p:ph type="ftr" sz="quarter" idx="11"/>
          </p:nvPr>
        </p:nvSpPr>
        <p:spPr>
          <a:xfrm>
            <a:off x="2483768" y="6131807"/>
            <a:ext cx="3744416" cy="360063"/>
          </a:xfrm>
        </p:spPr>
        <p:txBody>
          <a:bodyPr/>
          <a:lstStyle/>
          <a:p>
            <a:pPr algn="ctr">
              <a:defRPr/>
            </a:pPr>
            <a:r>
              <a:rPr lang="en-ZA" smtClean="0"/>
              <a:t>Presentation on Withholding of the LES to Municipalities</a:t>
            </a:r>
            <a:endParaRPr dirty="0"/>
          </a:p>
        </p:txBody>
      </p:sp>
      <p:sp>
        <p:nvSpPr>
          <p:cNvPr id="3" name="Content Placeholder 2"/>
          <p:cNvSpPr>
            <a:spLocks noGrp="1"/>
          </p:cNvSpPr>
          <p:nvPr>
            <p:ph idx="1"/>
          </p:nvPr>
        </p:nvSpPr>
        <p:spPr/>
        <p:txBody>
          <a:bodyPr/>
          <a:lstStyle/>
          <a:p>
            <a:r>
              <a:rPr lang="en-US" sz="2000" dirty="0"/>
              <a:t>The major debtors to Eskom were municipalities in Gauteng, Free State and Mpumalanga </a:t>
            </a:r>
            <a:r>
              <a:rPr lang="en-US" sz="2000" dirty="0" smtClean="0"/>
              <a:t>provinces</a:t>
            </a:r>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r>
              <a:rPr lang="en-US" sz="2000" dirty="0"/>
              <a:t>For arrears </a:t>
            </a:r>
            <a:r>
              <a:rPr lang="en-US" sz="2000" dirty="0" smtClean="0"/>
              <a:t>debt, </a:t>
            </a:r>
            <a:r>
              <a:rPr lang="en-US" sz="2000" dirty="0"/>
              <a:t>municipalities in Mpumalanga, Free State and North West top the list. Municipalities in these three provinces accounted for 82% of the total </a:t>
            </a:r>
            <a:r>
              <a:rPr lang="en-US" sz="2000" dirty="0" smtClean="0"/>
              <a:t>arrears</a:t>
            </a:r>
            <a:endParaRPr lang="en-ZA" sz="2000" dirty="0"/>
          </a:p>
        </p:txBody>
      </p:sp>
      <p:pic>
        <p:nvPicPr>
          <p:cNvPr id="6" name="Picture 5"/>
          <p:cNvPicPr>
            <a:picLocks noChangeAspect="1"/>
          </p:cNvPicPr>
          <p:nvPr/>
        </p:nvPicPr>
        <p:blipFill>
          <a:blip r:embed="rId2"/>
          <a:stretch>
            <a:fillRect/>
          </a:stretch>
        </p:blipFill>
        <p:spPr>
          <a:xfrm>
            <a:off x="457200" y="2204864"/>
            <a:ext cx="8431944" cy="3098077"/>
          </a:xfrm>
          <a:prstGeom prst="rect">
            <a:avLst/>
          </a:prstGeom>
        </p:spPr>
      </p:pic>
    </p:spTree>
    <p:extLst>
      <p:ext uri="{BB962C8B-B14F-4D97-AF65-F5344CB8AC3E}">
        <p14:creationId xmlns:p14="http://schemas.microsoft.com/office/powerpoint/2010/main" val="2978951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44" y="241176"/>
            <a:ext cx="8229600" cy="1143000"/>
          </a:xfrm>
        </p:spPr>
        <p:txBody>
          <a:bodyPr>
            <a:noAutofit/>
          </a:bodyPr>
          <a:lstStyle/>
          <a:p>
            <a:r>
              <a:rPr lang="en-ZA" dirty="0" smtClean="0">
                <a:effectLst/>
              </a:rPr>
              <a:t>Debt Burden cont’d..  </a:t>
            </a:r>
            <a:endParaRPr lang="en-ZA" dirty="0">
              <a:effectLst/>
            </a:endParaRPr>
          </a:p>
        </p:txBody>
      </p:sp>
      <p:sp>
        <p:nvSpPr>
          <p:cNvPr id="5" name="Footer Placeholder 4"/>
          <p:cNvSpPr>
            <a:spLocks noGrp="1"/>
          </p:cNvSpPr>
          <p:nvPr>
            <p:ph type="ftr" sz="quarter" idx="11"/>
          </p:nvPr>
        </p:nvSpPr>
        <p:spPr>
          <a:xfrm>
            <a:off x="2483768" y="6131807"/>
            <a:ext cx="3744416" cy="360063"/>
          </a:xfrm>
        </p:spPr>
        <p:txBody>
          <a:bodyPr/>
          <a:lstStyle/>
          <a:p>
            <a:pPr algn="ctr">
              <a:defRPr/>
            </a:pPr>
            <a:r>
              <a:rPr lang="en-ZA" smtClean="0"/>
              <a:t>Presentation on Withholding of the LES to Municipalities</a:t>
            </a:r>
            <a:endParaRPr dirty="0"/>
          </a:p>
        </p:txBody>
      </p:sp>
      <p:sp>
        <p:nvSpPr>
          <p:cNvPr id="3" name="Content Placeholder 2"/>
          <p:cNvSpPr>
            <a:spLocks noGrp="1"/>
          </p:cNvSpPr>
          <p:nvPr>
            <p:ph idx="1"/>
          </p:nvPr>
        </p:nvSpPr>
        <p:spPr/>
        <p:txBody>
          <a:bodyPr/>
          <a:lstStyle/>
          <a:p>
            <a:r>
              <a:rPr lang="en-US" sz="2000" dirty="0"/>
              <a:t>As of February 2015 various Water Boards were owed a total of R 3.6 billion by </a:t>
            </a:r>
            <a:r>
              <a:rPr lang="en-US" sz="2000" dirty="0" smtClean="0"/>
              <a:t>municipalities</a:t>
            </a:r>
          </a:p>
          <a:p>
            <a:pPr lvl="1"/>
            <a:r>
              <a:rPr lang="en-US" sz="1600" dirty="0"/>
              <a:t>Of this debt, R 1.4 billion was current debt and R 2,2 billion was in arrears</a:t>
            </a:r>
            <a:endParaRPr lang="en-ZA" sz="1600" dirty="0" smtClean="0"/>
          </a:p>
          <a:p>
            <a:endParaRPr lang="en-ZA" sz="2000" dirty="0"/>
          </a:p>
          <a:p>
            <a:endParaRPr lang="en-ZA" sz="2000" dirty="0" smtClean="0"/>
          </a:p>
          <a:p>
            <a:endParaRPr lang="en-ZA" sz="2000" dirty="0"/>
          </a:p>
          <a:p>
            <a:endParaRPr lang="en-ZA" sz="2000" dirty="0" smtClean="0"/>
          </a:p>
          <a:p>
            <a:endParaRPr lang="en-ZA" sz="2000" dirty="0"/>
          </a:p>
          <a:p>
            <a:endParaRPr lang="en-ZA" sz="2000" dirty="0" smtClean="0"/>
          </a:p>
          <a:p>
            <a:endParaRPr lang="en-ZA" sz="2000" dirty="0"/>
          </a:p>
          <a:p>
            <a:r>
              <a:rPr lang="en-US" sz="2000" dirty="0"/>
              <a:t>Sedibeng, Bushbuckridge and </a:t>
            </a:r>
            <a:r>
              <a:rPr lang="en-US" sz="2000" dirty="0" err="1"/>
              <a:t>Botshelo</a:t>
            </a:r>
            <a:r>
              <a:rPr lang="en-US" sz="2000" dirty="0"/>
              <a:t> Water boards were owed the largest amounts in terms of arrears debt, while Rand, Umgeni and </a:t>
            </a:r>
            <a:r>
              <a:rPr lang="en-US" sz="2000" dirty="0" err="1"/>
              <a:t>Amatola</a:t>
            </a:r>
            <a:r>
              <a:rPr lang="en-US" sz="2000" dirty="0"/>
              <a:t> Water boards were owed the largest amounts in terms of current </a:t>
            </a:r>
            <a:r>
              <a:rPr lang="en-US" sz="2000" dirty="0" smtClean="0"/>
              <a:t>debt</a:t>
            </a:r>
            <a:endParaRPr lang="en-ZA" sz="2000" dirty="0"/>
          </a:p>
        </p:txBody>
      </p:sp>
      <p:pic>
        <p:nvPicPr>
          <p:cNvPr id="7" name="Picture 6"/>
          <p:cNvPicPr>
            <a:picLocks noChangeAspect="1"/>
          </p:cNvPicPr>
          <p:nvPr/>
        </p:nvPicPr>
        <p:blipFill>
          <a:blip r:embed="rId2"/>
          <a:stretch>
            <a:fillRect/>
          </a:stretch>
        </p:blipFill>
        <p:spPr>
          <a:xfrm>
            <a:off x="323528" y="2531033"/>
            <a:ext cx="8565616" cy="2664296"/>
          </a:xfrm>
          <a:prstGeom prst="rect">
            <a:avLst/>
          </a:prstGeom>
        </p:spPr>
      </p:pic>
    </p:spTree>
    <p:extLst>
      <p:ext uri="{BB962C8B-B14F-4D97-AF65-F5344CB8AC3E}">
        <p14:creationId xmlns:p14="http://schemas.microsoft.com/office/powerpoint/2010/main" val="2114654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9419</TotalTime>
  <Words>1363</Words>
  <Application>Microsoft Office PowerPoint</Application>
  <PresentationFormat>On-screen Show (4:3)</PresentationFormat>
  <Paragraphs>152</Paragraphs>
  <Slides>19</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19</vt:i4>
      </vt:variant>
    </vt:vector>
  </HeadingPairs>
  <TitlesOfParts>
    <vt:vector size="28" baseType="lpstr">
      <vt:lpstr>Arial</vt:lpstr>
      <vt:lpstr>Avenir Roman</vt:lpstr>
      <vt:lpstr>Calibri</vt:lpstr>
      <vt:lpstr>Helvetica</vt:lpstr>
      <vt:lpstr>Times New Roman</vt:lpstr>
      <vt:lpstr>Office Theme</vt:lpstr>
      <vt:lpstr>Default</vt:lpstr>
      <vt:lpstr>4_Office Theme</vt:lpstr>
      <vt:lpstr>5_Office Theme</vt:lpstr>
      <vt:lpstr>Withholding of LES allocations:  presentation Salga Gauteng</vt:lpstr>
      <vt:lpstr>Purpose of the Submission</vt:lpstr>
      <vt:lpstr>Background </vt:lpstr>
      <vt:lpstr>The Legal basis for the LES withdrawal</vt:lpstr>
      <vt:lpstr>The Legal basis for the LES withdrawal Cont’d.</vt:lpstr>
      <vt:lpstr>What is at Stake?</vt:lpstr>
      <vt:lpstr>What is at Stake? the Eskom and Water Boards Debt</vt:lpstr>
      <vt:lpstr>Debt Burden cont’d.  </vt:lpstr>
      <vt:lpstr>Debt Burden cont’d..  </vt:lpstr>
      <vt:lpstr>The Affected Municipalities </vt:lpstr>
      <vt:lpstr>The Affected Municipalities cont’d. </vt:lpstr>
      <vt:lpstr>Issues of Principle to the Commission  </vt:lpstr>
      <vt:lpstr>Issues of Concern to the Commission  </vt:lpstr>
      <vt:lpstr>Recent Developments  </vt:lpstr>
      <vt:lpstr>Recent Developments cont’d.   </vt:lpstr>
      <vt:lpstr>Recent Developments cont’d..   </vt:lpstr>
      <vt:lpstr>Recommendations   </vt:lpstr>
      <vt:lpstr>Recommendations   </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Bongani Khumalo</cp:lastModifiedBy>
  <cp:revision>918</cp:revision>
  <cp:lastPrinted>2015-03-20T07:22:12Z</cp:lastPrinted>
  <dcterms:created xsi:type="dcterms:W3CDTF">2010-11-22T17:59:05Z</dcterms:created>
  <dcterms:modified xsi:type="dcterms:W3CDTF">2015-05-15T05:45:51Z</dcterms:modified>
</cp:coreProperties>
</file>