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 id="2147483707" r:id="rId6"/>
    <p:sldMasterId id="2147483719" r:id="rId7"/>
    <p:sldMasterId id="2147483728" r:id="rId8"/>
    <p:sldMasterId id="2147483740" r:id="rId9"/>
    <p:sldMasterId id="2147483752" r:id="rId10"/>
    <p:sldMasterId id="2147483764" r:id="rId11"/>
    <p:sldMasterId id="2147483776" r:id="rId12"/>
  </p:sldMasterIdLst>
  <p:notesMasterIdLst>
    <p:notesMasterId r:id="rId45"/>
  </p:notesMasterIdLst>
  <p:handoutMasterIdLst>
    <p:handoutMasterId r:id="rId46"/>
  </p:handoutMasterIdLst>
  <p:sldIdLst>
    <p:sldId id="257" r:id="rId13"/>
    <p:sldId id="429" r:id="rId14"/>
    <p:sldId id="432" r:id="rId15"/>
    <p:sldId id="407" r:id="rId16"/>
    <p:sldId id="423" r:id="rId17"/>
    <p:sldId id="433" r:id="rId18"/>
    <p:sldId id="418" r:id="rId19"/>
    <p:sldId id="434" r:id="rId20"/>
    <p:sldId id="438" r:id="rId21"/>
    <p:sldId id="421" r:id="rId22"/>
    <p:sldId id="411" r:id="rId23"/>
    <p:sldId id="422" r:id="rId24"/>
    <p:sldId id="435" r:id="rId25"/>
    <p:sldId id="436" r:id="rId26"/>
    <p:sldId id="424" r:id="rId27"/>
    <p:sldId id="425" r:id="rId28"/>
    <p:sldId id="428" r:id="rId29"/>
    <p:sldId id="426" r:id="rId30"/>
    <p:sldId id="427" r:id="rId31"/>
    <p:sldId id="437" r:id="rId32"/>
    <p:sldId id="440" r:id="rId33"/>
    <p:sldId id="410" r:id="rId34"/>
    <p:sldId id="441" r:id="rId35"/>
    <p:sldId id="420" r:id="rId36"/>
    <p:sldId id="442" r:id="rId37"/>
    <p:sldId id="443" r:id="rId38"/>
    <p:sldId id="412" r:id="rId39"/>
    <p:sldId id="444" r:id="rId40"/>
    <p:sldId id="447" r:id="rId41"/>
    <p:sldId id="449" r:id="rId42"/>
    <p:sldId id="446" r:id="rId43"/>
    <p:sldId id="445" r:id="rId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400"/>
    <a:srgbClr val="97F7E7"/>
    <a:srgbClr val="0EBEA1"/>
    <a:srgbClr val="FFDEDD"/>
    <a:srgbClr val="FF8885"/>
    <a:srgbClr val="FF2E29"/>
    <a:srgbClr val="FF615D"/>
    <a:srgbClr val="FFB5B3"/>
    <a:srgbClr val="FF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5396" autoAdjust="0"/>
  </p:normalViewPr>
  <p:slideViewPr>
    <p:cSldViewPr>
      <p:cViewPr varScale="1">
        <p:scale>
          <a:sx n="51" d="100"/>
          <a:sy n="51" d="100"/>
        </p:scale>
        <p:origin x="73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5823\Desktop\LG%20Fiscal%20Sustainability\Income%20tax%20and%20transfer%20charts_05May_v0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rescommon.treasury.gov.za\Common\B03\CD%20-%20LGBA\11.%20IGFR%20Database\08.%20State%20of%20Local%20Government%20Finances\2013-14\3.%20Capacity\MM%20and%20CFO%20Status_Consolidated_August%20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escommon.treasury.gov.za\Common\B03\CD%20-%20LGBA\11.%20IGFR%20Database\08.%20State%20of%20Local%20Government%20Finances\2013-14\3.%20Capacity\MM%20and%20CFO%20Status_Consolidated_August%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lumMod val="75000"/>
                </a:schemeClr>
              </a:solidFill>
            </c:spPr>
          </c:dPt>
          <c:dPt>
            <c:idx val="1"/>
            <c:bubble3D val="0"/>
            <c:spPr>
              <a:solidFill>
                <a:schemeClr val="bg1">
                  <a:lumMod val="50000"/>
                </a:schemeClr>
              </a:solidFill>
            </c:spPr>
          </c:dPt>
          <c:dPt>
            <c:idx val="2"/>
            <c:bubble3D val="0"/>
            <c:spPr>
              <a:solidFill>
                <a:schemeClr val="accent1">
                  <a:lumMod val="75000"/>
                </a:schemeClr>
              </a:solidFill>
            </c:spPr>
          </c:dPt>
          <c:dLbls>
            <c:dLbl>
              <c:idx val="1"/>
              <c:layout>
                <c:manualLayout>
                  <c:x val="0.1711362973567698"/>
                  <c:y val="-6.4321571774076228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Sheet1!$B$4:$B$6</c:f>
              <c:strCache>
                <c:ptCount val="3"/>
                <c:pt idx="0">
                  <c:v>National</c:v>
                </c:pt>
                <c:pt idx="1">
                  <c:v>Provincial </c:v>
                </c:pt>
                <c:pt idx="2">
                  <c:v>Local</c:v>
                </c:pt>
              </c:strCache>
            </c:strRef>
          </c:cat>
          <c:val>
            <c:numRef>
              <c:f>Sheet1!$C$4:$C$6</c:f>
              <c:numCache>
                <c:formatCode>0.0%</c:formatCode>
                <c:ptCount val="3"/>
                <c:pt idx="0">
                  <c:v>0.47199999999999998</c:v>
                </c:pt>
                <c:pt idx="1">
                  <c:v>0.439</c:v>
                </c:pt>
                <c:pt idx="2">
                  <c:v>8.8999999999999996E-2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1"/>
            <c:bubble3D val="0"/>
            <c:spPr>
              <a:solidFill>
                <a:schemeClr val="bg1">
                  <a:lumMod val="50000"/>
                </a:schemeClr>
              </a:solidFill>
            </c:spPr>
          </c:dPt>
          <c:dPt>
            <c:idx val="2"/>
            <c:bubble3D val="0"/>
            <c:spPr>
              <a:solidFill>
                <a:schemeClr val="accent1">
                  <a:lumMod val="75000"/>
                </a:schemeClr>
              </a:solidFill>
            </c:spPr>
          </c:dPt>
          <c:dLbls>
            <c:spPr>
              <a:noFill/>
              <a:ln>
                <a:noFill/>
              </a:ln>
              <a:effectLst/>
            </c:spPr>
            <c:txPr>
              <a:bodyPr/>
              <a:lstStyle/>
              <a:p>
                <a:pPr>
                  <a:defRPr sz="18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Sheet1!$E$4:$E$6</c:f>
              <c:strCache>
                <c:ptCount val="3"/>
                <c:pt idx="0">
                  <c:v>National</c:v>
                </c:pt>
                <c:pt idx="1">
                  <c:v>Provincial </c:v>
                </c:pt>
                <c:pt idx="2">
                  <c:v>Local</c:v>
                </c:pt>
              </c:strCache>
            </c:strRef>
          </c:cat>
          <c:val>
            <c:numRef>
              <c:f>Sheet1!$F$4:$F$6</c:f>
              <c:numCache>
                <c:formatCode>0.0%</c:formatCode>
                <c:ptCount val="3"/>
                <c:pt idx="0">
                  <c:v>0.36299999999999999</c:v>
                </c:pt>
                <c:pt idx="1">
                  <c:v>0.35499999999999998</c:v>
                </c:pt>
                <c:pt idx="2">
                  <c:v>0.28299999999999997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3280839895014"/>
          <c:y val="3.1677465802735782E-2"/>
          <c:w val="0.8698005249343832"/>
          <c:h val="0.77977880194781279"/>
        </c:manualLayout>
      </c:layout>
      <c:barChart>
        <c:barDir val="col"/>
        <c:grouping val="clustered"/>
        <c:varyColors val="0"/>
        <c:ser>
          <c:idx val="1"/>
          <c:order val="0"/>
          <c:tx>
            <c:v>Total personal income tax 2013</c:v>
          </c:tx>
          <c:spPr>
            <a:solidFill>
              <a:schemeClr val="accent2"/>
            </a:solidFill>
            <a:ln>
              <a:noFill/>
            </a:ln>
          </c:spPr>
          <c:invertIfNegative val="0"/>
          <c:cat>
            <c:strRef>
              <c:f>('3) DATA by muni and PDG'!$E$7,'3) DATA by muni and PDG'!$E$15,'3) DATA by muni and PDG'!$E$34,'3) DATA by muni and PDG'!$E$61,'3) DATA by muni and PDG'!$E$171)</c:f>
              <c:strCache>
                <c:ptCount val="5"/>
                <c:pt idx="0">
                  <c:v>A</c:v>
                </c:pt>
                <c:pt idx="1">
                  <c:v>B1</c:v>
                </c:pt>
                <c:pt idx="2">
                  <c:v>B2</c:v>
                </c:pt>
                <c:pt idx="3">
                  <c:v>B3</c:v>
                </c:pt>
                <c:pt idx="4">
                  <c:v>B4</c:v>
                </c:pt>
              </c:strCache>
            </c:strRef>
          </c:cat>
          <c:val>
            <c:numRef>
              <c:f>('3) DATA by muni and PDG'!$AB$7,'3) DATA by muni and PDG'!$AB$15,'3) DATA by muni and PDG'!$AB$34,'3) DATA by muni and PDG'!$AB$61,'3) DATA by muni and PDG'!$AB$171)</c:f>
              <c:numCache>
                <c:formatCode>#,##0_ ;\-#,##0\ </c:formatCode>
                <c:ptCount val="5"/>
                <c:pt idx="0">
                  <c:v>153646.34379200006</c:v>
                </c:pt>
                <c:pt idx="1">
                  <c:v>27772.523101999996</c:v>
                </c:pt>
                <c:pt idx="2">
                  <c:v>12104.298346000001</c:v>
                </c:pt>
                <c:pt idx="3">
                  <c:v>12289.545844999991</c:v>
                </c:pt>
                <c:pt idx="4">
                  <c:v>9987.8159760000017</c:v>
                </c:pt>
              </c:numCache>
            </c:numRef>
          </c:val>
        </c:ser>
        <c:ser>
          <c:idx val="2"/>
          <c:order val="1"/>
          <c:tx>
            <c:v>Total transfers 2017/18</c:v>
          </c:tx>
          <c:spPr>
            <a:solidFill>
              <a:schemeClr val="accent1"/>
            </a:solidFill>
            <a:ln>
              <a:noFill/>
            </a:ln>
          </c:spPr>
          <c:invertIfNegative val="0"/>
          <c:cat>
            <c:strRef>
              <c:f>('3) DATA by muni and PDG'!$E$7,'3) DATA by muni and PDG'!$E$15,'3) DATA by muni and PDG'!$E$34,'3) DATA by muni and PDG'!$E$61,'3) DATA by muni and PDG'!$E$171)</c:f>
              <c:strCache>
                <c:ptCount val="5"/>
                <c:pt idx="0">
                  <c:v>A</c:v>
                </c:pt>
                <c:pt idx="1">
                  <c:v>B1</c:v>
                </c:pt>
                <c:pt idx="2">
                  <c:v>B2</c:v>
                </c:pt>
                <c:pt idx="3">
                  <c:v>B3</c:v>
                </c:pt>
                <c:pt idx="4">
                  <c:v>B4</c:v>
                </c:pt>
              </c:strCache>
            </c:strRef>
          </c:cat>
          <c:val>
            <c:numRef>
              <c:f>('3) DATA by muni and PDG'!$CB$7,'3) DATA by muni and PDG'!$CB$15,'3) DATA by muni and PDG'!$CB$34,'3) DATA by muni and PDG'!$CB$61,'3) DATA by muni and PDG'!$CB$171)</c:f>
              <c:numCache>
                <c:formatCode>#,##0_ ;\-#,##0\ </c:formatCode>
                <c:ptCount val="5"/>
                <c:pt idx="0">
                  <c:v>34074.934999999998</c:v>
                </c:pt>
                <c:pt idx="1">
                  <c:v>10761.376</c:v>
                </c:pt>
                <c:pt idx="2">
                  <c:v>5913.72</c:v>
                </c:pt>
                <c:pt idx="3">
                  <c:v>13486.943999999998</c:v>
                </c:pt>
                <c:pt idx="4">
                  <c:v>24934.105</c:v>
                </c:pt>
              </c:numCache>
            </c:numRef>
          </c:val>
        </c:ser>
        <c:dLbls>
          <c:showLegendKey val="0"/>
          <c:showVal val="0"/>
          <c:showCatName val="0"/>
          <c:showSerName val="0"/>
          <c:showPercent val="0"/>
          <c:showBubbleSize val="0"/>
        </c:dLbls>
        <c:gapWidth val="150"/>
        <c:axId val="805652480"/>
        <c:axId val="805653040"/>
      </c:barChart>
      <c:catAx>
        <c:axId val="805652480"/>
        <c:scaling>
          <c:orientation val="minMax"/>
        </c:scaling>
        <c:delete val="0"/>
        <c:axPos val="b"/>
        <c:numFmt formatCode="General" sourceLinked="1"/>
        <c:majorTickMark val="out"/>
        <c:minorTickMark val="none"/>
        <c:tickLblPos val="nextTo"/>
        <c:crossAx val="805653040"/>
        <c:crosses val="autoZero"/>
        <c:auto val="1"/>
        <c:lblAlgn val="ctr"/>
        <c:lblOffset val="100"/>
        <c:noMultiLvlLbl val="0"/>
      </c:catAx>
      <c:valAx>
        <c:axId val="805653040"/>
        <c:scaling>
          <c:orientation val="minMax"/>
          <c:max val="160000"/>
          <c:min val="0"/>
        </c:scaling>
        <c:delete val="0"/>
        <c:axPos val="l"/>
        <c:majorGridlines/>
        <c:title>
          <c:tx>
            <c:rich>
              <a:bodyPr rot="-5400000" vert="horz"/>
              <a:lstStyle/>
              <a:p>
                <a:pPr>
                  <a:defRPr/>
                </a:pPr>
                <a:r>
                  <a:rPr lang="en-US"/>
                  <a:t>R million</a:t>
                </a:r>
              </a:p>
            </c:rich>
          </c:tx>
          <c:overlay val="0"/>
        </c:title>
        <c:numFmt formatCode="#,##0_ ;\-#,##0\ " sourceLinked="1"/>
        <c:majorTickMark val="out"/>
        <c:minorTickMark val="none"/>
        <c:tickLblPos val="nextTo"/>
        <c:crossAx val="805652480"/>
        <c:crosses val="autoZero"/>
        <c:crossBetween val="between"/>
      </c:valAx>
    </c:plotArea>
    <c:legend>
      <c:legendPos val="b"/>
      <c:layout>
        <c:manualLayout>
          <c:xMode val="edge"/>
          <c:yMode val="edge"/>
          <c:x val="6.2930804104032456E-2"/>
          <c:y val="0.88049364239837191"/>
          <c:w val="0.34535051300405634"/>
          <c:h val="0.10222773989104494"/>
        </c:manualLayout>
      </c:layout>
      <c:overlay val="0"/>
      <c:spPr>
        <a:solidFill>
          <a:schemeClr val="bg1"/>
        </a:solidFill>
        <a:ln>
          <a:noFill/>
        </a:ln>
      </c:spPr>
    </c:legend>
    <c:plotVisOnly val="1"/>
    <c:dispBlanksAs val="gap"/>
    <c:showDLblsOverMax val="0"/>
  </c:chart>
  <c:txPr>
    <a:bodyPr/>
    <a:lstStyle/>
    <a:p>
      <a:pPr>
        <a:defRPr>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Municipal Managers</a:t>
            </a:r>
          </a:p>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 vacancies in province)</a:t>
            </a:r>
          </a:p>
        </c:rich>
      </c:tx>
      <c:overlay val="0"/>
    </c:title>
    <c:autoTitleDeleted val="0"/>
    <c:plotArea>
      <c:layout/>
      <c:barChart>
        <c:barDir val="col"/>
        <c:grouping val="clustered"/>
        <c:varyColors val="0"/>
        <c:ser>
          <c:idx val="0"/>
          <c:order val="0"/>
          <c:tx>
            <c:strRef>
              <c:f>Graphs!$D$1</c:f>
              <c:strCache>
                <c:ptCount val="1"/>
                <c:pt idx="0">
                  <c:v>2014</c:v>
                </c:pt>
              </c:strCache>
            </c:strRef>
          </c:tx>
          <c:spPr>
            <a:solidFill>
              <a:schemeClr val="accent2">
                <a:lumMod val="75000"/>
              </a:schemeClr>
            </a:solidFill>
          </c:spPr>
          <c:invertIfNegative val="0"/>
          <c:dLbls>
            <c:dLbl>
              <c:idx val="2"/>
              <c:layout>
                <c:manualLayout>
                  <c:x val="-1.0982974486982667E-2"/>
                  <c:y val="-2.69360364576779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Graphs!$B$3:$B$11</c:f>
              <c:strCache>
                <c:ptCount val="9"/>
                <c:pt idx="0">
                  <c:v>Eastern Cape</c:v>
                </c:pt>
                <c:pt idx="1">
                  <c:v>Free State</c:v>
                </c:pt>
                <c:pt idx="2">
                  <c:v>Gauteng</c:v>
                </c:pt>
                <c:pt idx="3">
                  <c:v>KwaZulu-Natal</c:v>
                </c:pt>
                <c:pt idx="4">
                  <c:v>Limpopo</c:v>
                </c:pt>
                <c:pt idx="5">
                  <c:v>Mpumalanga</c:v>
                </c:pt>
                <c:pt idx="6">
                  <c:v>Northern Cape</c:v>
                </c:pt>
                <c:pt idx="7">
                  <c:v>North West</c:v>
                </c:pt>
                <c:pt idx="8">
                  <c:v>Western Cape</c:v>
                </c:pt>
              </c:strCache>
            </c:strRef>
          </c:cat>
          <c:val>
            <c:numRef>
              <c:f>Graphs!$D$3:$D$11</c:f>
              <c:numCache>
                <c:formatCode>0.0%</c:formatCode>
                <c:ptCount val="9"/>
                <c:pt idx="0">
                  <c:v>0.22222222222222221</c:v>
                </c:pt>
                <c:pt idx="1">
                  <c:v>0.125</c:v>
                </c:pt>
                <c:pt idx="2">
                  <c:v>0.16666666666666666</c:v>
                </c:pt>
                <c:pt idx="3">
                  <c:v>0.16393442622950818</c:v>
                </c:pt>
                <c:pt idx="4">
                  <c:v>0.23333333333333334</c:v>
                </c:pt>
                <c:pt idx="5">
                  <c:v>0.23809523809523808</c:v>
                </c:pt>
                <c:pt idx="6">
                  <c:v>9.375E-2</c:v>
                </c:pt>
                <c:pt idx="7">
                  <c:v>0.21739130434782608</c:v>
                </c:pt>
                <c:pt idx="8">
                  <c:v>6.6666666666666666E-2</c:v>
                </c:pt>
              </c:numCache>
            </c:numRef>
          </c:val>
        </c:ser>
        <c:ser>
          <c:idx val="1"/>
          <c:order val="1"/>
          <c:tx>
            <c:strRef>
              <c:f>Graphs!$I$1</c:f>
              <c:strCache>
                <c:ptCount val="1"/>
                <c:pt idx="0">
                  <c:v>2013</c:v>
                </c:pt>
              </c:strCache>
            </c:strRef>
          </c:tx>
          <c:spPr>
            <a:pattFill prst="dkUpDiag">
              <a:fgClr>
                <a:schemeClr val="accent2">
                  <a:lumMod val="75000"/>
                </a:schemeClr>
              </a:fgClr>
              <a:bgClr>
                <a:schemeClr val="bg1"/>
              </a:bgClr>
            </a:pattFill>
          </c:spPr>
          <c:invertIfNegative val="0"/>
          <c:dLbls>
            <c:dLbl>
              <c:idx val="0"/>
              <c:layout>
                <c:manualLayout>
                  <c:x val="1.0982974486982667E-2"/>
                  <c:y val="3.325021651912646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795735763845193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0982974486982747E-2"/>
                  <c:y val="-4.322528147486440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982974486982667E-2"/>
                  <c:y val="-3.591471527690390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Graphs!$I$3:$I$11</c:f>
              <c:numCache>
                <c:formatCode>0.0%</c:formatCode>
                <c:ptCount val="9"/>
                <c:pt idx="0">
                  <c:v>0.1111111111111111</c:v>
                </c:pt>
                <c:pt idx="1">
                  <c:v>0.20833333333333334</c:v>
                </c:pt>
                <c:pt idx="2">
                  <c:v>0.16666666666666666</c:v>
                </c:pt>
                <c:pt idx="3">
                  <c:v>0.29508196721311475</c:v>
                </c:pt>
                <c:pt idx="4">
                  <c:v>0.13333333333333333</c:v>
                </c:pt>
                <c:pt idx="5">
                  <c:v>0.23809523809523808</c:v>
                </c:pt>
                <c:pt idx="6">
                  <c:v>0.25</c:v>
                </c:pt>
                <c:pt idx="7">
                  <c:v>0.30434782608695654</c:v>
                </c:pt>
                <c:pt idx="8">
                  <c:v>0.13333333333333333</c:v>
                </c:pt>
              </c:numCache>
            </c:numRef>
          </c:val>
        </c:ser>
        <c:dLbls>
          <c:showLegendKey val="0"/>
          <c:showVal val="1"/>
          <c:showCatName val="0"/>
          <c:showSerName val="0"/>
          <c:showPercent val="0"/>
          <c:showBubbleSize val="0"/>
        </c:dLbls>
        <c:gapWidth val="75"/>
        <c:axId val="801083136"/>
        <c:axId val="801083696"/>
      </c:barChart>
      <c:catAx>
        <c:axId val="801083136"/>
        <c:scaling>
          <c:orientation val="minMax"/>
        </c:scaling>
        <c:delete val="0"/>
        <c:axPos val="b"/>
        <c:numFmt formatCode="General" sourceLinked="0"/>
        <c:majorTickMark val="none"/>
        <c:minorTickMark val="none"/>
        <c:tickLblPos val="nextTo"/>
        <c:crossAx val="801083696"/>
        <c:crosses val="autoZero"/>
        <c:auto val="1"/>
        <c:lblAlgn val="ctr"/>
        <c:lblOffset val="100"/>
        <c:noMultiLvlLbl val="0"/>
      </c:catAx>
      <c:valAx>
        <c:axId val="801083696"/>
        <c:scaling>
          <c:orientation val="minMax"/>
        </c:scaling>
        <c:delete val="0"/>
        <c:axPos val="l"/>
        <c:numFmt formatCode="0.0%" sourceLinked="1"/>
        <c:majorTickMark val="none"/>
        <c:minorTickMark val="none"/>
        <c:tickLblPos val="nextTo"/>
        <c:crossAx val="801083136"/>
        <c:crosses val="autoZero"/>
        <c:crossBetween val="between"/>
      </c:valAx>
    </c:plotArea>
    <c:legend>
      <c:legendPos val="r"/>
      <c:layout>
        <c:manualLayout>
          <c:xMode val="edge"/>
          <c:yMode val="edge"/>
          <c:x val="0.88080290213426005"/>
          <c:y val="5.8510432189979693E-2"/>
          <c:w val="8.1854984609998904E-2"/>
          <c:h val="0.12025215707507009"/>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Chief Financial Officers</a:t>
            </a:r>
          </a:p>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 vacancies in province)</a:t>
            </a:r>
          </a:p>
        </c:rich>
      </c:tx>
      <c:overlay val="0"/>
    </c:title>
    <c:autoTitleDeleted val="0"/>
    <c:plotArea>
      <c:layout>
        <c:manualLayout>
          <c:layoutTarget val="inner"/>
          <c:xMode val="edge"/>
          <c:yMode val="edge"/>
          <c:x val="0.10019685039370078"/>
          <c:y val="0.19907407407407407"/>
          <c:w val="0.8692475940507437"/>
          <c:h val="0.54743657042869642"/>
        </c:manualLayout>
      </c:layout>
      <c:barChart>
        <c:barDir val="col"/>
        <c:grouping val="clustered"/>
        <c:varyColors val="0"/>
        <c:ser>
          <c:idx val="0"/>
          <c:order val="0"/>
          <c:tx>
            <c:strRef>
              <c:f>Graphs!$D$1</c:f>
              <c:strCache>
                <c:ptCount val="1"/>
                <c:pt idx="0">
                  <c:v>2014</c:v>
                </c:pt>
              </c:strCache>
            </c:strRef>
          </c:tx>
          <c:spPr>
            <a:solidFill>
              <a:schemeClr val="accent2">
                <a:lumMod val="75000"/>
              </a:schemeClr>
            </a:solidFill>
          </c:spPr>
          <c:invertIfNegative val="0"/>
          <c:dLbls>
            <c:dLbl>
              <c:idx val="7"/>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Graphs!$B$3:$B$11</c:f>
              <c:strCache>
                <c:ptCount val="9"/>
                <c:pt idx="0">
                  <c:v>Eastern Cape</c:v>
                </c:pt>
                <c:pt idx="1">
                  <c:v>Free State</c:v>
                </c:pt>
                <c:pt idx="2">
                  <c:v>Gauteng</c:v>
                </c:pt>
                <c:pt idx="3">
                  <c:v>KwaZulu-Natal</c:v>
                </c:pt>
                <c:pt idx="4">
                  <c:v>Limpopo</c:v>
                </c:pt>
                <c:pt idx="5">
                  <c:v>Mpumalanga</c:v>
                </c:pt>
                <c:pt idx="6">
                  <c:v>Northern Cape</c:v>
                </c:pt>
                <c:pt idx="7">
                  <c:v>North West</c:v>
                </c:pt>
                <c:pt idx="8">
                  <c:v>Western Cape</c:v>
                </c:pt>
              </c:strCache>
            </c:strRef>
          </c:cat>
          <c:val>
            <c:numRef>
              <c:f>Graphs!$E$3:$E$11</c:f>
              <c:numCache>
                <c:formatCode>0.0%</c:formatCode>
                <c:ptCount val="9"/>
                <c:pt idx="0">
                  <c:v>0.31111111111111112</c:v>
                </c:pt>
                <c:pt idx="1">
                  <c:v>4.1666666666666664E-2</c:v>
                </c:pt>
                <c:pt idx="2">
                  <c:v>0.16666666666666666</c:v>
                </c:pt>
                <c:pt idx="3">
                  <c:v>0.16393442622950818</c:v>
                </c:pt>
                <c:pt idx="4">
                  <c:v>0.1</c:v>
                </c:pt>
                <c:pt idx="5">
                  <c:v>0.2857142857142857</c:v>
                </c:pt>
                <c:pt idx="6">
                  <c:v>3.125E-2</c:v>
                </c:pt>
                <c:pt idx="7">
                  <c:v>0.17391304347826086</c:v>
                </c:pt>
                <c:pt idx="8">
                  <c:v>0.1</c:v>
                </c:pt>
              </c:numCache>
            </c:numRef>
          </c:val>
        </c:ser>
        <c:ser>
          <c:idx val="1"/>
          <c:order val="1"/>
          <c:tx>
            <c:strRef>
              <c:f>Graphs!$I$1</c:f>
              <c:strCache>
                <c:ptCount val="1"/>
                <c:pt idx="0">
                  <c:v>2013</c:v>
                </c:pt>
              </c:strCache>
            </c:strRef>
          </c:tx>
          <c:spPr>
            <a:pattFill prst="dkUpDiag">
              <a:fgClr>
                <a:schemeClr val="accent2">
                  <a:lumMod val="75000"/>
                </a:schemeClr>
              </a:fgClr>
              <a:bgClr>
                <a:schemeClr val="bg1"/>
              </a:bgClr>
            </a:pattFill>
          </c:spPr>
          <c:invertIfNegative val="0"/>
          <c:dLbls>
            <c:dLbl>
              <c:idx val="0"/>
              <c:layout>
                <c:manualLayout>
                  <c:x val="1.3745704467353972E-2"/>
                  <c:y val="6.0957994173588453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69863013698630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Graphs!$J$3:$J$11</c:f>
              <c:numCache>
                <c:formatCode>0.0%</c:formatCode>
                <c:ptCount val="9"/>
                <c:pt idx="0">
                  <c:v>0.22222222222222221</c:v>
                </c:pt>
                <c:pt idx="1">
                  <c:v>0.29166666666666669</c:v>
                </c:pt>
                <c:pt idx="2">
                  <c:v>0.25</c:v>
                </c:pt>
                <c:pt idx="3">
                  <c:v>0.21311475409836064</c:v>
                </c:pt>
                <c:pt idx="4">
                  <c:v>0.36666666666666664</c:v>
                </c:pt>
                <c:pt idx="5">
                  <c:v>0.19047619047619047</c:v>
                </c:pt>
                <c:pt idx="6">
                  <c:v>0.25</c:v>
                </c:pt>
                <c:pt idx="7">
                  <c:v>0.43478260869565216</c:v>
                </c:pt>
                <c:pt idx="8">
                  <c:v>0.2</c:v>
                </c:pt>
              </c:numCache>
            </c:numRef>
          </c:val>
        </c:ser>
        <c:dLbls>
          <c:showLegendKey val="0"/>
          <c:showVal val="1"/>
          <c:showCatName val="0"/>
          <c:showSerName val="0"/>
          <c:showPercent val="0"/>
          <c:showBubbleSize val="0"/>
        </c:dLbls>
        <c:gapWidth val="75"/>
        <c:axId val="801086496"/>
        <c:axId val="801087056"/>
      </c:barChart>
      <c:catAx>
        <c:axId val="801086496"/>
        <c:scaling>
          <c:orientation val="minMax"/>
        </c:scaling>
        <c:delete val="0"/>
        <c:axPos val="b"/>
        <c:numFmt formatCode="General" sourceLinked="0"/>
        <c:majorTickMark val="none"/>
        <c:minorTickMark val="none"/>
        <c:tickLblPos val="nextTo"/>
        <c:crossAx val="801087056"/>
        <c:crosses val="autoZero"/>
        <c:auto val="1"/>
        <c:lblAlgn val="ctr"/>
        <c:lblOffset val="100"/>
        <c:noMultiLvlLbl val="0"/>
      </c:catAx>
      <c:valAx>
        <c:axId val="801087056"/>
        <c:scaling>
          <c:orientation val="minMax"/>
        </c:scaling>
        <c:delete val="0"/>
        <c:axPos val="l"/>
        <c:numFmt formatCode="0.0%" sourceLinked="1"/>
        <c:majorTickMark val="none"/>
        <c:minorTickMark val="none"/>
        <c:tickLblPos val="nextTo"/>
        <c:crossAx val="801086496"/>
        <c:crosses val="autoZero"/>
        <c:crossBetween val="between"/>
      </c:valAx>
    </c:plotArea>
    <c:legend>
      <c:legendPos val="tr"/>
      <c:layout>
        <c:manualLayout>
          <c:xMode val="edge"/>
          <c:yMode val="edge"/>
          <c:x val="0.89401033633682392"/>
          <c:y val="5.855360063002582E-2"/>
          <c:w val="8.5371106962145199E-2"/>
          <c:h val="0.12025209410801235"/>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49" cy="464315"/>
          </a:xfrm>
          <a:prstGeom prst="rect">
            <a:avLst/>
          </a:prstGeom>
        </p:spPr>
        <p:txBody>
          <a:bodyPr vert="horz" lIns="88221" tIns="44111" rIns="88221" bIns="44111" rtlCol="0"/>
          <a:lstStyle>
            <a:lvl1pPr algn="l">
              <a:defRPr sz="1200"/>
            </a:lvl1pPr>
          </a:lstStyle>
          <a:p>
            <a:endParaRPr lang="en-ZA" dirty="0"/>
          </a:p>
        </p:txBody>
      </p:sp>
      <p:sp>
        <p:nvSpPr>
          <p:cNvPr id="3" name="Date Placeholder 2"/>
          <p:cNvSpPr>
            <a:spLocks noGrp="1"/>
          </p:cNvSpPr>
          <p:nvPr>
            <p:ph type="dt" sz="quarter" idx="1"/>
          </p:nvPr>
        </p:nvSpPr>
        <p:spPr>
          <a:xfrm>
            <a:off x="3970784" y="1"/>
            <a:ext cx="3038049" cy="464315"/>
          </a:xfrm>
          <a:prstGeom prst="rect">
            <a:avLst/>
          </a:prstGeom>
        </p:spPr>
        <p:txBody>
          <a:bodyPr vert="horz" lIns="88221" tIns="44111" rIns="88221" bIns="44111" rtlCol="0"/>
          <a:lstStyle>
            <a:lvl1pPr algn="r">
              <a:defRPr sz="1200"/>
            </a:lvl1pPr>
          </a:lstStyle>
          <a:p>
            <a:fld id="{411DF66B-0409-4B39-95F5-DB494A05793B}" type="datetimeFigureOut">
              <a:rPr lang="en-ZA" smtClean="0"/>
              <a:t>2015/05/29</a:t>
            </a:fld>
            <a:endParaRPr lang="en-ZA" dirty="0"/>
          </a:p>
        </p:txBody>
      </p:sp>
      <p:sp>
        <p:nvSpPr>
          <p:cNvPr id="4" name="Footer Placeholder 3"/>
          <p:cNvSpPr>
            <a:spLocks noGrp="1"/>
          </p:cNvSpPr>
          <p:nvPr>
            <p:ph type="ftr" sz="quarter" idx="2"/>
          </p:nvPr>
        </p:nvSpPr>
        <p:spPr>
          <a:xfrm>
            <a:off x="0" y="8830643"/>
            <a:ext cx="3038049" cy="464315"/>
          </a:xfrm>
          <a:prstGeom prst="rect">
            <a:avLst/>
          </a:prstGeom>
        </p:spPr>
        <p:txBody>
          <a:bodyPr vert="horz" lIns="88221" tIns="44111" rIns="88221" bIns="4411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784" y="8830643"/>
            <a:ext cx="3038049" cy="464315"/>
          </a:xfrm>
          <a:prstGeom prst="rect">
            <a:avLst/>
          </a:prstGeom>
        </p:spPr>
        <p:txBody>
          <a:bodyPr vert="horz" lIns="88221" tIns="44111" rIns="88221" bIns="44111" rtlCol="0" anchor="b"/>
          <a:lstStyle>
            <a:lvl1pPr algn="r">
              <a:defRPr sz="1200"/>
            </a:lvl1pPr>
          </a:lstStyle>
          <a:p>
            <a:fld id="{C9445947-1B3B-4328-8DB0-9ADB20EDE25E}" type="slidenum">
              <a:rPr lang="en-ZA" smtClean="0"/>
              <a:t>‹#›</a:t>
            </a:fld>
            <a:endParaRPr lang="en-ZA" dirty="0"/>
          </a:p>
        </p:txBody>
      </p:sp>
    </p:spTree>
    <p:extLst>
      <p:ext uri="{BB962C8B-B14F-4D97-AF65-F5344CB8AC3E}">
        <p14:creationId xmlns:p14="http://schemas.microsoft.com/office/powerpoint/2010/main" val="133451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1"/>
            <a:ext cx="3037840" cy="46482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defRPr sz="1300"/>
            </a:lvl1pPr>
          </a:lstStyle>
          <a:p>
            <a:pPr>
              <a:defRPr/>
            </a:pPr>
            <a:endParaRPr lang="en-US" dirty="0"/>
          </a:p>
        </p:txBody>
      </p:sp>
      <p:sp>
        <p:nvSpPr>
          <p:cNvPr id="1027" name="Rectangle 3"/>
          <p:cNvSpPr>
            <a:spLocks noGrp="1" noChangeArrowheads="1"/>
          </p:cNvSpPr>
          <p:nvPr>
            <p:ph type="dt" idx="1"/>
          </p:nvPr>
        </p:nvSpPr>
        <p:spPr bwMode="auto">
          <a:xfrm>
            <a:off x="3972562" y="1"/>
            <a:ext cx="3037840" cy="46482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a:defRPr sz="13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34722" y="4415790"/>
            <a:ext cx="5140959" cy="4183380"/>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defRPr sz="1300"/>
            </a:lvl1pPr>
          </a:lstStyle>
          <a:p>
            <a:pPr>
              <a:defRPr/>
            </a:pPr>
            <a:endParaRPr lang="en-US" dirty="0"/>
          </a:p>
        </p:txBody>
      </p:sp>
      <p:sp>
        <p:nvSpPr>
          <p:cNvPr id="1031" name="Rectangle 7"/>
          <p:cNvSpPr>
            <a:spLocks noGrp="1" noChangeArrowheads="1"/>
          </p:cNvSpPr>
          <p:nvPr>
            <p:ph type="sldNum" sz="quarter" idx="5"/>
          </p:nvPr>
        </p:nvSpPr>
        <p:spPr bwMode="auto">
          <a:xfrm>
            <a:off x="3972562" y="8831580"/>
            <a:ext cx="3037840" cy="464820"/>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a:defRPr sz="1300"/>
            </a:lvl1pPr>
          </a:lstStyle>
          <a:p>
            <a:pPr>
              <a:defRPr/>
            </a:pPr>
            <a:fld id="{6B3CFC1B-0E00-4C88-84C7-CCC0463C469A}" type="slidenum">
              <a:rPr lang="en-US"/>
              <a:pPr>
                <a:defRPr/>
              </a:pPr>
              <a:t>‹#›</a:t>
            </a:fld>
            <a:endParaRPr lang="en-US" dirty="0"/>
          </a:p>
        </p:txBody>
      </p:sp>
    </p:spTree>
    <p:extLst>
      <p:ext uri="{BB962C8B-B14F-4D97-AF65-F5344CB8AC3E}">
        <p14:creationId xmlns:p14="http://schemas.microsoft.com/office/powerpoint/2010/main" val="110714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16798" indent="-275692" eaLnBrk="0" hangingPunct="0">
              <a:defRPr sz="2300">
                <a:solidFill>
                  <a:schemeClr val="tx1"/>
                </a:solidFill>
                <a:latin typeface="Arial" pitchFamily="34" charset="0"/>
                <a:ea typeface="ＭＳ Ｐゴシック" pitchFamily="34" charset="-128"/>
              </a:defRPr>
            </a:lvl2pPr>
            <a:lvl3pPr marL="1102766" indent="-220553" eaLnBrk="0" hangingPunct="0">
              <a:defRPr sz="2300">
                <a:solidFill>
                  <a:schemeClr val="tx1"/>
                </a:solidFill>
                <a:latin typeface="Arial" pitchFamily="34" charset="0"/>
                <a:ea typeface="ＭＳ Ｐゴシック" pitchFamily="34" charset="-128"/>
              </a:defRPr>
            </a:lvl3pPr>
            <a:lvl4pPr marL="1543873" indent="-220553" eaLnBrk="0" hangingPunct="0">
              <a:defRPr sz="2300">
                <a:solidFill>
                  <a:schemeClr val="tx1"/>
                </a:solidFill>
                <a:latin typeface="Arial" pitchFamily="34" charset="0"/>
                <a:ea typeface="ＭＳ Ｐゴシック" pitchFamily="34" charset="-128"/>
              </a:defRPr>
            </a:lvl4pPr>
            <a:lvl5pPr marL="1984980" indent="-220553" eaLnBrk="0" hangingPunct="0">
              <a:defRPr sz="2300">
                <a:solidFill>
                  <a:schemeClr val="tx1"/>
                </a:solidFill>
                <a:latin typeface="Arial" pitchFamily="34" charset="0"/>
                <a:ea typeface="ＭＳ Ｐゴシック" pitchFamily="34" charset="-128"/>
              </a:defRPr>
            </a:lvl5pPr>
            <a:lvl6pPr marL="242608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67193" indent="-22055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08299" indent="-22055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4940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7CF3E8A-AC36-4158-A20A-83F1E024A815}" type="slidenum">
              <a:rPr lang="en-US" sz="1300"/>
              <a:pPr/>
              <a:t>1</a:t>
            </a:fld>
            <a:endParaRPr lang="en-US" sz="13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21878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A660DA3C-F013-49FB-A969-B5B4FC70BC25}" type="slidenum">
              <a:rPr lang="en-US" smtClean="0">
                <a:latin typeface="Arial" pitchFamily="34" charset="0"/>
                <a:ea typeface="ＭＳ Ｐゴシック" pitchFamily="34" charset="-128"/>
              </a:rPr>
              <a:pPr/>
              <a:t>26</a:t>
            </a:fld>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07405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fld id="{639D3179-2632-49A0-AA20-E5AF9A4FBEA7}" type="slidenum">
              <a:rPr lang="en-US" smtClean="0">
                <a:latin typeface="Arial" pitchFamily="34" charset="0"/>
                <a:ea typeface="ＭＳ Ｐゴシック" pitchFamily="34" charset="-128"/>
              </a:rPr>
              <a:pPr/>
              <a:t>28</a:t>
            </a:fld>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5429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7A820C4A-A7F1-4B88-97FD-103EF1BF50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B5ECF9-1465-4EF3-B65A-1F1703729436}"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B1FAC0-C71A-4374-BA6C-CC6F09EAD34A}"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rgbClr val="000000"/>
                </a:solidFill>
                <a:latin typeface="Arial" pitchFamily="34" charset="0"/>
              </a:defRPr>
            </a:lvl1pPr>
          </a:lstStyle>
          <a:p>
            <a:pPr>
              <a:defRPr/>
            </a:pPr>
            <a:fld id="{D0770FB1-B5A1-45C1-9BA1-EA4AD1399494}" type="slidenum">
              <a:rPr lang="en-US" altLang="en-US"/>
              <a:pPr>
                <a:defRPr/>
              </a:pPr>
              <a:t>‹#›</a:t>
            </a:fld>
            <a:endParaRPr lang="en-US" altLang="en-US" dirty="0"/>
          </a:p>
        </p:txBody>
      </p:sp>
    </p:spTree>
    <p:extLst>
      <p:ext uri="{BB962C8B-B14F-4D97-AF65-F5344CB8AC3E}">
        <p14:creationId xmlns:p14="http://schemas.microsoft.com/office/powerpoint/2010/main" val="124389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30DB87-D291-4174-A485-4E27FA2256CC}"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12634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00776A-0856-4C24-A980-6114AE611F27}"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389171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4358C75-8323-4C55-98ED-C594023D7A0D}"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81558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F392B5CE-6609-48A4-AEEF-8B204F249C56}"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379079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25AFC37-3D40-4A1E-ADCD-1F664EA455AE}"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740361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DCC1A2E-44D7-42E8-8F51-C266D6886940}"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389280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32353A2-0777-48AF-B6FD-62C3AEB24209}"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61899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C9CFB-5521-4678-B011-3614EFC0CBEB}"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AB96143-D564-49F1-9FE9-933BC18CFB23}"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137462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DE66F18-5286-44F6-AC42-D7A9C7613AC5}"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1281513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8CFC0C-9939-44CE-87D4-CED67864BEA7}" type="slidenum">
              <a:rPr lang="en-US" altLang="en-US"/>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810715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pPr>
              <a:defRPr/>
            </a:pPr>
            <a:fld id="{5522A6B6-DF3B-45B5-9501-35861205928A}"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09894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98A66D7A-C372-44A0-8A9C-074EF76D9C24}"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1975519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1" name="Slide Number Placeholder 8"/>
          <p:cNvSpPr>
            <a:spLocks noGrp="1"/>
          </p:cNvSpPr>
          <p:nvPr>
            <p:ph type="sldNum" sz="quarter" idx="12"/>
          </p:nvPr>
        </p:nvSpPr>
        <p:spPr/>
        <p:txBody>
          <a:bodyPr/>
          <a:lstStyle>
            <a:lvl1pPr>
              <a:defRPr/>
            </a:lvl1pPr>
          </a:lstStyle>
          <a:p>
            <a:pPr>
              <a:defRPr/>
            </a:pPr>
            <a:fld id="{99C81838-B8F0-42AD-BDC6-0B588A0F625A}"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422632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4"/>
          <p:cNvSpPr>
            <a:spLocks noGrp="1"/>
          </p:cNvSpPr>
          <p:nvPr>
            <p:ph type="sldNum" sz="quarter" idx="12"/>
          </p:nvPr>
        </p:nvSpPr>
        <p:spPr/>
        <p:txBody>
          <a:bodyPr/>
          <a:lstStyle>
            <a:lvl1pPr>
              <a:defRPr/>
            </a:lvl1pPr>
          </a:lstStyle>
          <a:p>
            <a:pPr>
              <a:defRPr/>
            </a:pPr>
            <a:fld id="{121F2253-2BD3-4CF5-BF09-4427237B91B9}"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7553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pPr>
              <a:defRPr/>
            </a:pPr>
            <a:fld id="{B06D76C7-2F8D-40E7-8863-499E415D2257}"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611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A1DCC5A0-CCC9-46DB-A63B-146959D3948C}"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376543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Powerpoint Presentation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werpoint Presentation T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pPr>
              <a:defRPr/>
            </a:pPr>
            <a:fld id="{7EE56B86-DDEC-44B0-AACF-39BA09BBF965}"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16635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7A9A0B-050D-4155-853A-3F440EC7EC84}"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Powerpoint Presentation T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0"/>
            <a:ext cx="91773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5"/>
          <p:cNvSpPr>
            <a:spLocks noGrp="1"/>
          </p:cNvSpPr>
          <p:nvPr>
            <p:ph type="sldNum" sz="quarter" idx="12"/>
          </p:nvPr>
        </p:nvSpPr>
        <p:spPr/>
        <p:txBody>
          <a:bodyPr/>
          <a:lstStyle>
            <a:lvl1pPr>
              <a:defRPr/>
            </a:lvl1pPr>
          </a:lstStyle>
          <a:p>
            <a:pPr>
              <a:defRPr/>
            </a:pPr>
            <a:fld id="{703E8661-5421-40B9-A4C3-30AA5358B8E2}" type="slidenum">
              <a:rPr lang="en-US" altLang="en-US">
                <a:solidFill>
                  <a:srgbClr val="808080"/>
                </a:solidFill>
              </a:rPr>
              <a:pPr>
                <a:defRPr/>
              </a:pPr>
              <a:t>‹#›</a:t>
            </a:fld>
            <a:endParaRPr lang="en-US" altLang="en-US" sz="1400" b="0" dirty="0">
              <a:solidFill>
                <a:srgbClr val="000000"/>
              </a:solidFill>
              <a:latin typeface="Arial" pitchFamily="34" charset="0"/>
            </a:endParaRPr>
          </a:p>
        </p:txBody>
      </p:sp>
    </p:spTree>
    <p:extLst>
      <p:ext uri="{BB962C8B-B14F-4D97-AF65-F5344CB8AC3E}">
        <p14:creationId xmlns:p14="http://schemas.microsoft.com/office/powerpoint/2010/main" val="250073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D2C95BC9-3062-4CD6-974A-4C7BF4DA1B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96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340F85A1-E419-4A9D-98FD-9FA4278D085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42237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3DFFE3D-DEA5-4C51-9B75-8B5B2F1863B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39147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4C6390A7-1417-4C15-ADAB-A3B19AF93A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157530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5956F5D0-4C23-4ECC-802A-2ABE23A1B6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210146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61A2F928-CE48-4731-89A0-E4981329F554}"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62506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23F186F3-5508-4D18-8E9B-219D3875EE46}"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18906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0B344A1-E863-49A7-BDE9-9854418B7ED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426900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755339C-F60F-434A-B8DC-A3A78B3FA923}"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57072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82FDD07-E551-4080-834D-8DF4EAB96ACF}"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7689BEE-CD32-4538-8DD4-A42EBE606EA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126444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07C83D9-0547-4FF8-BDCF-719D5C70D53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867648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553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709699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1511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96799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091262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47566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024754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82478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80C94576-B670-40AC-95FC-9F33BDCC6763}"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842059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70988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198376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1323AA08-B294-4A4E-B38C-4FA8549B7B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332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00D7F02-DA36-49F3-BD64-9FD8E5ACE0E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684334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AEF0BB-3E18-4ED4-837E-0F8A9A372AD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895527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D5712939-98FA-41CA-A0EB-B184BFD33975}"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6674891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7B7380BA-257A-4B2A-8622-2CC1176DACB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803914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6333DB6-3B73-4A66-9A43-0270C0AA47E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781453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CE6DB66-CABB-40C6-A5D6-DBDED91DFDF5}"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43723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237F379-0440-461B-BC01-BC2256C3CC41}"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B9A11B-86A3-4E0D-AD41-FA4BE74363CB}"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802686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F923D1CE-0A8B-4C33-8499-599635CD388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42030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0FA3430-081A-475F-B812-CFE1BC8EE6F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197255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52FC312-1F42-4195-A783-E158DFB15F1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33301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B907B8AA-AAEB-49BD-8D55-A19E355DCD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1005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19B54C9-DAAD-4DCE-9E79-28931CADE0E1}"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941632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AF7881A2-C642-4D56-BE95-11FD851FDBC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018861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6D90B35-FE1A-48BF-9881-BB284D20AFB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772895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D9F8F12A-75DC-4657-BE25-3296E457E35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12025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2E99874-D306-4321-BAE7-1B473B7B5A6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35521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B37C72D-A64A-4C11-8384-EFC764D6877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17D14C1C-6248-4EBB-8D8F-B801D5A9070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787101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C7847674-9F51-48BE-BF98-5A850DD66827}"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10194659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77ECF7-42F2-46A7-8475-6647961FD8A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53868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6FE3633-EF0D-457C-9EDC-E5A4F0FDF812}"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13828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DB0642-AFDE-4416-86FA-993658EC72AC}"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5213229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1323AA08-B294-4A4E-B38C-4FA8549B7B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632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00D7F02-DA36-49F3-BD64-9FD8E5ACE0EA}"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930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2AEF0BB-3E18-4ED4-837E-0F8A9A372AD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32537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D5712939-98FA-41CA-A0EB-B184BFD33975}"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775332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7B7380BA-257A-4B2A-8622-2CC1176DACBD}"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19171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BB8A129-6BC7-4DD3-9CC2-BFA88DDA8F0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6333DB6-3B73-4A66-9A43-0270C0AA47E0}"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40468727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CE6DB66-CABB-40C6-A5D6-DBDED91DFDF5}"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921842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FB9A11B-86A3-4E0D-AD41-FA4BE74363CB}"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6488651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F923D1CE-0A8B-4C33-8499-599635CD3888}"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37315473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0FA3430-081A-475F-B812-CFE1BC8EE6FF}"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2360503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52FC312-1F42-4195-A783-E158DFB15F1E}" type="slidenum">
              <a:rPr lang="en-US">
                <a:solidFill>
                  <a:srgbClr val="808080"/>
                </a:solidFill>
              </a:rPr>
              <a:pPr>
                <a:defRPr/>
              </a:pPr>
              <a:t>‹#›</a:t>
            </a:fld>
            <a:endParaRPr lang="en-US" sz="1400" b="0">
              <a:solidFill>
                <a:srgbClr val="000000"/>
              </a:solidFill>
              <a:latin typeface="Arial"/>
            </a:endParaRPr>
          </a:p>
        </p:txBody>
      </p:sp>
    </p:spTree>
    <p:extLst>
      <p:ext uri="{BB962C8B-B14F-4D97-AF65-F5344CB8AC3E}">
        <p14:creationId xmlns:p14="http://schemas.microsoft.com/office/powerpoint/2010/main" val="8489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53DE998-2B83-40B8-8585-95F380756812}" type="slidenum">
              <a:rPr lang="en-US"/>
              <a:pPr>
                <a:defRPr/>
              </a:pPr>
              <a:t>‹#›</a:t>
            </a:fld>
            <a:endParaRPr lang="en-US" sz="1400" b="0" dirty="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93A48D7A-90BD-4FC4-BA69-5234ABFB3132}"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Powerpoint Presentation Bann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mn-ea"/>
              </a:defRPr>
            </a:lvl1pPr>
          </a:lstStyle>
          <a:p>
            <a:pPr>
              <a:defRPr/>
            </a:pPr>
            <a:endParaRPr lang="en-US" dirty="0"/>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808080"/>
                </a:solidFill>
                <a:latin typeface="Arial Bold Italic" pitchFamily="34" charset="0"/>
                <a:ea typeface="Osaka"/>
                <a:cs typeface="Osaka"/>
              </a:defRPr>
            </a:lvl1pPr>
          </a:lstStyle>
          <a:p>
            <a:pPr>
              <a:defRPr/>
            </a:pPr>
            <a:fld id="{9BA55DD3-B839-4889-B7A2-2A61F4E89198}" type="slidenum">
              <a:rPr lang="en-US" altLang="en-US"/>
              <a:pPr>
                <a:defRPr/>
              </a:pPr>
              <a:t>‹#›</a:t>
            </a:fld>
            <a:endParaRPr lang="en-US" altLang="en-US" sz="1400" dirty="0"/>
          </a:p>
        </p:txBody>
      </p:sp>
    </p:spTree>
    <p:extLst>
      <p:ext uri="{BB962C8B-B14F-4D97-AF65-F5344CB8AC3E}">
        <p14:creationId xmlns:p14="http://schemas.microsoft.com/office/powerpoint/2010/main" val="4006434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dirty="0">
              <a:solidFill>
                <a:srgbClr val="000000"/>
              </a:solidFill>
            </a:endParaRPr>
          </a:p>
        </p:txBody>
      </p:sp>
      <p:sp>
        <p:nvSpPr>
          <p:cNvPr id="10"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bwMode="auto">
          <a:xfrm>
            <a:off x="6934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34" charset="0"/>
              </a:defRPr>
            </a:lvl1pPr>
          </a:lstStyle>
          <a:p>
            <a:pPr>
              <a:defRPr/>
            </a:pPr>
            <a:fld id="{BEFBA26A-4E49-4576-87FF-53406073C45D}" type="slidenum">
              <a:rPr lang="en-US" altLang="en-US">
                <a:solidFill>
                  <a:srgbClr val="808080"/>
                </a:solidFill>
                <a:ea typeface="ＭＳ Ｐゴシック" pitchFamily="34" charset="-128"/>
              </a:rPr>
              <a:pPr>
                <a:defRPr/>
              </a:pPr>
              <a:t>‹#›</a:t>
            </a:fld>
            <a:endParaRPr lang="en-US" altLang="en-US" sz="1400" dirty="0">
              <a:solidFill>
                <a:srgbClr val="808080"/>
              </a:solidFill>
              <a:latin typeface="Arial" pitchFamily="34" charset="0"/>
              <a:ea typeface="ＭＳ Ｐゴシック" pitchFamily="34" charset="-128"/>
            </a:endParaRPr>
          </a:p>
        </p:txBody>
      </p:sp>
    </p:spTree>
    <p:extLst>
      <p:ext uri="{BB962C8B-B14F-4D97-AF65-F5344CB8AC3E}">
        <p14:creationId xmlns:p14="http://schemas.microsoft.com/office/powerpoint/2010/main" val="64948676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hf hdr="0" ftr="0" dt="0"/>
  <p:txStyles>
    <p:titleStyle>
      <a:lvl1pPr algn="l" rtl="0" eaLnBrk="0" fontAlgn="base" hangingPunct="0">
        <a:spcBef>
          <a:spcPct val="0"/>
        </a:spcBef>
        <a:spcAft>
          <a:spcPct val="0"/>
        </a:spcAft>
        <a:defRPr sz="3000">
          <a:solidFill>
            <a:schemeClr val="bg1"/>
          </a:solidFill>
          <a:latin typeface="Arial" charset="0"/>
          <a:ea typeface="+mj-ea"/>
          <a:cs typeface="+mj-cs"/>
        </a:defRPr>
      </a:lvl1pPr>
      <a:lvl2pPr algn="l" rtl="0" eaLnBrk="0" fontAlgn="base" hangingPunct="0">
        <a:spcBef>
          <a:spcPct val="0"/>
        </a:spcBef>
        <a:spcAft>
          <a:spcPct val="0"/>
        </a:spcAft>
        <a:defRPr sz="3000">
          <a:solidFill>
            <a:schemeClr val="bg1"/>
          </a:solidFill>
          <a:latin typeface="Arial" charset="0"/>
          <a:ea typeface="Osaka" pitchFamily="1" charset="-128"/>
        </a:defRPr>
      </a:lvl2pPr>
      <a:lvl3pPr algn="l" rtl="0" eaLnBrk="0" fontAlgn="base" hangingPunct="0">
        <a:spcBef>
          <a:spcPct val="0"/>
        </a:spcBef>
        <a:spcAft>
          <a:spcPct val="0"/>
        </a:spcAft>
        <a:defRPr sz="3000">
          <a:solidFill>
            <a:schemeClr val="bg1"/>
          </a:solidFill>
          <a:latin typeface="Arial" charset="0"/>
          <a:ea typeface="Osaka" pitchFamily="1" charset="-128"/>
        </a:defRPr>
      </a:lvl3pPr>
      <a:lvl4pPr algn="l" rtl="0" eaLnBrk="0" fontAlgn="base" hangingPunct="0">
        <a:spcBef>
          <a:spcPct val="0"/>
        </a:spcBef>
        <a:spcAft>
          <a:spcPct val="0"/>
        </a:spcAft>
        <a:defRPr sz="3000">
          <a:solidFill>
            <a:schemeClr val="bg1"/>
          </a:solidFill>
          <a:latin typeface="Arial" charset="0"/>
          <a:ea typeface="Osaka" pitchFamily="1" charset="-128"/>
        </a:defRPr>
      </a:lvl4pPr>
      <a:lvl5pPr algn="l" rtl="0" eaLnBrk="0" fontAlgn="base" hangingPunct="0">
        <a:spcBef>
          <a:spcPct val="0"/>
        </a:spcBef>
        <a:spcAft>
          <a:spcPct val="0"/>
        </a:spcAft>
        <a:defRPr sz="3000">
          <a:solidFill>
            <a:schemeClr val="bg1"/>
          </a:solidFill>
          <a:latin typeface="Arial"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charset="0"/>
          <a:ea typeface="+mn-ea"/>
        </a:defRPr>
      </a:lvl2pPr>
      <a:lvl3pPr marL="1143000" indent="-228600" algn="l" rtl="0" eaLnBrk="0" fontAlgn="base" hangingPunct="0">
        <a:spcBef>
          <a:spcPct val="20000"/>
        </a:spcBef>
        <a:spcAft>
          <a:spcPct val="0"/>
        </a:spcAft>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4099"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4100"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2C0EC233-46FE-4789-9593-2C9309280B7E}" type="slidenum">
              <a:rPr lang="en-US">
                <a:solidFill>
                  <a:srgbClr val="808080"/>
                </a:solidFill>
              </a:rPr>
              <a:pPr>
                <a:defRPr/>
              </a:pPr>
              <a:t>‹#›</a:t>
            </a:fld>
            <a:endParaRPr lang="en-US" sz="1400">
              <a:solidFill>
                <a:srgbClr val="808080"/>
              </a:solidFill>
            </a:endParaRPr>
          </a:p>
        </p:txBody>
      </p:sp>
    </p:spTree>
    <p:extLst>
      <p:ext uri="{BB962C8B-B14F-4D97-AF65-F5344CB8AC3E}">
        <p14:creationId xmlns:p14="http://schemas.microsoft.com/office/powerpoint/2010/main" val="37618514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a:defRPr/>
            </a:pPr>
            <a:fld id="{373B985B-D55C-4716-9D0B-9B7EC5649DC6}" type="slidenum">
              <a:rPr lang="en-US">
                <a:solidFill>
                  <a:srgbClr val="808080"/>
                </a:solidFill>
              </a:rPr>
              <a:pPr>
                <a:defRPr/>
              </a:pPr>
              <a:t>‹#›</a:t>
            </a:fld>
            <a:endParaRPr lang="en-US" sz="1400">
              <a:solidFill>
                <a:srgbClr val="808080"/>
              </a:solidFill>
            </a:endParaRPr>
          </a:p>
        </p:txBody>
      </p:sp>
    </p:spTree>
    <p:extLst>
      <p:ext uri="{BB962C8B-B14F-4D97-AF65-F5344CB8AC3E}">
        <p14:creationId xmlns:p14="http://schemas.microsoft.com/office/powerpoint/2010/main" val="171262985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a:defRPr/>
            </a:pPr>
            <a:fld id="{148F9696-7CB1-43E7-B700-28064AC9ECCC}" type="slidenum">
              <a:rPr lang="en-US">
                <a:solidFill>
                  <a:srgbClr val="808080"/>
                </a:solidFill>
              </a:rPr>
              <a:pPr>
                <a:defRPr/>
              </a:pPr>
              <a:t>‹#›</a:t>
            </a:fld>
            <a:endParaRPr lang="en-US" sz="1400">
              <a:solidFill>
                <a:srgbClr val="808080"/>
              </a:solidFill>
            </a:endParaRPr>
          </a:p>
        </p:txBody>
      </p:sp>
    </p:spTree>
    <p:extLst>
      <p:ext uri="{BB962C8B-B14F-4D97-AF65-F5344CB8AC3E}">
        <p14:creationId xmlns:p14="http://schemas.microsoft.com/office/powerpoint/2010/main" val="39743992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a:defRPr/>
            </a:pPr>
            <a:fld id="{373B985B-D55C-4716-9D0B-9B7EC5649DC6}" type="slidenum">
              <a:rPr lang="en-US">
                <a:solidFill>
                  <a:srgbClr val="808080"/>
                </a:solidFill>
              </a:rPr>
              <a:pPr>
                <a:defRPr/>
              </a:pPr>
              <a:t>‹#›</a:t>
            </a:fld>
            <a:endParaRPr lang="en-US" sz="1400">
              <a:solidFill>
                <a:srgbClr val="808080"/>
              </a:solidFill>
            </a:endParaRPr>
          </a:p>
        </p:txBody>
      </p:sp>
    </p:spTree>
    <p:extLst>
      <p:ext uri="{BB962C8B-B14F-4D97-AF65-F5344CB8AC3E}">
        <p14:creationId xmlns:p14="http://schemas.microsoft.com/office/powerpoint/2010/main" val="167563272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endParaRPr lang="en-US">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defRPr>
            </a:lvl1pPr>
          </a:lstStyle>
          <a:p>
            <a:pPr>
              <a:defRPr/>
            </a:pPr>
            <a:fld id="{148F9696-7CB1-43E7-B700-28064AC9ECCC}" type="slidenum">
              <a:rPr lang="en-US">
                <a:solidFill>
                  <a:srgbClr val="808080"/>
                </a:solidFill>
              </a:rPr>
              <a:pPr>
                <a:defRPr/>
              </a:pPr>
              <a:t>‹#›</a:t>
            </a:fld>
            <a:endParaRPr lang="en-US" sz="1400">
              <a:solidFill>
                <a:srgbClr val="808080"/>
              </a:solidFill>
            </a:endParaRPr>
          </a:p>
        </p:txBody>
      </p:sp>
    </p:spTree>
    <p:extLst>
      <p:ext uri="{BB962C8B-B14F-4D97-AF65-F5344CB8AC3E}">
        <p14:creationId xmlns:p14="http://schemas.microsoft.com/office/powerpoint/2010/main" val="376555564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41" y="-22743"/>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863811" y="1844825"/>
            <a:ext cx="7524328" cy="1600844"/>
          </a:xfrm>
        </p:spPr>
        <p:txBody>
          <a:bodyPr/>
          <a:lstStyle/>
          <a:p>
            <a:pPr algn="r" eaLnBrk="1" hangingPunct="1"/>
            <a:r>
              <a:rPr lang="en-US" dirty="0"/>
              <a:t> </a:t>
            </a:r>
            <a:r>
              <a:rPr lang="en-US" dirty="0" smtClean="0"/>
              <a:t>National Treasury’s views on “Municipal Viability”</a:t>
            </a:r>
            <a:endParaRPr lang="en-US" dirty="0"/>
          </a:p>
        </p:txBody>
      </p:sp>
      <p:sp>
        <p:nvSpPr>
          <p:cNvPr id="13316" name="Rectangle 13"/>
          <p:cNvSpPr>
            <a:spLocks noGrp="1" noChangeArrowheads="1"/>
          </p:cNvSpPr>
          <p:nvPr>
            <p:ph type="subTitle" idx="1"/>
          </p:nvPr>
        </p:nvSpPr>
        <p:spPr bwMode="white">
          <a:xfrm>
            <a:off x="930275" y="3573017"/>
            <a:ext cx="7543800" cy="288031"/>
          </a:xfrm>
        </p:spPr>
        <p:txBody>
          <a:bodyPr/>
          <a:lstStyle/>
          <a:p>
            <a:pPr algn="r" eaLnBrk="1" hangingPunct="1"/>
            <a:r>
              <a:rPr lang="en-US" sz="1600" i="1" dirty="0" smtClean="0">
                <a:solidFill>
                  <a:schemeClr val="bg1"/>
                </a:solidFill>
              </a:rPr>
              <a:t>FFC Colloquium on Municipal Viability</a:t>
            </a:r>
          </a:p>
        </p:txBody>
      </p:sp>
      <p:sp>
        <p:nvSpPr>
          <p:cNvPr id="13317" name="Rectangle 14"/>
          <p:cNvSpPr>
            <a:spLocks noChangeArrowheads="1"/>
          </p:cNvSpPr>
          <p:nvPr/>
        </p:nvSpPr>
        <p:spPr bwMode="white">
          <a:xfrm>
            <a:off x="827584" y="4535009"/>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dirty="0" smtClean="0">
                <a:solidFill>
                  <a:schemeClr val="bg1"/>
                </a:solidFill>
                <a:ea typeface="Osaka"/>
                <a:cs typeface="Osaka"/>
              </a:rPr>
              <a:t>Steven Kenyon, Intergovernmental Relations, National Treasury, 29 May 2015</a:t>
            </a:r>
            <a:endParaRPr lang="en-US" sz="1000" dirty="0">
              <a:solidFill>
                <a:schemeClr val="bg1"/>
              </a:solidFill>
              <a:ea typeface="Osaka"/>
              <a:cs typeface="Osaka"/>
            </a:endParaRPr>
          </a:p>
        </p:txBody>
      </p:sp>
    </p:spTree>
    <p:extLst>
      <p:ext uri="{BB962C8B-B14F-4D97-AF65-F5344CB8AC3E}">
        <p14:creationId xmlns:p14="http://schemas.microsoft.com/office/powerpoint/2010/main" val="40099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2656"/>
            <a:ext cx="8991600" cy="495215"/>
          </a:xfrm>
        </p:spPr>
        <p:txBody>
          <a:bodyPr>
            <a:normAutofit fontScale="90000"/>
          </a:bodyPr>
          <a:lstStyle/>
          <a:p>
            <a:r>
              <a:rPr lang="en-US" sz="3200" b="1" dirty="0" smtClean="0">
                <a:latin typeface="Arial" pitchFamily="34" charset="0"/>
                <a:cs typeface="Arial" pitchFamily="34" charset="0"/>
              </a:rPr>
              <a:t>How the Division of Revenue is determined</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152400" y="1268760"/>
            <a:ext cx="8640960" cy="5228827"/>
          </a:xfrm>
        </p:spPr>
        <p:txBody>
          <a:bodyPr>
            <a:normAutofit lnSpcReduction="10000"/>
          </a:bodyPr>
          <a:lstStyle/>
          <a:p>
            <a:pPr marL="109728" indent="0">
              <a:buClrTx/>
              <a:buNone/>
            </a:pPr>
            <a:r>
              <a:rPr lang="en-US" sz="2000" dirty="0" smtClean="0">
                <a:solidFill>
                  <a:schemeClr val="tx1"/>
                </a:solidFill>
                <a:latin typeface="Arial" pitchFamily="34" charset="0"/>
                <a:cs typeface="Arial" pitchFamily="34" charset="0"/>
              </a:rPr>
              <a:t>The share of national revenue allocated to each sphere is based on…</a:t>
            </a:r>
          </a:p>
          <a:p>
            <a:pPr marL="452628" indent="-342900">
              <a:buClrTx/>
              <a:buFont typeface="+mj-lt"/>
              <a:buAutoNum type="arabicPeriod"/>
            </a:pPr>
            <a:r>
              <a:rPr lang="en-US" sz="1800" b="1" dirty="0" smtClean="0">
                <a:latin typeface="Arial" pitchFamily="34" charset="0"/>
                <a:cs typeface="Arial" pitchFamily="34" charset="0"/>
              </a:rPr>
              <a:t>T</a:t>
            </a:r>
            <a:r>
              <a:rPr lang="en-US" sz="1800" b="1" dirty="0" smtClean="0">
                <a:solidFill>
                  <a:schemeClr val="tx1"/>
                </a:solidFill>
                <a:latin typeface="Arial" pitchFamily="34" charset="0"/>
                <a:cs typeface="Arial" pitchFamily="34" charset="0"/>
              </a:rPr>
              <a:t>he functions performed by the spheres (as set out in the Constitution):</a:t>
            </a:r>
          </a:p>
          <a:p>
            <a:pPr>
              <a:buClrTx/>
              <a:buFont typeface="Georgia" pitchFamily="18" charset="0"/>
              <a:buChar char="•"/>
            </a:pPr>
            <a:endParaRPr lang="en-US" sz="2400" dirty="0" smtClean="0">
              <a:latin typeface="Arial" pitchFamily="34" charset="0"/>
              <a:cs typeface="Arial" pitchFamily="34" charset="0"/>
            </a:endParaRPr>
          </a:p>
          <a:p>
            <a:pPr>
              <a:buClrTx/>
              <a:buFont typeface="Georgia" pitchFamily="18" charset="0"/>
              <a:buChar char="•"/>
            </a:pPr>
            <a:endParaRPr lang="en-US" sz="2000" dirty="0" smtClean="0">
              <a:solidFill>
                <a:schemeClr val="tx1"/>
              </a:solidFill>
              <a:latin typeface="Arial" pitchFamily="34" charset="0"/>
              <a:cs typeface="Arial" pitchFamily="34" charset="0"/>
            </a:endParaRPr>
          </a:p>
          <a:p>
            <a:pPr>
              <a:buClrTx/>
              <a:buFont typeface="Georgia" pitchFamily="18" charset="0"/>
              <a:buChar char="•"/>
            </a:pPr>
            <a:endParaRPr lang="en-US" sz="2000" dirty="0" smtClean="0">
              <a:latin typeface="Arial" pitchFamily="34" charset="0"/>
              <a:cs typeface="Arial" pitchFamily="34" charset="0"/>
            </a:endParaRPr>
          </a:p>
          <a:p>
            <a:pPr>
              <a:buClrTx/>
              <a:buFont typeface="Georgia" pitchFamily="18" charset="0"/>
              <a:buChar char="•"/>
            </a:pPr>
            <a:endParaRPr lang="en-US" sz="2000" dirty="0" smtClean="0">
              <a:solidFill>
                <a:schemeClr val="tx1"/>
              </a:solidFill>
              <a:latin typeface="Arial" pitchFamily="34" charset="0"/>
              <a:cs typeface="Arial" pitchFamily="34" charset="0"/>
            </a:endParaRPr>
          </a:p>
          <a:p>
            <a:pPr>
              <a:buClrTx/>
              <a:buFont typeface="Georgia" pitchFamily="18" charset="0"/>
              <a:buChar char="•"/>
            </a:pPr>
            <a:endParaRPr lang="en-US" sz="2000" dirty="0" smtClean="0">
              <a:latin typeface="Arial" pitchFamily="34" charset="0"/>
              <a:cs typeface="Arial" pitchFamily="34" charset="0"/>
            </a:endParaRPr>
          </a:p>
          <a:p>
            <a:pPr marL="109728" indent="0">
              <a:buClrTx/>
              <a:buNone/>
            </a:pPr>
            <a:r>
              <a:rPr lang="en-US" sz="1800" b="1" dirty="0" smtClean="0">
                <a:latin typeface="Arial" pitchFamily="34" charset="0"/>
                <a:cs typeface="Arial" pitchFamily="34" charset="0"/>
              </a:rPr>
              <a:t>2. Other sources of revenue available to fund these functions:</a:t>
            </a:r>
          </a:p>
          <a:p>
            <a:pPr marL="109728" indent="0">
              <a:buClrTx/>
              <a:buNone/>
            </a:pPr>
            <a:endParaRPr lang="en-US" sz="1800" b="1" dirty="0">
              <a:solidFill>
                <a:schemeClr val="tx1"/>
              </a:solidFill>
              <a:latin typeface="Arial" pitchFamily="34" charset="0"/>
              <a:cs typeface="Arial" pitchFamily="34" charset="0"/>
            </a:endParaRPr>
          </a:p>
          <a:p>
            <a:pPr marL="109728" indent="0">
              <a:buClrTx/>
              <a:buNone/>
            </a:pPr>
            <a:endParaRPr lang="en-US" sz="1800" b="1" dirty="0" smtClean="0">
              <a:latin typeface="Arial" pitchFamily="34" charset="0"/>
              <a:cs typeface="Arial" pitchFamily="34" charset="0"/>
            </a:endParaRPr>
          </a:p>
          <a:p>
            <a:pPr marL="109728" indent="0">
              <a:buClrTx/>
              <a:buNone/>
            </a:pPr>
            <a:endParaRPr lang="en-US" sz="1800" b="1" dirty="0">
              <a:solidFill>
                <a:schemeClr val="tx1"/>
              </a:solidFill>
              <a:latin typeface="Arial" pitchFamily="34" charset="0"/>
              <a:cs typeface="Arial" pitchFamily="34" charset="0"/>
            </a:endParaRPr>
          </a:p>
          <a:p>
            <a:pPr marL="109728" indent="0">
              <a:buClrTx/>
              <a:buNone/>
            </a:pPr>
            <a:endParaRPr lang="en-US" sz="1800" b="1" dirty="0" smtClean="0">
              <a:solidFill>
                <a:schemeClr val="tx1"/>
              </a:solidFill>
              <a:latin typeface="Arial" pitchFamily="34" charset="0"/>
              <a:cs typeface="Arial" pitchFamily="34" charset="0"/>
            </a:endParaRPr>
          </a:p>
          <a:p>
            <a:pPr marL="109728" indent="0">
              <a:buClrTx/>
              <a:buNone/>
            </a:pPr>
            <a:r>
              <a:rPr lang="en-US" sz="1800" b="1" dirty="0" smtClean="0">
                <a:latin typeface="Arial" pitchFamily="34" charset="0"/>
                <a:cs typeface="Arial" pitchFamily="34" charset="0"/>
              </a:rPr>
              <a:t>3. The total national revenue available (from tax receipts and borrowing)</a:t>
            </a:r>
          </a:p>
          <a:p>
            <a:pPr lvl="1">
              <a:buClrTx/>
              <a:buFont typeface="Arial" pitchFamily="34" charset="0"/>
              <a:buChar char="•"/>
            </a:pPr>
            <a:r>
              <a:rPr lang="en-US" sz="1600" dirty="0" smtClean="0">
                <a:solidFill>
                  <a:schemeClr val="tx1"/>
                </a:solidFill>
                <a:latin typeface="Arial" pitchFamily="34" charset="0"/>
                <a:cs typeface="Arial" pitchFamily="34" charset="0"/>
              </a:rPr>
              <a:t>SA’s tax revenue in 2015/16 is projected at R1.2 trillion (28.4% of GDP)</a:t>
            </a:r>
          </a:p>
          <a:p>
            <a:pPr lvl="1">
              <a:buClrTx/>
              <a:buFont typeface="Arial" pitchFamily="34" charset="0"/>
              <a:buChar char="•"/>
            </a:pPr>
            <a:r>
              <a:rPr lang="en-US" sz="1600" dirty="0" smtClean="0">
                <a:solidFill>
                  <a:schemeClr val="tx1"/>
                </a:solidFill>
                <a:latin typeface="Arial" pitchFamily="34" charset="0"/>
                <a:cs typeface="Arial" pitchFamily="34" charset="0"/>
              </a:rPr>
              <a:t>SA’s borrowing in 2015/16 will be R162.2 billion (3.9% of GDP)</a:t>
            </a:r>
          </a:p>
          <a:p>
            <a:pPr lvl="1">
              <a:buClrTx/>
              <a:buFont typeface="Arial" pitchFamily="34" charset="0"/>
              <a:buChar char="•"/>
            </a:pPr>
            <a:r>
              <a:rPr lang="en-US" sz="1600" dirty="0" smtClean="0">
                <a:solidFill>
                  <a:schemeClr val="tx1"/>
                </a:solidFill>
                <a:latin typeface="Arial" pitchFamily="34" charset="0"/>
                <a:cs typeface="Arial" pitchFamily="34" charset="0"/>
              </a:rPr>
              <a:t>There is never enough funding to do everything we want to</a:t>
            </a:r>
          </a:p>
        </p:txBody>
      </p:sp>
      <p:sp>
        <p:nvSpPr>
          <p:cNvPr id="5" name="Slide Number Placeholder 4"/>
          <p:cNvSpPr>
            <a:spLocks noGrp="1"/>
          </p:cNvSpPr>
          <p:nvPr>
            <p:ph type="sldNum" sz="quarter" idx="12"/>
          </p:nvPr>
        </p:nvSpPr>
        <p:spPr>
          <a:xfrm>
            <a:off x="6934200" y="6192787"/>
            <a:ext cx="1905000" cy="457200"/>
          </a:xfrm>
        </p:spPr>
        <p:txBody>
          <a:bodyPr/>
          <a:lstStyle/>
          <a:p>
            <a:fld id="{82AD8FA5-D6B8-4D95-9008-F892C91BBB90}" type="slidenum">
              <a:rPr lang="en-US" smtClean="0">
                <a:solidFill>
                  <a:srgbClr val="808080"/>
                </a:solidFill>
                <a:latin typeface="Arial" pitchFamily="34" charset="0"/>
                <a:cs typeface="Arial" pitchFamily="34" charset="0"/>
              </a:rPr>
              <a:pPr/>
              <a:t>10</a:t>
            </a:fld>
            <a:endParaRPr lang="en-US" dirty="0">
              <a:solidFill>
                <a:srgbClr val="808080"/>
              </a:solidFill>
              <a:latin typeface="Arial" pitchFamily="34" charset="0"/>
              <a:cs typeface="Arial" pitchFamily="34" charset="0"/>
            </a:endParaRPr>
          </a:p>
        </p:txBody>
      </p:sp>
      <p:sp>
        <p:nvSpPr>
          <p:cNvPr id="12" name="Slide Number Placeholder 3"/>
          <p:cNvSpPr>
            <a:spLocks noGrp="1"/>
          </p:cNvSpPr>
          <p:nvPr/>
        </p:nvSpPr>
        <p:spPr bwMode="auto">
          <a:xfrm>
            <a:off x="11230744" y="583842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340F85A1-E419-4A9D-98FD-9FA4278D085E}" type="slidenum">
              <a:rPr lang="en-US" smtClean="0">
                <a:solidFill>
                  <a:srgbClr val="808080"/>
                </a:solidFill>
              </a:rPr>
              <a:pPr>
                <a:defRPr/>
              </a:pPr>
              <a:t>10</a:t>
            </a:fld>
            <a:endParaRPr lang="en-US" sz="1400" b="0">
              <a:solidFill>
                <a:srgbClr val="000000"/>
              </a:solidFill>
              <a:latin typeface="Arial"/>
            </a:endParaRPr>
          </a:p>
        </p:txBody>
      </p:sp>
      <p:sp>
        <p:nvSpPr>
          <p:cNvPr id="13" name="Rectangle 12"/>
          <p:cNvSpPr/>
          <p:nvPr/>
        </p:nvSpPr>
        <p:spPr bwMode="auto">
          <a:xfrm>
            <a:off x="609600" y="2016950"/>
            <a:ext cx="2514600" cy="1652194"/>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National departments</a:t>
            </a:r>
          </a:p>
        </p:txBody>
      </p:sp>
      <p:sp>
        <p:nvSpPr>
          <p:cNvPr id="14" name="Rectangle 13"/>
          <p:cNvSpPr/>
          <p:nvPr/>
        </p:nvSpPr>
        <p:spPr bwMode="auto">
          <a:xfrm>
            <a:off x="3200400" y="2009884"/>
            <a:ext cx="2590800" cy="1659260"/>
          </a:xfrm>
          <a:prstGeom prst="rect">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Provincial governments</a:t>
            </a:r>
          </a:p>
        </p:txBody>
      </p:sp>
      <p:sp>
        <p:nvSpPr>
          <p:cNvPr id="15" name="Rectangle 14"/>
          <p:cNvSpPr/>
          <p:nvPr/>
        </p:nvSpPr>
        <p:spPr bwMode="auto">
          <a:xfrm>
            <a:off x="5867400" y="1996482"/>
            <a:ext cx="2514600" cy="1672661"/>
          </a:xfrm>
          <a:prstGeom prst="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Municipalities</a:t>
            </a:r>
          </a:p>
        </p:txBody>
      </p:sp>
      <p:pic>
        <p:nvPicPr>
          <p:cNvPr id="1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381706"/>
            <a:ext cx="503663" cy="72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a:xfrm>
            <a:off x="7698264" y="2373744"/>
            <a:ext cx="455136" cy="674039"/>
          </a:xfrm>
          <a:prstGeom prst="roundRect">
            <a:avLst>
              <a:gd name="adj" fmla="val 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txBody>
          <a:bodyPr/>
          <a:lstStyle/>
          <a:p>
            <a:pPr eaLnBrk="1" fontAlgn="auto" hangingPunct="1">
              <a:spcBef>
                <a:spcPts val="0"/>
              </a:spcBef>
              <a:spcAft>
                <a:spcPts val="0"/>
              </a:spcAft>
              <a:defRPr/>
            </a:pPr>
            <a:endParaRPr lang="en-US" sz="1800" kern="0">
              <a:solidFill>
                <a:srgbClr val="FFFFFF">
                  <a:hueOff val="0"/>
                  <a:satOff val="0"/>
                  <a:lumOff val="0"/>
                  <a:alphaOff val="0"/>
                </a:srgbClr>
              </a:solidFill>
              <a:latin typeface="Arial"/>
            </a:endParaRPr>
          </a:p>
        </p:txBody>
      </p:sp>
      <p:sp>
        <p:nvSpPr>
          <p:cNvPr id="19" name="Rounded Rectangle 18"/>
          <p:cNvSpPr/>
          <p:nvPr/>
        </p:nvSpPr>
        <p:spPr>
          <a:xfrm>
            <a:off x="7123345" y="2381707"/>
            <a:ext cx="496655" cy="671390"/>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txBody>
          <a:bodyPr/>
          <a:lstStyle/>
          <a:p>
            <a:pPr eaLnBrk="1" fontAlgn="auto" hangingPunct="1">
              <a:spcBef>
                <a:spcPts val="0"/>
              </a:spcBef>
              <a:spcAft>
                <a:spcPts val="0"/>
              </a:spcAft>
              <a:defRPr/>
            </a:pPr>
            <a:endParaRPr lang="en-US" sz="1800" kern="0">
              <a:solidFill>
                <a:srgbClr val="FFFFFF">
                  <a:hueOff val="0"/>
                  <a:satOff val="0"/>
                  <a:lumOff val="0"/>
                  <a:alphaOff val="0"/>
                </a:srgbClr>
              </a:solidFill>
              <a:latin typeface="Arial"/>
            </a:endParaRPr>
          </a:p>
        </p:txBody>
      </p:sp>
      <p:sp>
        <p:nvSpPr>
          <p:cNvPr id="20" name="Rounded Rectangle 19"/>
          <p:cNvSpPr/>
          <p:nvPr/>
        </p:nvSpPr>
        <p:spPr>
          <a:xfrm>
            <a:off x="6553200" y="2381706"/>
            <a:ext cx="496655" cy="671390"/>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txBody>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Plus 25"/>
          <p:cNvSpPr/>
          <p:nvPr/>
        </p:nvSpPr>
        <p:spPr bwMode="auto">
          <a:xfrm>
            <a:off x="4545720" y="2436984"/>
            <a:ext cx="576064" cy="629756"/>
          </a:xfrm>
          <a:prstGeom prst="mathPlus">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endParaRPr lang="en-US" smtClean="0">
              <a:solidFill>
                <a:srgbClr val="000000"/>
              </a:solidFill>
            </a:endParaRPr>
          </a:p>
        </p:txBody>
      </p:sp>
      <p:pic>
        <p:nvPicPr>
          <p:cNvPr id="27"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2403813"/>
            <a:ext cx="649516" cy="79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2895" y="2472506"/>
            <a:ext cx="773105" cy="68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844" y="2424978"/>
            <a:ext cx="672760" cy="86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5794" y="2497132"/>
            <a:ext cx="662206" cy="71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6"/>
          <p:cNvSpPr txBox="1"/>
          <p:nvPr/>
        </p:nvSpPr>
        <p:spPr>
          <a:xfrm>
            <a:off x="601828" y="3238257"/>
            <a:ext cx="2520280"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050" dirty="0" smtClean="0">
                <a:solidFill>
                  <a:srgbClr val="000000"/>
                </a:solidFill>
              </a:rPr>
              <a:t>Police and justice, higher education, social grants</a:t>
            </a:r>
            <a:endParaRPr lang="en-US" sz="1050" dirty="0">
              <a:solidFill>
                <a:srgbClr val="000000"/>
              </a:solidFill>
            </a:endParaRPr>
          </a:p>
        </p:txBody>
      </p:sp>
      <p:sp>
        <p:nvSpPr>
          <p:cNvPr id="32" name="TextBox 33"/>
          <p:cNvSpPr txBox="1"/>
          <p:nvPr/>
        </p:nvSpPr>
        <p:spPr>
          <a:xfrm>
            <a:off x="3533800" y="3197311"/>
            <a:ext cx="1800200" cy="4154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050" dirty="0" smtClean="0">
                <a:solidFill>
                  <a:srgbClr val="000000"/>
                </a:solidFill>
              </a:rPr>
              <a:t>Basic education, health, social development</a:t>
            </a:r>
            <a:endParaRPr lang="en-US" sz="1050" dirty="0">
              <a:solidFill>
                <a:srgbClr val="000000"/>
              </a:solidFill>
            </a:endParaRPr>
          </a:p>
        </p:txBody>
      </p:sp>
      <p:sp>
        <p:nvSpPr>
          <p:cNvPr id="33" name="TextBox 34"/>
          <p:cNvSpPr txBox="1"/>
          <p:nvPr/>
        </p:nvSpPr>
        <p:spPr>
          <a:xfrm>
            <a:off x="6043244" y="3092063"/>
            <a:ext cx="2186356" cy="415498"/>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050" dirty="0" smtClean="0">
                <a:solidFill>
                  <a:srgbClr val="000000"/>
                </a:solidFill>
              </a:rPr>
              <a:t>Basic services (water, sanitation, electricity, refuse removal)</a:t>
            </a:r>
            <a:endParaRPr lang="en-US" sz="1050" dirty="0">
              <a:solidFill>
                <a:srgbClr val="000000"/>
              </a:solidFill>
            </a:endParaRPr>
          </a:p>
        </p:txBody>
      </p:sp>
      <p:sp>
        <p:nvSpPr>
          <p:cNvPr id="34" name="Rectangle 33"/>
          <p:cNvSpPr/>
          <p:nvPr/>
        </p:nvSpPr>
        <p:spPr bwMode="auto">
          <a:xfrm>
            <a:off x="617372" y="4074350"/>
            <a:ext cx="2514600" cy="1042594"/>
          </a:xfrm>
          <a:prstGeom prst="rect">
            <a:avLst/>
          </a:prstGeom>
          <a:solidFill>
            <a:srgbClr val="FFFFFF">
              <a:lumMod val="5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National departments</a:t>
            </a:r>
          </a:p>
          <a:p>
            <a:pPr algn="ctr">
              <a:defRPr/>
            </a:pPr>
            <a:endParaRPr lang="en-US" sz="700" dirty="0">
              <a:solidFill>
                <a:srgbClr val="000000"/>
              </a:solidFill>
            </a:endParaRPr>
          </a:p>
          <a:p>
            <a:pPr algn="ctr">
              <a:defRPr/>
            </a:pPr>
            <a:r>
              <a:rPr lang="en-US" sz="1600" dirty="0" smtClean="0">
                <a:solidFill>
                  <a:srgbClr val="000000"/>
                </a:solidFill>
              </a:rPr>
              <a:t>Fully funded from national revenue</a:t>
            </a:r>
          </a:p>
        </p:txBody>
      </p:sp>
      <p:sp>
        <p:nvSpPr>
          <p:cNvPr id="35" name="Rectangle 34"/>
          <p:cNvSpPr/>
          <p:nvPr/>
        </p:nvSpPr>
        <p:spPr bwMode="auto">
          <a:xfrm>
            <a:off x="3208172" y="4067284"/>
            <a:ext cx="2590800" cy="1049660"/>
          </a:xfrm>
          <a:prstGeom prst="rect">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Provincial governments</a:t>
            </a:r>
          </a:p>
          <a:p>
            <a:pPr algn="ctr">
              <a:defRPr/>
            </a:pPr>
            <a:endParaRPr lang="en-US" sz="700" b="1" dirty="0">
              <a:solidFill>
                <a:srgbClr val="000000"/>
              </a:solidFill>
            </a:endParaRPr>
          </a:p>
          <a:p>
            <a:pPr algn="ctr">
              <a:defRPr/>
            </a:pPr>
            <a:r>
              <a:rPr lang="en-US" sz="1600" dirty="0" smtClean="0">
                <a:solidFill>
                  <a:srgbClr val="000000"/>
                </a:solidFill>
              </a:rPr>
              <a:t>Limited other revenue </a:t>
            </a:r>
            <a:r>
              <a:rPr lang="en-US" sz="1200" dirty="0" smtClean="0">
                <a:solidFill>
                  <a:srgbClr val="000000"/>
                </a:solidFill>
              </a:rPr>
              <a:t>(vehicle and gambling licenses)</a:t>
            </a:r>
          </a:p>
        </p:txBody>
      </p:sp>
      <p:sp>
        <p:nvSpPr>
          <p:cNvPr id="36" name="Rectangle 35"/>
          <p:cNvSpPr/>
          <p:nvPr/>
        </p:nvSpPr>
        <p:spPr bwMode="auto">
          <a:xfrm>
            <a:off x="5875172" y="4053883"/>
            <a:ext cx="2514600" cy="1063062"/>
          </a:xfrm>
          <a:prstGeom prst="rect">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600" b="1" dirty="0" smtClean="0">
                <a:solidFill>
                  <a:srgbClr val="000000"/>
                </a:solidFill>
              </a:rPr>
              <a:t>Municipalities</a:t>
            </a:r>
          </a:p>
          <a:p>
            <a:pPr algn="ctr">
              <a:defRPr/>
            </a:pPr>
            <a:endParaRPr lang="en-US" sz="700" b="1" dirty="0">
              <a:solidFill>
                <a:srgbClr val="000000"/>
              </a:solidFill>
            </a:endParaRPr>
          </a:p>
          <a:p>
            <a:pPr algn="ctr">
              <a:defRPr/>
            </a:pPr>
            <a:r>
              <a:rPr lang="en-US" sz="1600" dirty="0" smtClean="0">
                <a:solidFill>
                  <a:srgbClr val="000000"/>
                </a:solidFill>
              </a:rPr>
              <a:t>Substantial other revenue</a:t>
            </a:r>
          </a:p>
          <a:p>
            <a:pPr algn="ctr">
              <a:defRPr/>
            </a:pPr>
            <a:r>
              <a:rPr lang="en-US" sz="1200" dirty="0" smtClean="0">
                <a:solidFill>
                  <a:srgbClr val="000000"/>
                </a:solidFill>
              </a:rPr>
              <a:t>(Property rates, service charges)</a:t>
            </a:r>
          </a:p>
        </p:txBody>
      </p:sp>
    </p:spTree>
    <p:extLst>
      <p:ext uri="{BB962C8B-B14F-4D97-AF65-F5344CB8AC3E}">
        <p14:creationId xmlns:p14="http://schemas.microsoft.com/office/powerpoint/2010/main" val="1014973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644008" y="0"/>
            <a:ext cx="4571998" cy="6858000"/>
          </a:xfrm>
          <a:prstGeom prst="rect">
            <a:avLst/>
          </a:prstGeom>
          <a:solidFill>
            <a:srgbClr val="EFE9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Content Placeholder 5"/>
          <p:cNvSpPr>
            <a:spLocks noGrp="1"/>
          </p:cNvSpPr>
          <p:nvPr>
            <p:ph idx="1"/>
          </p:nvPr>
        </p:nvSpPr>
        <p:spPr>
          <a:xfrm>
            <a:off x="4787556" y="0"/>
            <a:ext cx="4249366" cy="504056"/>
          </a:xfrm>
        </p:spPr>
        <p:txBody>
          <a:bodyPr/>
          <a:lstStyle/>
          <a:p>
            <a:pPr marL="0" indent="0">
              <a:buNone/>
            </a:pPr>
            <a:r>
              <a:rPr lang="en-ZA" sz="1200" b="1" dirty="0"/>
              <a:t>Revenue and non-interest spending </a:t>
            </a:r>
            <a:r>
              <a:rPr lang="en-ZA" sz="1200" b="1" dirty="0" smtClean="0"/>
              <a:t> </a:t>
            </a:r>
          </a:p>
          <a:p>
            <a:pPr marL="0" indent="0">
              <a:buNone/>
            </a:pPr>
            <a:r>
              <a:rPr lang="en-ZA" sz="1200" b="1" dirty="0" smtClean="0"/>
              <a:t>Main </a:t>
            </a:r>
            <a:r>
              <a:rPr lang="en-ZA" sz="1200" b="1" dirty="0"/>
              <a:t>budget, 1996/97 – 2017/18</a:t>
            </a:r>
          </a:p>
        </p:txBody>
      </p:sp>
      <p:sp>
        <p:nvSpPr>
          <p:cNvPr id="4" name="Slide Number Placeholder 3"/>
          <p:cNvSpPr>
            <a:spLocks noGrp="1"/>
          </p:cNvSpPr>
          <p:nvPr>
            <p:ph type="sldNum" sz="quarter" idx="12"/>
          </p:nvPr>
        </p:nvSpPr>
        <p:spPr/>
        <p:txBody>
          <a:bodyPr/>
          <a:lstStyle/>
          <a:p>
            <a:pPr>
              <a:defRPr/>
            </a:pPr>
            <a:fld id="{73338B24-01BD-4267-8A8D-07730CD702AD}" type="slidenum">
              <a:rPr lang="en-US" smtClean="0">
                <a:solidFill>
                  <a:srgbClr val="808080"/>
                </a:solidFill>
              </a:rPr>
              <a:pPr>
                <a:defRPr/>
              </a:pPr>
              <a:t>11</a:t>
            </a:fld>
            <a:endParaRPr lang="en-US" sz="1400" b="0" dirty="0">
              <a:solidFill>
                <a:srgbClr val="000000"/>
              </a:solidFill>
              <a:latin typeface="Arial"/>
            </a:endParaRPr>
          </a:p>
        </p:txBody>
      </p:sp>
      <p:pic>
        <p:nvPicPr>
          <p:cNvPr id="8193"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48680"/>
            <a:ext cx="440042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08035" y="3728065"/>
            <a:ext cx="4616493" cy="276999"/>
          </a:xfrm>
          <a:prstGeom prst="rect">
            <a:avLst/>
          </a:prstGeom>
        </p:spPr>
        <p:txBody>
          <a:bodyPr wrap="square">
            <a:spAutoFit/>
          </a:bodyPr>
          <a:lstStyle/>
          <a:p>
            <a:pPr eaLnBrk="0" fontAlgn="base" hangingPunct="0">
              <a:spcBef>
                <a:spcPct val="20000"/>
              </a:spcBef>
              <a:spcAft>
                <a:spcPct val="0"/>
              </a:spcAft>
            </a:pPr>
            <a:r>
              <a:rPr lang="en-ZA" sz="1200" b="1" dirty="0">
                <a:solidFill>
                  <a:srgbClr val="000000"/>
                </a:solidFill>
              </a:rPr>
              <a:t>National government net debt outlook, 2005/06 – </a:t>
            </a:r>
            <a:r>
              <a:rPr lang="en-ZA" sz="1200" b="1" dirty="0" smtClean="0">
                <a:solidFill>
                  <a:srgbClr val="000000"/>
                </a:solidFill>
              </a:rPr>
              <a:t>2020/21</a:t>
            </a:r>
            <a:endParaRPr lang="en-ZA" i="1" dirty="0">
              <a:solidFill>
                <a:srgbClr val="000000"/>
              </a:solidFill>
              <a:ea typeface="ＭＳ Ｐゴシック" pitchFamily="1"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05064"/>
            <a:ext cx="440042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nvSpPr>
        <p:spPr bwMode="auto">
          <a:xfrm>
            <a:off x="193293" y="220216"/>
            <a:ext cx="4378708" cy="760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a:lstStyle>
          <a:p>
            <a:r>
              <a:rPr lang="en-US" sz="2400" dirty="0" smtClean="0"/>
              <a:t>Context of the 2015 budget</a:t>
            </a:r>
            <a:endParaRPr lang="en-ZA" sz="2400" dirty="0"/>
          </a:p>
        </p:txBody>
      </p:sp>
      <p:sp>
        <p:nvSpPr>
          <p:cNvPr id="10" name="Slide Number Placeholder 3"/>
          <p:cNvSpPr>
            <a:spLocks noGrp="1"/>
          </p:cNvSpPr>
          <p:nvPr/>
        </p:nvSpPr>
        <p:spPr bwMode="auto">
          <a:xfrm>
            <a:off x="27226" y="6376393"/>
            <a:ext cx="409203" cy="457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fld id="{73338B24-01BD-4267-8A8D-07730CD702AD}" type="slidenum">
              <a:rPr lang="en-ZA" sz="1600" smtClean="0"/>
              <a:pPr/>
              <a:t>11</a:t>
            </a:fld>
            <a:endParaRPr lang="en-ZA" sz="1600" dirty="0"/>
          </a:p>
        </p:txBody>
      </p:sp>
      <p:sp>
        <p:nvSpPr>
          <p:cNvPr id="11" name="TextBox 5"/>
          <p:cNvSpPr txBox="1"/>
          <p:nvPr/>
        </p:nvSpPr>
        <p:spPr>
          <a:xfrm>
            <a:off x="193293" y="1268760"/>
            <a:ext cx="4378708" cy="5463034"/>
          </a:xfrm>
          <a:prstGeom prst="rect">
            <a:avLst/>
          </a:prstGeom>
          <a:solidFill>
            <a:schemeClr val="bg1"/>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174625" indent="-174625" eaLnBrk="1" fontAlgn="auto" hangingPunct="1">
              <a:spcBef>
                <a:spcPts val="600"/>
              </a:spcBef>
              <a:spcAft>
                <a:spcPts val="0"/>
              </a:spcAft>
              <a:buFont typeface="Wingdings" panose="05000000000000000000" pitchFamily="2" charset="2"/>
              <a:buChar char="§"/>
            </a:pPr>
            <a:r>
              <a:rPr lang="en-US" sz="1600" dirty="0" smtClean="0">
                <a:latin typeface="+mn-lt"/>
                <a:ea typeface="+mn-ea"/>
                <a:cs typeface="Calibri" panose="020F0502020204030204" pitchFamily="34" charset="0"/>
              </a:rPr>
              <a:t>2015/16 </a:t>
            </a:r>
            <a:r>
              <a:rPr lang="en-US" sz="1600" dirty="0">
                <a:latin typeface="+mn-lt"/>
                <a:ea typeface="+mn-ea"/>
                <a:cs typeface="Calibri" panose="020F0502020204030204" pitchFamily="34" charset="0"/>
              </a:rPr>
              <a:t>main budget </a:t>
            </a:r>
            <a:r>
              <a:rPr lang="en-US" sz="1600" dirty="0" smtClean="0">
                <a:latin typeface="+mn-lt"/>
                <a:ea typeface="+mn-ea"/>
                <a:cs typeface="Calibri" panose="020F0502020204030204" pitchFamily="34" charset="0"/>
              </a:rPr>
              <a:t>spending </a:t>
            </a:r>
            <a:r>
              <a:rPr lang="en-US" sz="1600" dirty="0">
                <a:latin typeface="+mn-lt"/>
                <a:ea typeface="+mn-ea"/>
                <a:cs typeface="Calibri" panose="020F0502020204030204" pitchFamily="34" charset="0"/>
              </a:rPr>
              <a:t>is </a:t>
            </a:r>
            <a:r>
              <a:rPr lang="en-US" sz="1600" dirty="0" smtClean="0">
                <a:latin typeface="+mn-lt"/>
                <a:ea typeface="+mn-ea"/>
                <a:cs typeface="Calibri" panose="020F0502020204030204" pitchFamily="34" charset="0"/>
              </a:rPr>
              <a:t>R1 222 </a:t>
            </a:r>
            <a:r>
              <a:rPr lang="en-US" sz="1600" dirty="0" err="1" smtClean="0">
                <a:latin typeface="+mn-lt"/>
                <a:ea typeface="+mn-ea"/>
                <a:cs typeface="Calibri" panose="020F0502020204030204" pitchFamily="34" charset="0"/>
              </a:rPr>
              <a:t>bn</a:t>
            </a:r>
            <a:r>
              <a:rPr lang="en-US" sz="1600" dirty="0" smtClean="0">
                <a:latin typeface="+mn-lt"/>
                <a:ea typeface="+mn-ea"/>
                <a:cs typeface="Calibri" panose="020F0502020204030204" pitchFamily="34" charset="0"/>
              </a:rPr>
              <a:t> and </a:t>
            </a:r>
            <a:r>
              <a:rPr lang="en-US" sz="1600" dirty="0">
                <a:latin typeface="+mn-lt"/>
                <a:ea typeface="+mn-ea"/>
                <a:cs typeface="Calibri" panose="020F0502020204030204" pitchFamily="34" charset="0"/>
              </a:rPr>
              <a:t>revenue is R1 049 </a:t>
            </a:r>
            <a:r>
              <a:rPr lang="en-US" sz="1600" dirty="0" err="1" smtClean="0">
                <a:latin typeface="+mn-lt"/>
                <a:ea typeface="+mn-ea"/>
                <a:cs typeface="Calibri" panose="020F0502020204030204" pitchFamily="34" charset="0"/>
              </a:rPr>
              <a:t>bn</a:t>
            </a:r>
            <a:r>
              <a:rPr lang="en-US" sz="1600" dirty="0" smtClean="0">
                <a:latin typeface="+mn-lt"/>
                <a:ea typeface="+mn-ea"/>
                <a:cs typeface="Calibri" panose="020F0502020204030204" pitchFamily="34" charset="0"/>
              </a:rPr>
              <a:t> (R173 </a:t>
            </a:r>
            <a:r>
              <a:rPr lang="en-US" sz="1600" dirty="0" err="1" smtClean="0">
                <a:latin typeface="+mn-lt"/>
                <a:ea typeface="+mn-ea"/>
                <a:cs typeface="Calibri" panose="020F0502020204030204" pitchFamily="34" charset="0"/>
              </a:rPr>
              <a:t>bn</a:t>
            </a:r>
            <a:r>
              <a:rPr lang="en-US" sz="1600" dirty="0" smtClean="0">
                <a:latin typeface="+mn-lt"/>
                <a:ea typeface="+mn-ea"/>
                <a:cs typeface="Calibri" panose="020F0502020204030204" pitchFamily="34" charset="0"/>
              </a:rPr>
              <a:t> deficit)</a:t>
            </a:r>
            <a:endParaRPr lang="en-US" sz="1600" dirty="0">
              <a:latin typeface="+mn-lt"/>
              <a:ea typeface="+mn-ea"/>
              <a:cs typeface="Calibri" panose="020F0502020204030204" pitchFamily="34" charset="0"/>
            </a:endParaRPr>
          </a:p>
          <a:p>
            <a:pPr marL="174625" lvl="0" indent="-174625" eaLnBrk="1" fontAlgn="auto" hangingPunct="1">
              <a:spcBef>
                <a:spcPts val="600"/>
              </a:spcBef>
              <a:spcAft>
                <a:spcPts val="0"/>
              </a:spcAft>
              <a:buFont typeface="Wingdings" panose="05000000000000000000" pitchFamily="2" charset="2"/>
              <a:buChar char="§"/>
            </a:pPr>
            <a:r>
              <a:rPr lang="en-US" sz="1600" dirty="0" smtClean="0">
                <a:solidFill>
                  <a:srgbClr val="000000"/>
                </a:solidFill>
                <a:latin typeface="+mn-lt"/>
                <a:cs typeface="Calibri" panose="020F0502020204030204" pitchFamily="34" charset="0"/>
              </a:rPr>
              <a:t>South Africa’s debt </a:t>
            </a:r>
            <a:r>
              <a:rPr lang="en-US" sz="1600" dirty="0">
                <a:solidFill>
                  <a:srgbClr val="000000"/>
                </a:solidFill>
                <a:latin typeface="+mn-lt"/>
                <a:cs typeface="Calibri" panose="020F0502020204030204" pitchFamily="34" charset="0"/>
              </a:rPr>
              <a:t>is growing too fast:</a:t>
            </a:r>
          </a:p>
          <a:p>
            <a:pPr marL="400050" lvl="1" indent="-225425" eaLnBrk="1" fontAlgn="auto" hangingPunct="1">
              <a:spcBef>
                <a:spcPts val="600"/>
              </a:spcBef>
              <a:spcAft>
                <a:spcPts val="0"/>
              </a:spcAft>
              <a:buFont typeface="Calibri" panose="020F0502020204030204" pitchFamily="34" charset="0"/>
              <a:buChar char="‒"/>
            </a:pPr>
            <a:r>
              <a:rPr lang="en-US" sz="1600" dirty="0">
                <a:solidFill>
                  <a:srgbClr val="000000"/>
                </a:solidFill>
                <a:latin typeface="+mn-lt"/>
                <a:cs typeface="Calibri" panose="020F0502020204030204" pitchFamily="34" charset="0"/>
              </a:rPr>
              <a:t>We now owe R1.6 trillion, rising to R2.2 trillion in 2017.</a:t>
            </a:r>
          </a:p>
          <a:p>
            <a:pPr marL="400050" lvl="1" indent="-225425" eaLnBrk="1" fontAlgn="auto" hangingPunct="1">
              <a:spcBef>
                <a:spcPts val="600"/>
              </a:spcBef>
              <a:spcAft>
                <a:spcPts val="0"/>
              </a:spcAft>
              <a:buFont typeface="Calibri" panose="020F0502020204030204" pitchFamily="34" charset="0"/>
              <a:buChar char="‒"/>
            </a:pPr>
            <a:r>
              <a:rPr lang="en-US" sz="1600" dirty="0">
                <a:solidFill>
                  <a:srgbClr val="000000"/>
                </a:solidFill>
                <a:latin typeface="+mn-lt"/>
                <a:cs typeface="Calibri" panose="020F0502020204030204" pitchFamily="34" charset="0"/>
              </a:rPr>
              <a:t>Interest payments are the fastest growing element of spending, and now take up 12% of </a:t>
            </a:r>
            <a:r>
              <a:rPr lang="en-US" sz="1600" dirty="0" smtClean="0">
                <a:solidFill>
                  <a:srgbClr val="000000"/>
                </a:solidFill>
                <a:latin typeface="+mn-lt"/>
                <a:cs typeface="Calibri" panose="020F0502020204030204" pitchFamily="34" charset="0"/>
              </a:rPr>
              <a:t>revenue</a:t>
            </a:r>
            <a:endParaRPr lang="en-US" sz="1600" dirty="0" smtClean="0">
              <a:latin typeface="+mn-lt"/>
              <a:ea typeface="+mn-ea"/>
              <a:cs typeface="Calibri" panose="020F0502020204030204" pitchFamily="34" charset="0"/>
            </a:endParaRPr>
          </a:p>
          <a:p>
            <a:pPr marL="174625" indent="-174625">
              <a:spcBef>
                <a:spcPts val="600"/>
              </a:spcBef>
              <a:buFont typeface="Wingdings" panose="05000000000000000000" pitchFamily="2" charset="2"/>
              <a:buChar char="§"/>
            </a:pPr>
            <a:r>
              <a:rPr lang="en-US" sz="1600" dirty="0" smtClean="0">
                <a:latin typeface="+mn-lt"/>
                <a:ea typeface="+mn-ea"/>
                <a:cs typeface="Calibri" panose="020F0502020204030204" pitchFamily="34" charset="0"/>
              </a:rPr>
              <a:t>Budget 2015 proposes to share the burden of fiscal consolidation:</a:t>
            </a:r>
            <a:endParaRPr lang="en-US" sz="1600" dirty="0">
              <a:latin typeface="+mn-lt"/>
              <a:ea typeface="+mn-ea"/>
              <a:cs typeface="Calibri" panose="020F0502020204030204" pitchFamily="34" charset="0"/>
            </a:endParaRPr>
          </a:p>
          <a:p>
            <a:pPr marL="400050" lvl="1" indent="-225425">
              <a:spcBef>
                <a:spcPts val="600"/>
              </a:spcBef>
              <a:buFont typeface="Calibri" panose="020F0502020204030204" pitchFamily="34" charset="0"/>
              <a:buChar char="‒"/>
            </a:pPr>
            <a:r>
              <a:rPr lang="en-US" sz="1600" dirty="0" smtClean="0">
                <a:latin typeface="+mn-lt"/>
                <a:ea typeface="+mn-ea"/>
                <a:cs typeface="Calibri" panose="020F0502020204030204" pitchFamily="34" charset="0"/>
              </a:rPr>
              <a:t>Continued restraint in </a:t>
            </a:r>
            <a:r>
              <a:rPr lang="en-US" sz="1600" dirty="0">
                <a:latin typeface="+mn-lt"/>
                <a:ea typeface="+mn-ea"/>
                <a:cs typeface="Calibri" panose="020F0502020204030204" pitchFamily="34" charset="0"/>
              </a:rPr>
              <a:t>expenditure </a:t>
            </a:r>
            <a:r>
              <a:rPr lang="en-US" sz="1600" dirty="0" smtClean="0">
                <a:latin typeface="+mn-lt"/>
                <a:ea typeface="+mn-ea"/>
                <a:cs typeface="Calibri" panose="020F0502020204030204" pitchFamily="34" charset="0"/>
              </a:rPr>
              <a:t>growth</a:t>
            </a:r>
          </a:p>
          <a:p>
            <a:pPr marL="400050" lvl="1" indent="-225425">
              <a:spcBef>
                <a:spcPts val="600"/>
              </a:spcBef>
              <a:buFont typeface="Calibri" panose="020F0502020204030204" pitchFamily="34" charset="0"/>
              <a:buChar char="‒"/>
            </a:pPr>
            <a:r>
              <a:rPr lang="en-US" sz="1600" dirty="0" smtClean="0">
                <a:latin typeface="+mn-lt"/>
                <a:ea typeface="+mn-ea"/>
                <a:cs typeface="Calibri" panose="020F0502020204030204" pitchFamily="34" charset="0"/>
              </a:rPr>
              <a:t>More emphasis on cost-containment and efficiency gains, to protect key government </a:t>
            </a:r>
            <a:r>
              <a:rPr lang="en-US" sz="1600" dirty="0" err="1" smtClean="0">
                <a:latin typeface="+mn-lt"/>
                <a:ea typeface="+mn-ea"/>
                <a:cs typeface="Calibri" panose="020F0502020204030204" pitchFamily="34" charset="0"/>
              </a:rPr>
              <a:t>programmes</a:t>
            </a:r>
            <a:endParaRPr lang="en-US" sz="1600" dirty="0">
              <a:latin typeface="+mn-lt"/>
              <a:ea typeface="+mn-ea"/>
              <a:cs typeface="Calibri" panose="020F0502020204030204" pitchFamily="34" charset="0"/>
            </a:endParaRPr>
          </a:p>
          <a:p>
            <a:pPr marL="400050" lvl="1" indent="-225425">
              <a:spcBef>
                <a:spcPts val="600"/>
              </a:spcBef>
              <a:buFont typeface="Calibri" panose="020F0502020204030204" pitchFamily="34" charset="0"/>
              <a:buChar char="‒"/>
            </a:pPr>
            <a:r>
              <a:rPr lang="en-US" sz="1600" dirty="0">
                <a:latin typeface="+mn-lt"/>
                <a:ea typeface="+mn-ea"/>
                <a:cs typeface="Calibri" panose="020F0502020204030204" pitchFamily="34" charset="0"/>
              </a:rPr>
              <a:t>Moderate tax </a:t>
            </a:r>
            <a:r>
              <a:rPr lang="en-US" sz="1600" dirty="0" smtClean="0">
                <a:latin typeface="+mn-lt"/>
                <a:ea typeface="+mn-ea"/>
                <a:cs typeface="Calibri" panose="020F0502020204030204" pitchFamily="34" charset="0"/>
              </a:rPr>
              <a:t>increases</a:t>
            </a:r>
          </a:p>
          <a:p>
            <a:pPr marL="400050" lvl="1" indent="-225425">
              <a:spcBef>
                <a:spcPts val="600"/>
              </a:spcBef>
              <a:buFont typeface="Calibri" panose="020F0502020204030204" pitchFamily="34" charset="0"/>
              <a:buChar char="‒"/>
            </a:pPr>
            <a:r>
              <a:rPr lang="en-US" sz="1600" dirty="0" smtClean="0">
                <a:latin typeface="+mn-lt"/>
                <a:ea typeface="+mn-ea"/>
                <a:cs typeface="Calibri" panose="020F0502020204030204" pitchFamily="34" charset="0"/>
              </a:rPr>
              <a:t>Reasonable growth in public servant’s salaries</a:t>
            </a:r>
          </a:p>
          <a:p>
            <a:pPr marL="174625" indent="-174625">
              <a:spcBef>
                <a:spcPts val="600"/>
              </a:spcBef>
              <a:buFont typeface="Wingdings" panose="05000000000000000000" pitchFamily="2" charset="2"/>
              <a:buChar char="§"/>
            </a:pPr>
            <a:r>
              <a:rPr lang="en-US" sz="1600" dirty="0">
                <a:latin typeface="+mn-lt"/>
                <a:ea typeface="+mn-ea"/>
                <a:cs typeface="Calibri" panose="020F0502020204030204" pitchFamily="34" charset="0"/>
              </a:rPr>
              <a:t>The budget closes the gap between revenue and non-interest spending in </a:t>
            </a:r>
            <a:r>
              <a:rPr lang="en-US" sz="1600" dirty="0" smtClean="0">
                <a:latin typeface="+mn-lt"/>
                <a:ea typeface="+mn-ea"/>
                <a:cs typeface="Calibri" panose="020F0502020204030204" pitchFamily="34" charset="0"/>
              </a:rPr>
              <a:t>2016/17</a:t>
            </a:r>
            <a:endParaRPr lang="en-US" sz="1600" dirty="0">
              <a:latin typeface="+mn-lt"/>
              <a:ea typeface="+mn-ea"/>
              <a:cs typeface="Calibri" panose="020F0502020204030204" pitchFamily="34" charset="0"/>
            </a:endParaRPr>
          </a:p>
        </p:txBody>
      </p:sp>
    </p:spTree>
    <p:extLst>
      <p:ext uri="{BB962C8B-B14F-4D97-AF65-F5344CB8AC3E}">
        <p14:creationId xmlns:p14="http://schemas.microsoft.com/office/powerpoint/2010/main" val="276902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229600" cy="685800"/>
          </a:xfrm>
        </p:spPr>
        <p:txBody>
          <a:bodyPr>
            <a:normAutofit/>
          </a:bodyPr>
          <a:lstStyle/>
          <a:p>
            <a:r>
              <a:rPr lang="en-US" b="1" dirty="0" smtClean="0">
                <a:latin typeface="Arial" pitchFamily="34" charset="0"/>
                <a:cs typeface="Arial" pitchFamily="34" charset="0"/>
              </a:rPr>
              <a:t>Division of All Revenues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52400" y="1371600"/>
            <a:ext cx="8640960" cy="838200"/>
          </a:xfrm>
        </p:spPr>
        <p:txBody>
          <a:bodyPr>
            <a:normAutofit fontScale="92500" lnSpcReduction="20000"/>
          </a:bodyPr>
          <a:lstStyle/>
          <a:p>
            <a:pPr>
              <a:buClrTx/>
              <a:buFont typeface="Georgia" pitchFamily="18" charset="0"/>
              <a:buChar char="•"/>
            </a:pPr>
            <a:r>
              <a:rPr lang="en-US" sz="2000" dirty="0" smtClean="0">
                <a:solidFill>
                  <a:schemeClr val="tx1"/>
                </a:solidFill>
                <a:latin typeface="Arial" pitchFamily="34" charset="0"/>
                <a:cs typeface="Arial" pitchFamily="34" charset="0"/>
              </a:rPr>
              <a:t>Division of Revenue looks very uneven if only nationally raised revenues are considered. </a:t>
            </a:r>
            <a:r>
              <a:rPr lang="en-US" sz="2000" dirty="0" smtClean="0">
                <a:latin typeface="Arial" pitchFamily="34" charset="0"/>
                <a:cs typeface="Arial" pitchFamily="34" charset="0"/>
              </a:rPr>
              <a:t>When revenues raised by all spheres are included it looks much more balanced. </a:t>
            </a:r>
            <a:endParaRPr lang="en-US" sz="2000" dirty="0" smtClean="0">
              <a:solidFill>
                <a:schemeClr val="tx1"/>
              </a:solidFill>
              <a:latin typeface="Arial" pitchFamily="34" charset="0"/>
              <a:cs typeface="Arial" pitchFamily="34" charset="0"/>
            </a:endParaRPr>
          </a:p>
        </p:txBody>
      </p:sp>
      <p:sp>
        <p:nvSpPr>
          <p:cNvPr id="12" name="TextBox 1"/>
          <p:cNvSpPr txBox="1"/>
          <p:nvPr/>
        </p:nvSpPr>
        <p:spPr>
          <a:xfrm>
            <a:off x="127100" y="2267997"/>
            <a:ext cx="4305746"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eaLnBrk="1" hangingPunct="1"/>
            <a:r>
              <a:rPr lang="en-ZA" sz="1600" b="1" dirty="0" smtClean="0">
                <a:solidFill>
                  <a:srgbClr val="000000"/>
                </a:solidFill>
                <a:ea typeface="ＭＳ Ｐゴシック" pitchFamily="34" charset="-128"/>
              </a:rPr>
              <a:t>Division of nationally raised revenue</a:t>
            </a:r>
            <a:endParaRPr lang="en-ZA" sz="1600" b="1" dirty="0">
              <a:solidFill>
                <a:srgbClr val="000000"/>
              </a:solidFill>
              <a:ea typeface="ＭＳ Ｐゴシック" pitchFamily="34" charset="-128"/>
            </a:endParaRPr>
          </a:p>
        </p:txBody>
      </p:sp>
      <p:sp>
        <p:nvSpPr>
          <p:cNvPr id="13" name="TextBox 7"/>
          <p:cNvSpPr txBox="1"/>
          <p:nvPr/>
        </p:nvSpPr>
        <p:spPr>
          <a:xfrm>
            <a:off x="4591596" y="2102495"/>
            <a:ext cx="4536504"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eaLnBrk="1" hangingPunct="1"/>
            <a:r>
              <a:rPr lang="en-ZA" sz="1600" b="1" dirty="0" smtClean="0">
                <a:solidFill>
                  <a:srgbClr val="000000"/>
                </a:solidFill>
                <a:ea typeface="ＭＳ Ｐゴシック" pitchFamily="34" charset="-128"/>
              </a:rPr>
              <a:t>Estimated division of revenue when revenues raised by all spheres are included</a:t>
            </a:r>
            <a:endParaRPr lang="en-ZA" sz="1600" b="1" dirty="0">
              <a:solidFill>
                <a:srgbClr val="000000"/>
              </a:solidFill>
              <a:ea typeface="ＭＳ Ｐゴシック" pitchFamily="34" charset="-128"/>
            </a:endParaRPr>
          </a:p>
        </p:txBody>
      </p:sp>
      <p:sp>
        <p:nvSpPr>
          <p:cNvPr id="14" name="TextBox 2"/>
          <p:cNvSpPr txBox="1"/>
          <p:nvPr/>
        </p:nvSpPr>
        <p:spPr>
          <a:xfrm>
            <a:off x="5635204" y="6550223"/>
            <a:ext cx="3528392"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defRPr/>
            </a:pPr>
            <a:r>
              <a:rPr lang="en-US" sz="1400" i="1" dirty="0" smtClean="0">
                <a:solidFill>
                  <a:srgbClr val="000000"/>
                </a:solidFill>
              </a:rPr>
              <a:t>Note: Data from 2013</a:t>
            </a:r>
            <a:endParaRPr lang="en-US" sz="1400" i="1" dirty="0">
              <a:solidFill>
                <a:srgbClr val="000000"/>
              </a:solidFill>
            </a:endParaRPr>
          </a:p>
        </p:txBody>
      </p:sp>
      <p:graphicFrame>
        <p:nvGraphicFramePr>
          <p:cNvPr id="15" name="Chart 14"/>
          <p:cNvGraphicFramePr>
            <a:graphicFrameLocks/>
          </p:cNvGraphicFramePr>
          <p:nvPr>
            <p:extLst>
              <p:ext uri="{D42A27DB-BD31-4B8C-83A1-F6EECF244321}">
                <p14:modId xmlns:p14="http://schemas.microsoft.com/office/powerpoint/2010/main" val="3815824916"/>
              </p:ext>
            </p:extLst>
          </p:nvPr>
        </p:nvGraphicFramePr>
        <p:xfrm>
          <a:off x="-396552" y="2278908"/>
          <a:ext cx="5353050" cy="46624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3569556899"/>
              </p:ext>
            </p:extLst>
          </p:nvPr>
        </p:nvGraphicFramePr>
        <p:xfrm>
          <a:off x="4221422" y="2267997"/>
          <a:ext cx="5276851" cy="4691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988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066800"/>
          </a:xfrm>
        </p:spPr>
        <p:txBody>
          <a:bodyPr>
            <a:normAutofit/>
          </a:bodyPr>
          <a:lstStyle/>
          <a:p>
            <a:r>
              <a:rPr lang="en-US" b="1" dirty="0" smtClean="0">
                <a:latin typeface="Arial" pitchFamily="34" charset="0"/>
                <a:cs typeface="Arial" pitchFamily="34" charset="0"/>
              </a:rPr>
              <a:t>Redistribution through the Division of Revenue (</a:t>
            </a:r>
            <a:r>
              <a:rPr lang="en-US" b="1" dirty="0" err="1" smtClean="0">
                <a:latin typeface="Arial" pitchFamily="34" charset="0"/>
                <a:cs typeface="Arial" pitchFamily="34" charset="0"/>
              </a:rPr>
              <a:t>DoR</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2AD8FA5-D6B8-4D95-9008-F892C91BBB90}"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36687176"/>
              </p:ext>
            </p:extLst>
          </p:nvPr>
        </p:nvGraphicFramePr>
        <p:xfrm>
          <a:off x="304800" y="1981200"/>
          <a:ext cx="8382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24200" y="2259854"/>
            <a:ext cx="5486400" cy="2388346"/>
          </a:xfrm>
          <a:prstGeom prst="rect">
            <a:avLst/>
          </a:prstGeom>
          <a:solidFill>
            <a:schemeClr val="bg1"/>
          </a:solidFill>
        </p:spPr>
        <p:txBody>
          <a:bodyPr wrap="square" rtlCol="0">
            <a:spAutoFit/>
          </a:bodyPr>
          <a:lstStyle/>
          <a:p>
            <a:pPr marL="109728">
              <a:lnSpc>
                <a:spcPct val="80000"/>
              </a:lnSpc>
              <a:spcBef>
                <a:spcPts val="300"/>
              </a:spcBef>
            </a:pPr>
            <a:r>
              <a:rPr lang="en-US" sz="2000" dirty="0" err="1">
                <a:latin typeface="Arial" pitchFamily="34" charset="0"/>
                <a:cs typeface="Arial" pitchFamily="34" charset="0"/>
              </a:rPr>
              <a:t>DoR</a:t>
            </a:r>
            <a:r>
              <a:rPr lang="en-US" sz="2000" dirty="0">
                <a:latin typeface="Arial" pitchFamily="34" charset="0"/>
                <a:cs typeface="Arial" pitchFamily="34" charset="0"/>
              </a:rPr>
              <a:t> allocations are redistributive if areas that contribute less to national revenue receive more in </a:t>
            </a:r>
            <a:r>
              <a:rPr lang="en-US" sz="2000" dirty="0" smtClean="0">
                <a:latin typeface="Arial" pitchFamily="34" charset="0"/>
                <a:cs typeface="Arial" pitchFamily="34" charset="0"/>
              </a:rPr>
              <a:t>transfers. For example</a:t>
            </a:r>
          </a:p>
          <a:p>
            <a:pPr marL="109728">
              <a:lnSpc>
                <a:spcPct val="80000"/>
              </a:lnSpc>
              <a:spcBef>
                <a:spcPts val="300"/>
              </a:spcBef>
            </a:pPr>
            <a:r>
              <a:rPr lang="en-US" sz="1900" b="1" dirty="0" smtClean="0">
                <a:latin typeface="Arial" pitchFamily="34" charset="0"/>
                <a:cs typeface="Arial" pitchFamily="34" charset="0"/>
              </a:rPr>
              <a:t>Johannesburg:</a:t>
            </a:r>
          </a:p>
          <a:p>
            <a:pPr marL="365760" indent="-256032">
              <a:lnSpc>
                <a:spcPct val="80000"/>
              </a:lnSpc>
              <a:spcBef>
                <a:spcPts val="300"/>
              </a:spcBef>
              <a:buFont typeface="Georgia" pitchFamily="18" charset="0"/>
              <a:buChar char="•"/>
            </a:pPr>
            <a:r>
              <a:rPr lang="en-US" sz="1900" dirty="0" smtClean="0">
                <a:latin typeface="Arial" pitchFamily="34" charset="0"/>
                <a:cs typeface="Arial" pitchFamily="34" charset="0"/>
              </a:rPr>
              <a:t>Accounts for 23% of SA’s personal income tax revenue but receives only  8% of transfers </a:t>
            </a:r>
          </a:p>
          <a:p>
            <a:pPr marL="109728">
              <a:lnSpc>
                <a:spcPct val="80000"/>
              </a:lnSpc>
              <a:spcBef>
                <a:spcPts val="300"/>
              </a:spcBef>
            </a:pPr>
            <a:r>
              <a:rPr lang="en-US" sz="1900" b="1" dirty="0" smtClean="0">
                <a:latin typeface="Arial" pitchFamily="34" charset="0"/>
                <a:cs typeface="Arial" pitchFamily="34" charset="0"/>
              </a:rPr>
              <a:t>Bushbuckridge:</a:t>
            </a:r>
            <a:r>
              <a:rPr lang="en-US" sz="1900" dirty="0" smtClean="0">
                <a:latin typeface="Arial" pitchFamily="34" charset="0"/>
                <a:cs typeface="Arial" pitchFamily="34" charset="0"/>
              </a:rPr>
              <a:t> </a:t>
            </a:r>
          </a:p>
          <a:p>
            <a:pPr marL="365760" indent="-256032">
              <a:lnSpc>
                <a:spcPct val="80000"/>
              </a:lnSpc>
              <a:spcBef>
                <a:spcPts val="300"/>
              </a:spcBef>
              <a:buFont typeface="Georgia" pitchFamily="18" charset="0"/>
              <a:buChar char="•"/>
            </a:pPr>
            <a:r>
              <a:rPr lang="en-US" sz="1900" dirty="0" smtClean="0">
                <a:latin typeface="Arial" pitchFamily="34" charset="0"/>
                <a:cs typeface="Arial" pitchFamily="34" charset="0"/>
              </a:rPr>
              <a:t>Accounts </a:t>
            </a:r>
            <a:r>
              <a:rPr lang="en-US" sz="1900" dirty="0">
                <a:latin typeface="Arial" pitchFamily="34" charset="0"/>
                <a:cs typeface="Arial" pitchFamily="34" charset="0"/>
              </a:rPr>
              <a:t>for 0.2% of personal income tax revenue but receives 1.6% of transfers </a:t>
            </a:r>
          </a:p>
        </p:txBody>
      </p:sp>
    </p:spTree>
    <p:extLst>
      <p:ext uri="{BB962C8B-B14F-4D97-AF65-F5344CB8AC3E}">
        <p14:creationId xmlns:p14="http://schemas.microsoft.com/office/powerpoint/2010/main" val="35035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1896\AppData\Local\Microsoft\Windows\Temporary Internet Files\Content.Outlook\0LVAYQAA\Average transfers per HH 2017_18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166308"/>
            <a:ext cx="5105400" cy="39450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1896\AppData\Local\Microsoft\Windows\Temporary Internet Files\Content.Outlook\0LVAYQAA\Average PIT assessed by HH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24744"/>
            <a:ext cx="5181600" cy="4003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4624"/>
            <a:ext cx="8229600" cy="1066800"/>
          </a:xfrm>
        </p:spPr>
        <p:txBody>
          <a:bodyPr>
            <a:normAutofit/>
          </a:bodyPr>
          <a:lstStyle/>
          <a:p>
            <a:r>
              <a:rPr lang="en-US" b="1" dirty="0" smtClean="0">
                <a:latin typeface="Arial" pitchFamily="34" charset="0"/>
                <a:cs typeface="Arial" pitchFamily="34" charset="0"/>
              </a:rPr>
              <a:t>How </a:t>
            </a:r>
            <a:r>
              <a:rPr lang="en-US" b="1" dirty="0">
                <a:latin typeface="Arial" pitchFamily="34" charset="0"/>
                <a:cs typeface="Arial" pitchFamily="34" charset="0"/>
              </a:rPr>
              <a:t>t</a:t>
            </a:r>
            <a:r>
              <a:rPr lang="en-US" b="1" dirty="0" smtClean="0">
                <a:latin typeface="Arial" pitchFamily="34" charset="0"/>
                <a:cs typeface="Arial" pitchFamily="34" charset="0"/>
              </a:rPr>
              <a:t>ransfers redistribute funds from the national revenue base</a:t>
            </a:r>
            <a:endParaRPr lang="en-US" sz="2200" b="1" dirty="0">
              <a:latin typeface="Arial" pitchFamily="34" charset="0"/>
              <a:cs typeface="Arial" pitchFamily="34" charset="0"/>
            </a:endParaRPr>
          </a:p>
        </p:txBody>
      </p:sp>
      <p:sp>
        <p:nvSpPr>
          <p:cNvPr id="5" name="Slide Number Placeholder 4"/>
          <p:cNvSpPr>
            <a:spLocks noGrp="1"/>
          </p:cNvSpPr>
          <p:nvPr>
            <p:ph type="sldNum" sz="quarter" idx="12"/>
          </p:nvPr>
        </p:nvSpPr>
        <p:spPr>
          <a:xfrm>
            <a:off x="8305800" y="2272"/>
            <a:ext cx="762000" cy="365760"/>
          </a:xfrm>
        </p:spPr>
        <p:txBody>
          <a:bodyPr/>
          <a:lstStyle/>
          <a:p>
            <a:fld id="{82AD8FA5-D6B8-4D95-9008-F892C91BBB90}" type="slidenum">
              <a:rPr lang="en-US" smtClean="0">
                <a:latin typeface="Arial" pitchFamily="34" charset="0"/>
                <a:cs typeface="Arial" pitchFamily="34" charset="0"/>
              </a:rPr>
              <a:t>14</a:t>
            </a:fld>
            <a:endParaRPr lang="en-US" dirty="0">
              <a:latin typeface="Arial" pitchFamily="34" charset="0"/>
              <a:cs typeface="Arial" pitchFamily="34" charset="0"/>
            </a:endParaRPr>
          </a:p>
        </p:txBody>
      </p:sp>
      <p:sp>
        <p:nvSpPr>
          <p:cNvPr id="3" name="TextBox 2"/>
          <p:cNvSpPr txBox="1"/>
          <p:nvPr/>
        </p:nvSpPr>
        <p:spPr>
          <a:xfrm>
            <a:off x="228600" y="4987042"/>
            <a:ext cx="8839200" cy="1754326"/>
          </a:xfrm>
          <a:prstGeom prst="rect">
            <a:avLst/>
          </a:prstGeom>
          <a:solidFill>
            <a:schemeClr val="bg1"/>
          </a:solidFill>
        </p:spPr>
        <p:txBody>
          <a:bodyPr wrap="square" rtlCol="0">
            <a:spAutoFit/>
          </a:bodyPr>
          <a:lstStyle/>
          <a:p>
            <a:pPr marL="285750" indent="-285750">
              <a:buFont typeface="Arial" pitchFamily="34" charset="0"/>
              <a:buChar char="•"/>
            </a:pPr>
            <a:r>
              <a:rPr lang="en-US" sz="2000" dirty="0" smtClean="0">
                <a:latin typeface="Arial" pitchFamily="34" charset="0"/>
                <a:cs typeface="Arial" pitchFamily="34" charset="0"/>
              </a:rPr>
              <a:t>Economic activity (and potential revenue) is concentrated in SA’s cities</a:t>
            </a:r>
          </a:p>
          <a:p>
            <a:pPr marL="285750" indent="-285750">
              <a:buFont typeface="Arial" pitchFamily="34" charset="0"/>
              <a:buChar char="•"/>
            </a:pPr>
            <a:r>
              <a:rPr lang="en-US" sz="2000" dirty="0" smtClean="0">
                <a:latin typeface="Arial" pitchFamily="34" charset="0"/>
                <a:cs typeface="Arial" pitchFamily="34" charset="0"/>
              </a:rPr>
              <a:t>Allocations to LG through the </a:t>
            </a:r>
            <a:r>
              <a:rPr lang="en-US" sz="2000" dirty="0" err="1" smtClean="0">
                <a:latin typeface="Arial" pitchFamily="34" charset="0"/>
                <a:cs typeface="Arial" pitchFamily="34" charset="0"/>
              </a:rPr>
              <a:t>DoR</a:t>
            </a:r>
            <a:r>
              <a:rPr lang="en-US" sz="2000" dirty="0" smtClean="0">
                <a:latin typeface="Arial" pitchFamily="34" charset="0"/>
                <a:cs typeface="Arial" pitchFamily="34" charset="0"/>
              </a:rPr>
              <a:t> direct funds to where poor HHs are located</a:t>
            </a:r>
          </a:p>
          <a:p>
            <a:pPr marL="742950" lvl="1" indent="-285750">
              <a:buFont typeface="Arial" pitchFamily="34" charset="0"/>
              <a:buChar char="•"/>
            </a:pPr>
            <a:r>
              <a:rPr lang="en-US" sz="1600" dirty="0">
                <a:latin typeface="Arial" pitchFamily="34" charset="0"/>
                <a:cs typeface="Arial" pitchFamily="34" charset="0"/>
              </a:rPr>
              <a:t>Higher transfer levels to poorer areas </a:t>
            </a:r>
            <a:endParaRPr lang="en-US" sz="1600" dirty="0" smtClean="0">
              <a:latin typeface="Arial" pitchFamily="34" charset="0"/>
              <a:cs typeface="Arial" pitchFamily="34" charset="0"/>
            </a:endParaRPr>
          </a:p>
          <a:p>
            <a:pPr marL="742950" lvl="1" indent="-285750">
              <a:buFont typeface="Arial" pitchFamily="34" charset="0"/>
              <a:buChar char="•"/>
            </a:pPr>
            <a:r>
              <a:rPr lang="en-US" sz="1600" dirty="0" smtClean="0">
                <a:latin typeface="Arial" pitchFamily="34" charset="0"/>
                <a:cs typeface="Arial" pitchFamily="34" charset="0"/>
              </a:rPr>
              <a:t>Largest per capita transfers to smallest municipalities</a:t>
            </a:r>
            <a:r>
              <a:rPr lang="en-US" sz="1600" dirty="0">
                <a:latin typeface="Arial" pitchFamily="34" charset="0"/>
                <a:cs typeface="Arial" pitchFamily="34" charset="0"/>
              </a:rPr>
              <a:t> </a:t>
            </a:r>
            <a:r>
              <a:rPr lang="en-US" sz="1600" dirty="0" smtClean="0">
                <a:latin typeface="Arial" pitchFamily="34" charset="0"/>
                <a:cs typeface="Arial" pitchFamily="34" charset="0"/>
              </a:rPr>
              <a:t>as they receive allocations to </a:t>
            </a:r>
            <a:r>
              <a:rPr lang="en-US" sz="1600" dirty="0" err="1" smtClean="0">
                <a:latin typeface="Arial" pitchFamily="34" charset="0"/>
                <a:cs typeface="Arial" pitchFamily="34" charset="0"/>
              </a:rPr>
              <a:t>subsidise</a:t>
            </a:r>
            <a:r>
              <a:rPr lang="en-US" sz="1600" dirty="0" smtClean="0">
                <a:latin typeface="Arial" pitchFamily="34" charset="0"/>
                <a:cs typeface="Arial" pitchFamily="34" charset="0"/>
              </a:rPr>
              <a:t> institutional cost</a:t>
            </a:r>
          </a:p>
        </p:txBody>
      </p:sp>
      <p:cxnSp>
        <p:nvCxnSpPr>
          <p:cNvPr id="9" name="Straight Connector 8"/>
          <p:cNvCxnSpPr/>
          <p:nvPr/>
        </p:nvCxnSpPr>
        <p:spPr>
          <a:xfrm>
            <a:off x="4648200" y="1412226"/>
            <a:ext cx="0" cy="3429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a:off x="3581400" y="1928308"/>
            <a:ext cx="1676400" cy="1981200"/>
          </a:xfrm>
          <a:prstGeom prst="rightArrow">
            <a:avLst/>
          </a:prstGeom>
          <a:gradFill>
            <a:gsLst>
              <a:gs pos="36000">
                <a:schemeClr val="accent4">
                  <a:lumMod val="60000"/>
                  <a:lumOff val="40000"/>
                </a:schemeClr>
              </a:gs>
              <a:gs pos="52000">
                <a:schemeClr val="accent1">
                  <a:tint val="44500"/>
                  <a:satMod val="160000"/>
                </a:schemeClr>
              </a:gs>
              <a:gs pos="80000">
                <a:schemeClr val="accent6">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2">
                    <a:lumMod val="50000"/>
                  </a:schemeClr>
                </a:solidFill>
                <a:latin typeface="Arial" pitchFamily="34" charset="0"/>
                <a:cs typeface="Arial" pitchFamily="34" charset="0"/>
              </a:rPr>
              <a:t>Tax collected nationally is redistributed to municipalities</a:t>
            </a:r>
            <a:endParaRPr lang="en-US" sz="1200" b="1" dirty="0">
              <a:solidFill>
                <a:schemeClr val="accent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085604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64016" cy="838200"/>
          </a:xfrm>
        </p:spPr>
        <p:txBody>
          <a:bodyPr/>
          <a:lstStyle/>
          <a:p>
            <a:r>
              <a:rPr lang="en-ZA" dirty="0" smtClean="0"/>
              <a:t>How the local government equitable share formula works</a:t>
            </a:r>
            <a:endParaRPr lang="en-ZA" dirty="0"/>
          </a:p>
        </p:txBody>
      </p:sp>
      <p:sp>
        <p:nvSpPr>
          <p:cNvPr id="3" name="Content Placeholder 2"/>
          <p:cNvSpPr>
            <a:spLocks noGrp="1"/>
          </p:cNvSpPr>
          <p:nvPr>
            <p:ph idx="1"/>
          </p:nvPr>
        </p:nvSpPr>
        <p:spPr>
          <a:xfrm>
            <a:off x="168052" y="1268760"/>
            <a:ext cx="3827884" cy="4896544"/>
          </a:xfrm>
        </p:spPr>
        <p:txBody>
          <a:bodyPr/>
          <a:lstStyle/>
          <a:p>
            <a:pPr marL="0" indent="0">
              <a:buNone/>
            </a:pPr>
            <a:r>
              <a:rPr lang="en-ZA" sz="1800" dirty="0" smtClean="0"/>
              <a:t>Formula has two main parts:</a:t>
            </a:r>
          </a:p>
          <a:p>
            <a:pPr marL="261938" lvl="1" indent="-261938">
              <a:buChar char="•"/>
            </a:pPr>
            <a:r>
              <a:rPr lang="en-ZA" sz="1800" dirty="0"/>
              <a:t>Part 1: </a:t>
            </a:r>
            <a:endParaRPr lang="en-ZA" sz="1800" dirty="0" smtClean="0"/>
          </a:p>
          <a:p>
            <a:pPr marL="536575" lvl="1" indent="-274638">
              <a:spcBef>
                <a:spcPts val="0"/>
              </a:spcBef>
            </a:pPr>
            <a:r>
              <a:rPr lang="en-ZA" sz="1600" dirty="0"/>
              <a:t>Basic services component funds the delivery of free basic services and accounts for 75% of funds allocated in </a:t>
            </a:r>
            <a:r>
              <a:rPr lang="en-ZA" sz="1600" dirty="0" smtClean="0"/>
              <a:t>2015/16</a:t>
            </a:r>
          </a:p>
          <a:p>
            <a:pPr marL="536575" lvl="1" indent="-274638">
              <a:spcBef>
                <a:spcPts val="0"/>
              </a:spcBef>
            </a:pPr>
            <a:r>
              <a:rPr lang="en-ZA" sz="1600" dirty="0" smtClean="0"/>
              <a:t>Addresses the first objective of the formula</a:t>
            </a:r>
            <a:endParaRPr lang="en-ZA" sz="1600" dirty="0"/>
          </a:p>
          <a:p>
            <a:pPr marL="261938" lvl="1" indent="-261938">
              <a:buChar char="•"/>
            </a:pPr>
            <a:r>
              <a:rPr lang="en-ZA" sz="1800" dirty="0" smtClean="0"/>
              <a:t>Part </a:t>
            </a:r>
            <a:r>
              <a:rPr lang="en-ZA" sz="1800" dirty="0"/>
              <a:t>2</a:t>
            </a:r>
            <a:r>
              <a:rPr lang="en-ZA" sz="1800" dirty="0" smtClean="0"/>
              <a:t>:</a:t>
            </a:r>
          </a:p>
          <a:p>
            <a:pPr marL="536575" lvl="1" indent="-274638">
              <a:spcBef>
                <a:spcPts val="0"/>
              </a:spcBef>
            </a:pPr>
            <a:r>
              <a:rPr lang="en-ZA" sz="1600" dirty="0" smtClean="0"/>
              <a:t>This part directs greater funds towards municipalities that cannot raise substantial own revenues</a:t>
            </a:r>
          </a:p>
          <a:p>
            <a:pPr marL="536575" lvl="1" indent="-274638">
              <a:spcBef>
                <a:spcPts val="0"/>
              </a:spcBef>
            </a:pPr>
            <a:r>
              <a:rPr lang="en-ZA" sz="1600" dirty="0" smtClean="0"/>
              <a:t>Institutional </a:t>
            </a:r>
            <a:r>
              <a:rPr lang="en-ZA" sz="1600" dirty="0"/>
              <a:t>component </a:t>
            </a:r>
            <a:r>
              <a:rPr lang="en-ZA" sz="1600" dirty="0" smtClean="0"/>
              <a:t>funds admin costs</a:t>
            </a:r>
          </a:p>
          <a:p>
            <a:pPr marL="536575" lvl="1" indent="-274638">
              <a:spcBef>
                <a:spcPts val="0"/>
              </a:spcBef>
            </a:pPr>
            <a:r>
              <a:rPr lang="en-ZA" sz="1600" dirty="0" smtClean="0"/>
              <a:t>Community services component funds general municipal services</a:t>
            </a:r>
          </a:p>
          <a:p>
            <a:pPr marL="536575" lvl="1" indent="-274638">
              <a:spcBef>
                <a:spcPts val="0"/>
              </a:spcBef>
            </a:pPr>
            <a:r>
              <a:rPr lang="en-ZA" sz="1600" dirty="0" smtClean="0"/>
              <a:t>Addresses second objective of the formula</a:t>
            </a:r>
            <a:endParaRPr lang="en-ZA" sz="1600" dirty="0"/>
          </a:p>
          <a:p>
            <a:pPr marL="261938" indent="-261938"/>
            <a:endParaRPr lang="en-ZA" sz="1800" dirty="0"/>
          </a:p>
          <a:p>
            <a:endParaRPr lang="en-ZA" sz="1800" dirty="0"/>
          </a:p>
        </p:txBody>
      </p:sp>
      <p:sp>
        <p:nvSpPr>
          <p:cNvPr id="4" name="Slide Number Placeholder 3"/>
          <p:cNvSpPr>
            <a:spLocks noGrp="1"/>
          </p:cNvSpPr>
          <p:nvPr>
            <p:ph type="sldNum" sz="quarter" idx="12"/>
          </p:nvPr>
        </p:nvSpPr>
        <p:spPr>
          <a:xfrm>
            <a:off x="6987480" y="6356176"/>
            <a:ext cx="1905000" cy="457200"/>
          </a:xfrm>
        </p:spPr>
        <p:txBody>
          <a:bodyPr/>
          <a:lstStyle/>
          <a:p>
            <a:pPr>
              <a:defRPr/>
            </a:pPr>
            <a:fld id="{E61765DF-3C74-4435-A2E8-38D59E4EE598}" type="slidenum">
              <a:rPr lang="en-US" smtClean="0">
                <a:solidFill>
                  <a:srgbClr val="808080"/>
                </a:solidFill>
              </a:rPr>
              <a:pPr>
                <a:defRPr/>
              </a:pPr>
              <a:t>15</a:t>
            </a:fld>
            <a:endParaRPr lang="en-US" sz="1400" b="0" dirty="0">
              <a:solidFill>
                <a:srgbClr val="000000"/>
              </a:solidFill>
              <a:latin typeface="Arial"/>
            </a:endParaRPr>
          </a:p>
        </p:txBody>
      </p:sp>
      <p:sp>
        <p:nvSpPr>
          <p:cNvPr id="5" name="Rounded Rectangle 4"/>
          <p:cNvSpPr/>
          <p:nvPr/>
        </p:nvSpPr>
        <p:spPr bwMode="auto">
          <a:xfrm>
            <a:off x="4139952" y="1700808"/>
            <a:ext cx="2448272" cy="496855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r>
              <a:rPr lang="en-ZA" sz="1600" b="1" dirty="0" smtClean="0">
                <a:solidFill>
                  <a:srgbClr val="000000"/>
                </a:solidFill>
                <a:latin typeface="Arial"/>
              </a:rPr>
              <a:t>Free </a:t>
            </a:r>
            <a:r>
              <a:rPr lang="en-ZA" sz="1600" b="1" dirty="0">
                <a:solidFill>
                  <a:srgbClr val="000000"/>
                </a:solidFill>
                <a:latin typeface="Arial"/>
              </a:rPr>
              <a:t>basic </a:t>
            </a:r>
            <a:r>
              <a:rPr lang="en-ZA" sz="1600" b="1" dirty="0" smtClean="0">
                <a:solidFill>
                  <a:srgbClr val="000000"/>
                </a:solidFill>
                <a:latin typeface="Arial"/>
              </a:rPr>
              <a:t>services</a:t>
            </a:r>
          </a:p>
          <a:p>
            <a:pPr algn="ctr"/>
            <a:r>
              <a:rPr lang="en-ZA" sz="1600" b="1" dirty="0" smtClean="0">
                <a:solidFill>
                  <a:srgbClr val="000000"/>
                </a:solidFill>
                <a:latin typeface="Arial"/>
              </a:rPr>
              <a:t>R33.8 billion</a:t>
            </a:r>
          </a:p>
          <a:p>
            <a:pPr algn="ctr"/>
            <a:endParaRPr lang="en-ZA" sz="1600" dirty="0" smtClean="0">
              <a:solidFill>
                <a:srgbClr val="000000"/>
              </a:solidFill>
              <a:latin typeface="Arial"/>
            </a:endParaRPr>
          </a:p>
          <a:p>
            <a:pPr algn="ctr"/>
            <a:r>
              <a:rPr lang="en-ZA" sz="1600" dirty="0" smtClean="0">
                <a:solidFill>
                  <a:srgbClr val="000000"/>
                </a:solidFill>
                <a:latin typeface="Arial"/>
              </a:rPr>
              <a:t>R314 per month for a package of free basic services for the 59% of SA households with an income of less than 2 old age pensions per month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7" y="1844823"/>
            <a:ext cx="1113707" cy="110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344182" y="2953445"/>
            <a:ext cx="993582" cy="963448"/>
          </a:xfrm>
          <a:prstGeom prst="roundRect">
            <a:avLst>
              <a:gd name="adj" fmla="val 1000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5398407" y="2953444"/>
            <a:ext cx="993582" cy="963448"/>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9" name="Rounded Rectangle 8"/>
          <p:cNvSpPr/>
          <p:nvPr/>
        </p:nvSpPr>
        <p:spPr>
          <a:xfrm>
            <a:off x="5437781" y="1846654"/>
            <a:ext cx="993583" cy="1021376"/>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1" name="Plus 10"/>
          <p:cNvSpPr/>
          <p:nvPr/>
        </p:nvSpPr>
        <p:spPr bwMode="auto">
          <a:xfrm>
            <a:off x="6588224" y="3717032"/>
            <a:ext cx="576064" cy="637777"/>
          </a:xfrm>
          <a:prstGeom prst="mathPlus">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ZA" smtClean="0">
              <a:solidFill>
                <a:srgbClr val="000000"/>
              </a:solidFill>
              <a:latin typeface="Arial"/>
            </a:endParaRPr>
          </a:p>
        </p:txBody>
      </p:sp>
      <p:sp>
        <p:nvSpPr>
          <p:cNvPr id="12" name="Rounded Rectangle 11"/>
          <p:cNvSpPr/>
          <p:nvPr/>
        </p:nvSpPr>
        <p:spPr bwMode="auto">
          <a:xfrm>
            <a:off x="7236296" y="1656184"/>
            <a:ext cx="1656184" cy="144016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ZA" sz="1600" b="1" dirty="0" smtClean="0">
                <a:solidFill>
                  <a:srgbClr val="000000"/>
                </a:solidFill>
                <a:latin typeface="Arial"/>
              </a:rPr>
              <a:t>Institutional</a:t>
            </a:r>
          </a:p>
          <a:p>
            <a:pPr algn="ctr"/>
            <a:r>
              <a:rPr lang="en-ZA" sz="1600" dirty="0" smtClean="0">
                <a:solidFill>
                  <a:srgbClr val="000000"/>
                </a:solidFill>
                <a:latin typeface="Arial"/>
              </a:rPr>
              <a:t>R4.5 billion to assist with administration costs </a:t>
            </a:r>
          </a:p>
        </p:txBody>
      </p:sp>
      <p:sp>
        <p:nvSpPr>
          <p:cNvPr id="13" name="Rounded Rectangle 12"/>
          <p:cNvSpPr/>
          <p:nvPr/>
        </p:nvSpPr>
        <p:spPr bwMode="auto">
          <a:xfrm>
            <a:off x="7236296" y="3168352"/>
            <a:ext cx="1656184" cy="1656184"/>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ZA" sz="1600" b="1" dirty="0" smtClean="0">
                <a:solidFill>
                  <a:srgbClr val="000000"/>
                </a:solidFill>
                <a:latin typeface="Arial"/>
              </a:rPr>
              <a:t>Community Services</a:t>
            </a:r>
          </a:p>
          <a:p>
            <a:pPr algn="ctr"/>
            <a:r>
              <a:rPr lang="en-ZA" sz="1600" dirty="0" smtClean="0">
                <a:solidFill>
                  <a:srgbClr val="000000"/>
                </a:solidFill>
                <a:latin typeface="Arial"/>
              </a:rPr>
              <a:t>R6.8 billion to fund community services</a:t>
            </a:r>
          </a:p>
        </p:txBody>
      </p:sp>
      <p:sp>
        <p:nvSpPr>
          <p:cNvPr id="14" name="Rounded Rectangle 13"/>
          <p:cNvSpPr/>
          <p:nvPr/>
        </p:nvSpPr>
        <p:spPr bwMode="auto">
          <a:xfrm>
            <a:off x="7164288" y="1584177"/>
            <a:ext cx="1800200" cy="5085183"/>
          </a:xfrm>
          <a:prstGeom prst="roundRect">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endParaRPr lang="en-ZA" sz="1600" dirty="0" smtClean="0">
              <a:solidFill>
                <a:srgbClr val="000000"/>
              </a:solidFill>
              <a:latin typeface="Arial"/>
            </a:endParaRPr>
          </a:p>
          <a:p>
            <a:endParaRPr lang="en-ZA" sz="1600" dirty="0">
              <a:solidFill>
                <a:srgbClr val="000000"/>
              </a:solidFill>
              <a:latin typeface="Arial"/>
            </a:endParaRPr>
          </a:p>
          <a:p>
            <a:pPr algn="ctr"/>
            <a:r>
              <a:rPr lang="en-ZA" sz="1600" dirty="0" smtClean="0">
                <a:solidFill>
                  <a:srgbClr val="000000"/>
                </a:solidFill>
                <a:latin typeface="Arial"/>
              </a:rPr>
              <a:t>These funds are only allocated  to poorer municipalities </a:t>
            </a:r>
            <a:r>
              <a:rPr lang="en-ZA" sz="1200" dirty="0" smtClean="0">
                <a:solidFill>
                  <a:srgbClr val="000000"/>
                </a:solidFill>
                <a:latin typeface="Arial"/>
              </a:rPr>
              <a:t>(some cities can fund these from own revenues)</a:t>
            </a:r>
          </a:p>
        </p:txBody>
      </p:sp>
      <p:sp>
        <p:nvSpPr>
          <p:cNvPr id="15" name="TextBox 14"/>
          <p:cNvSpPr txBox="1"/>
          <p:nvPr/>
        </p:nvSpPr>
        <p:spPr>
          <a:xfrm>
            <a:off x="4139952" y="1124744"/>
            <a:ext cx="4824536" cy="584775"/>
          </a:xfrm>
          <a:prstGeom prst="rect">
            <a:avLst/>
          </a:prstGeom>
          <a:noFill/>
        </p:spPr>
        <p:txBody>
          <a:bodyPr wrap="square" rtlCol="0">
            <a:spAutoFit/>
          </a:bodyPr>
          <a:lstStyle/>
          <a:p>
            <a:pPr eaLnBrk="1" hangingPunct="1"/>
            <a:r>
              <a:rPr lang="en-ZA" sz="1600" b="1" dirty="0" smtClean="0">
                <a:solidFill>
                  <a:srgbClr val="000000"/>
                </a:solidFill>
                <a:latin typeface="Arial"/>
                <a:ea typeface="ＭＳ Ｐゴシック" pitchFamily="34" charset="-128"/>
              </a:rPr>
              <a:t>How the local government equitable share formula works (2015 Allocations)</a:t>
            </a:r>
            <a:endParaRPr lang="en-ZA" sz="1600" b="1" dirty="0">
              <a:solidFill>
                <a:srgbClr val="000000"/>
              </a:solidFill>
              <a:latin typeface="Arial"/>
              <a:ea typeface="ＭＳ Ｐゴシック" pitchFamily="34" charset="-128"/>
            </a:endParaRPr>
          </a:p>
        </p:txBody>
      </p:sp>
    </p:spTree>
    <p:extLst>
      <p:ext uri="{BB962C8B-B14F-4D97-AF65-F5344CB8AC3E}">
        <p14:creationId xmlns:p14="http://schemas.microsoft.com/office/powerpoint/2010/main" val="209191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Impact of the new formula (1 of 2)</a:t>
            </a:r>
          </a:p>
        </p:txBody>
      </p:sp>
      <p:sp>
        <p:nvSpPr>
          <p:cNvPr id="19459" name="Content Placeholder 2"/>
          <p:cNvSpPr>
            <a:spLocks noGrp="1"/>
          </p:cNvSpPr>
          <p:nvPr>
            <p:ph idx="1"/>
          </p:nvPr>
        </p:nvSpPr>
        <p:spPr>
          <a:xfrm>
            <a:off x="152400" y="4581525"/>
            <a:ext cx="8763000" cy="1295400"/>
          </a:xfrm>
        </p:spPr>
        <p:txBody>
          <a:bodyPr/>
          <a:lstStyle/>
          <a:p>
            <a:r>
              <a:rPr lang="en-US" altLang="en-US" smtClean="0"/>
              <a:t>The old formula produced allocations per poor household that were lowest for municipalities with the least ability to raise their own revenue</a:t>
            </a:r>
          </a:p>
          <a:p>
            <a:r>
              <a:rPr lang="en-US" altLang="en-US" smtClean="0"/>
              <a:t>The new formula corrects this with a much more redistributive structure</a:t>
            </a:r>
          </a:p>
          <a:p>
            <a:pPr>
              <a:buFontTx/>
              <a:buNone/>
            </a:pPr>
            <a:r>
              <a:rPr lang="en-US" altLang="en-US" sz="1800" smtClean="0"/>
              <a:t>(figures presented here exclude the impact of the phase-in)</a:t>
            </a:r>
          </a:p>
        </p:txBody>
      </p:sp>
      <p:sp>
        <p:nvSpPr>
          <p:cNvPr id="4" name="Slide Number Placeholder 3"/>
          <p:cNvSpPr>
            <a:spLocks noGrp="1"/>
          </p:cNvSpPr>
          <p:nvPr>
            <p:ph type="sldNum" sz="quarter" idx="12"/>
          </p:nvPr>
        </p:nvSpPr>
        <p:spPr/>
        <p:txBody>
          <a:bodyPr/>
          <a:lstStyle/>
          <a:p>
            <a:pPr>
              <a:defRPr/>
            </a:pPr>
            <a:fld id="{E3B0F16B-B8D3-44F7-8B8D-F51CB03C7122}" type="slidenum">
              <a:rPr lang="en-US" smtClean="0">
                <a:solidFill>
                  <a:srgbClr val="808080"/>
                </a:solidFill>
              </a:rPr>
              <a:pPr>
                <a:defRPr/>
              </a:pPr>
              <a:t>16</a:t>
            </a:fld>
            <a:endParaRPr lang="en-US" sz="1400" b="0">
              <a:solidFill>
                <a:srgbClr val="000000"/>
              </a:solidFill>
              <a:latin typeface="Arial"/>
            </a:endParaRPr>
          </a:p>
        </p:txBody>
      </p:sp>
      <p:pic>
        <p:nvPicPr>
          <p:cNvPr id="1946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700213"/>
            <a:ext cx="4176712" cy="25923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Box 6"/>
          <p:cNvSpPr txBox="1">
            <a:spLocks noChangeArrowheads="1"/>
          </p:cNvSpPr>
          <p:nvPr/>
        </p:nvSpPr>
        <p:spPr bwMode="auto">
          <a:xfrm>
            <a:off x="179388" y="1412875"/>
            <a:ext cx="4321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500" b="1">
                <a:solidFill>
                  <a:srgbClr val="000000"/>
                </a:solidFill>
              </a:rPr>
              <a:t>Old formula - Allocation per poor household </a:t>
            </a:r>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1720850"/>
            <a:ext cx="4260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ight Arrow 7"/>
          <p:cNvSpPr>
            <a:spLocks noChangeArrowheads="1"/>
          </p:cNvSpPr>
          <p:nvPr/>
        </p:nvSpPr>
        <p:spPr bwMode="auto">
          <a:xfrm>
            <a:off x="4284663" y="2492375"/>
            <a:ext cx="503237" cy="1008063"/>
          </a:xfrm>
          <a:prstGeom prst="rightArrow">
            <a:avLst>
              <a:gd name="adj1" fmla="val 50000"/>
              <a:gd name="adj2" fmla="val 50000"/>
            </a:avLst>
          </a:prstGeom>
          <a:solidFill>
            <a:srgbClr val="A1CB55"/>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solidFill>
                <a:srgbClr val="000000"/>
              </a:solidFill>
            </a:endParaRPr>
          </a:p>
        </p:txBody>
      </p:sp>
      <p:sp>
        <p:nvSpPr>
          <p:cNvPr id="19465" name="TextBox 9"/>
          <p:cNvSpPr txBox="1">
            <a:spLocks noChangeArrowheads="1"/>
          </p:cNvSpPr>
          <p:nvPr/>
        </p:nvSpPr>
        <p:spPr bwMode="auto">
          <a:xfrm>
            <a:off x="4716463" y="1449388"/>
            <a:ext cx="4319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1500" b="1">
                <a:solidFill>
                  <a:srgbClr val="000000"/>
                </a:solidFill>
              </a:rPr>
              <a:t>New formula - Allocation per poor household </a:t>
            </a:r>
          </a:p>
        </p:txBody>
      </p:sp>
    </p:spTree>
    <p:extLst>
      <p:ext uri="{BB962C8B-B14F-4D97-AF65-F5344CB8AC3E}">
        <p14:creationId xmlns:p14="http://schemas.microsoft.com/office/powerpoint/2010/main" val="297817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24744"/>
          </a:xfrm>
        </p:spPr>
        <p:txBody>
          <a:bodyPr/>
          <a:lstStyle/>
          <a:p>
            <a:r>
              <a:rPr lang="en-ZA" dirty="0" smtClean="0"/>
              <a:t>Advantages of the new LGES formula</a:t>
            </a:r>
            <a:endParaRPr lang="en-ZA" dirty="0"/>
          </a:p>
        </p:txBody>
      </p:sp>
      <p:sp>
        <p:nvSpPr>
          <p:cNvPr id="6" name="Content Placeholder 5"/>
          <p:cNvSpPr>
            <a:spLocks noGrp="1"/>
          </p:cNvSpPr>
          <p:nvPr>
            <p:ph sz="quarter" idx="4"/>
          </p:nvPr>
        </p:nvSpPr>
        <p:spPr>
          <a:xfrm>
            <a:off x="179512" y="1163885"/>
            <a:ext cx="8856985" cy="4785395"/>
          </a:xfrm>
        </p:spPr>
        <p:txBody>
          <a:bodyPr/>
          <a:lstStyle/>
          <a:p>
            <a:pPr marL="0" indent="0">
              <a:buNone/>
            </a:pPr>
            <a:r>
              <a:rPr lang="en-ZA" sz="1800" b="1" dirty="0"/>
              <a:t>Advantages of the new formula</a:t>
            </a:r>
          </a:p>
          <a:p>
            <a:r>
              <a:rPr lang="en-ZA" sz="1800" dirty="0" smtClean="0"/>
              <a:t>Simpler structure, more transparent</a:t>
            </a:r>
          </a:p>
          <a:p>
            <a:r>
              <a:rPr lang="en-ZA" sz="1800" dirty="0" smtClean="0"/>
              <a:t>Does not </a:t>
            </a:r>
            <a:r>
              <a:rPr lang="en-ZA" sz="1800" dirty="0"/>
              <a:t>differentiate between households with or without access to basic services </a:t>
            </a:r>
            <a:r>
              <a:rPr lang="en-ZA" sz="1800" dirty="0" smtClean="0"/>
              <a:t>(rights-based approach subsidises all poor households)</a:t>
            </a:r>
          </a:p>
          <a:p>
            <a:r>
              <a:rPr lang="en-ZA" sz="1800" dirty="0" smtClean="0"/>
              <a:t>Higher poverty threshold of R2300 (2011 prices)</a:t>
            </a:r>
          </a:p>
          <a:p>
            <a:r>
              <a:rPr lang="en-ZA" sz="1800" dirty="0" smtClean="0"/>
              <a:t>Applies </a:t>
            </a:r>
            <a:r>
              <a:rPr lang="en-ZA" sz="1800" dirty="0"/>
              <a:t>a revenue adjustment factor to the  I and CS components </a:t>
            </a:r>
            <a:r>
              <a:rPr lang="en-ZA" sz="1800" dirty="0" smtClean="0"/>
              <a:t>only</a:t>
            </a:r>
          </a:p>
          <a:p>
            <a:r>
              <a:rPr lang="en-ZA" sz="1800" dirty="0" smtClean="0"/>
              <a:t>New CS component funds other core municipal services</a:t>
            </a:r>
          </a:p>
          <a:p>
            <a:r>
              <a:rPr lang="en-ZA" sz="1800" dirty="0"/>
              <a:t>Data updated annually </a:t>
            </a:r>
          </a:p>
          <a:p>
            <a:r>
              <a:rPr lang="en-ZA" sz="1800" dirty="0" smtClean="0"/>
              <a:t>More redistributive</a:t>
            </a:r>
          </a:p>
          <a:p>
            <a:pPr marL="0" indent="0">
              <a:buNone/>
            </a:pPr>
            <a:endParaRPr lang="en-ZA" sz="1050" dirty="0" smtClean="0"/>
          </a:p>
          <a:p>
            <a:pPr marL="0" indent="0">
              <a:buNone/>
            </a:pPr>
            <a:r>
              <a:rPr lang="en-ZA" sz="1800" b="1" dirty="0" smtClean="0"/>
              <a:t>On-going work to refine the formula</a:t>
            </a:r>
          </a:p>
          <a:p>
            <a:r>
              <a:rPr lang="en-ZA" sz="1800" dirty="0" smtClean="0"/>
              <a:t>SALGA and the FFC have commissioned work to further refine the costing of basic services for the formula</a:t>
            </a:r>
          </a:p>
          <a:p>
            <a:r>
              <a:rPr lang="en-ZA" sz="1800" dirty="0" smtClean="0"/>
              <a:t>Initial results show that whether the formula is over or under funded depends on how depreciation is funded</a:t>
            </a:r>
          </a:p>
          <a:p>
            <a:r>
              <a:rPr lang="en-ZA" sz="1800" dirty="0" smtClean="0"/>
              <a:t>A more cost-reflective formula may reverse many of the redistributive benefits of the new formula </a:t>
            </a:r>
          </a:p>
          <a:p>
            <a:endParaRPr lang="en-ZA" sz="1800" dirty="0" smtClean="0"/>
          </a:p>
          <a:p>
            <a:endParaRPr lang="en-ZA" sz="1800" dirty="0" smtClean="0"/>
          </a:p>
          <a:p>
            <a:endParaRPr lang="en-ZA" sz="1800" dirty="0"/>
          </a:p>
          <a:p>
            <a:endParaRPr lang="en-ZA" sz="2000" dirty="0"/>
          </a:p>
        </p:txBody>
      </p:sp>
      <p:sp>
        <p:nvSpPr>
          <p:cNvPr id="7" name="Slide Number Placeholder 6"/>
          <p:cNvSpPr>
            <a:spLocks noGrp="1"/>
          </p:cNvSpPr>
          <p:nvPr>
            <p:ph type="sldNum" sz="quarter" idx="12"/>
          </p:nvPr>
        </p:nvSpPr>
        <p:spPr/>
        <p:txBody>
          <a:bodyPr/>
          <a:lstStyle/>
          <a:p>
            <a:pPr>
              <a:defRPr/>
            </a:pPr>
            <a:fld id="{7B7380BA-257A-4B2A-8622-2CC1176DACBD}" type="slidenum">
              <a:rPr lang="en-US" smtClean="0">
                <a:solidFill>
                  <a:srgbClr val="808080"/>
                </a:solidFill>
              </a:rPr>
              <a:pPr>
                <a:defRPr/>
              </a:pPr>
              <a:t>17</a:t>
            </a:fld>
            <a:endParaRPr lang="en-US" sz="1400" b="0">
              <a:solidFill>
                <a:srgbClr val="000000"/>
              </a:solidFill>
              <a:latin typeface="Arial"/>
            </a:endParaRPr>
          </a:p>
        </p:txBody>
      </p:sp>
    </p:spTree>
    <p:extLst>
      <p:ext uri="{BB962C8B-B14F-4D97-AF65-F5344CB8AC3E}">
        <p14:creationId xmlns:p14="http://schemas.microsoft.com/office/powerpoint/2010/main" val="141739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Impact of the new formula (2 of 2)</a:t>
            </a:r>
          </a:p>
        </p:txBody>
      </p:sp>
      <p:sp>
        <p:nvSpPr>
          <p:cNvPr id="4" name="Slide Number Placeholder 3"/>
          <p:cNvSpPr>
            <a:spLocks noGrp="1"/>
          </p:cNvSpPr>
          <p:nvPr>
            <p:ph type="sldNum" sz="quarter" idx="12"/>
          </p:nvPr>
        </p:nvSpPr>
        <p:spPr/>
        <p:txBody>
          <a:bodyPr/>
          <a:lstStyle/>
          <a:p>
            <a:pPr>
              <a:defRPr/>
            </a:pPr>
            <a:fld id="{C6B0F713-E49D-4F56-809D-C5BE72B8E426}" type="slidenum">
              <a:rPr lang="en-US" smtClean="0">
                <a:solidFill>
                  <a:srgbClr val="808080"/>
                </a:solidFill>
              </a:rPr>
              <a:pPr>
                <a:defRPr/>
              </a:pPr>
              <a:t>18</a:t>
            </a:fld>
            <a:endParaRPr lang="en-US" sz="1400" b="0">
              <a:solidFill>
                <a:srgbClr val="000000"/>
              </a:solidFill>
              <a:latin typeface="Aria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124174"/>
            <a:ext cx="53530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145951"/>
            <a:ext cx="496728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Content Placeholder 2"/>
          <p:cNvSpPr>
            <a:spLocks noGrp="1"/>
          </p:cNvSpPr>
          <p:nvPr>
            <p:ph idx="1"/>
          </p:nvPr>
        </p:nvSpPr>
        <p:spPr>
          <a:xfrm>
            <a:off x="539750" y="5588224"/>
            <a:ext cx="8763000" cy="495300"/>
          </a:xfrm>
        </p:spPr>
        <p:txBody>
          <a:bodyPr/>
          <a:lstStyle/>
          <a:p>
            <a:r>
              <a:rPr lang="en-US" altLang="en-US" dirty="0" smtClean="0"/>
              <a:t>Rural municipalities are the main beneficiaries</a:t>
            </a:r>
          </a:p>
        </p:txBody>
      </p:sp>
      <p:sp>
        <p:nvSpPr>
          <p:cNvPr id="20487" name="Right Arrow 6"/>
          <p:cNvSpPr>
            <a:spLocks noChangeArrowheads="1"/>
          </p:cNvSpPr>
          <p:nvPr/>
        </p:nvSpPr>
        <p:spPr bwMode="auto">
          <a:xfrm>
            <a:off x="4284663" y="3068861"/>
            <a:ext cx="574675" cy="1079500"/>
          </a:xfrm>
          <a:prstGeom prst="rightArrow">
            <a:avLst>
              <a:gd name="adj1" fmla="val 50000"/>
              <a:gd name="adj2" fmla="val 50000"/>
            </a:avLst>
          </a:prstGeom>
          <a:solidFill>
            <a:srgbClr val="A1CB55"/>
          </a:solidFill>
          <a:ln w="9525" algn="ctr">
            <a:solidFill>
              <a:schemeClr val="tx1"/>
            </a:solidFill>
            <a:round/>
            <a:headEnd/>
            <a:tailEnd/>
          </a:ln>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solidFill>
                <a:srgbClr val="000000"/>
              </a:solidFill>
            </a:endParaRPr>
          </a:p>
        </p:txBody>
      </p:sp>
      <p:sp>
        <p:nvSpPr>
          <p:cNvPr id="2" name="TextBox 1"/>
          <p:cNvSpPr txBox="1"/>
          <p:nvPr/>
        </p:nvSpPr>
        <p:spPr>
          <a:xfrm>
            <a:off x="1547664" y="6093296"/>
            <a:ext cx="7344816" cy="738664"/>
          </a:xfrm>
          <a:prstGeom prst="rect">
            <a:avLst/>
          </a:prstGeom>
          <a:noFill/>
        </p:spPr>
        <p:txBody>
          <a:bodyPr wrap="square" rtlCol="0">
            <a:spAutoFit/>
          </a:bodyPr>
          <a:lstStyle/>
          <a:p>
            <a:pPr eaLnBrk="1" hangingPunct="1"/>
            <a:r>
              <a:rPr lang="en-US" sz="1400" i="1" dirty="0" smtClean="0">
                <a:solidFill>
                  <a:srgbClr val="000000"/>
                </a:solidFill>
                <a:ea typeface="ＭＳ Ｐゴシック" pitchFamily="34" charset="-128"/>
              </a:rPr>
              <a:t>Large towns include: </a:t>
            </a:r>
            <a:r>
              <a:rPr lang="en-US" sz="1400" i="1" dirty="0" err="1" smtClean="0">
                <a:solidFill>
                  <a:srgbClr val="000000"/>
                </a:solidFill>
                <a:ea typeface="ＭＳ Ｐゴシック" pitchFamily="34" charset="-128"/>
              </a:rPr>
              <a:t>Knysna</a:t>
            </a:r>
            <a:r>
              <a:rPr lang="en-US" sz="1400" i="1" dirty="0" smtClean="0">
                <a:solidFill>
                  <a:srgbClr val="000000"/>
                </a:solidFill>
                <a:ea typeface="ＭＳ Ｐゴシック" pitchFamily="34" charset="-128"/>
              </a:rPr>
              <a:t>, Randfontein, </a:t>
            </a:r>
            <a:r>
              <a:rPr lang="en-US" sz="1400" i="1" dirty="0" err="1" smtClean="0">
                <a:solidFill>
                  <a:srgbClr val="000000"/>
                </a:solidFill>
                <a:ea typeface="ＭＳ Ｐゴシック" pitchFamily="34" charset="-128"/>
              </a:rPr>
              <a:t>Kokstad</a:t>
            </a:r>
            <a:r>
              <a:rPr lang="en-US" sz="1400" i="1" dirty="0" smtClean="0">
                <a:solidFill>
                  <a:srgbClr val="000000"/>
                </a:solidFill>
                <a:ea typeface="ＭＳ Ｐゴシック" pitchFamily="34" charset="-128"/>
              </a:rPr>
              <a:t>, </a:t>
            </a:r>
            <a:r>
              <a:rPr lang="en-US" sz="1400" i="1" dirty="0" err="1" smtClean="0">
                <a:solidFill>
                  <a:srgbClr val="000000"/>
                </a:solidFill>
                <a:ea typeface="ＭＳ Ｐゴシック" pitchFamily="34" charset="-128"/>
              </a:rPr>
              <a:t>Mahikeng</a:t>
            </a:r>
            <a:r>
              <a:rPr lang="en-US" sz="1400" i="1" dirty="0" smtClean="0">
                <a:solidFill>
                  <a:srgbClr val="000000"/>
                </a:solidFill>
                <a:ea typeface="ＭＳ Ｐゴシック" pitchFamily="34" charset="-128"/>
              </a:rPr>
              <a:t> and </a:t>
            </a:r>
            <a:r>
              <a:rPr lang="en-US" sz="1400" i="1" dirty="0" err="1" smtClean="0">
                <a:solidFill>
                  <a:srgbClr val="000000"/>
                </a:solidFill>
                <a:ea typeface="ＭＳ Ｐゴシック" pitchFamily="34" charset="-128"/>
              </a:rPr>
              <a:t>Makana</a:t>
            </a:r>
            <a:endParaRPr lang="en-US" sz="1400" i="1" dirty="0" smtClean="0">
              <a:solidFill>
                <a:srgbClr val="000000"/>
              </a:solidFill>
              <a:ea typeface="ＭＳ Ｐゴシック" pitchFamily="34" charset="-128"/>
            </a:endParaRPr>
          </a:p>
          <a:p>
            <a:pPr eaLnBrk="1" hangingPunct="1"/>
            <a:r>
              <a:rPr lang="en-US" sz="1400" i="1" dirty="0" smtClean="0">
                <a:solidFill>
                  <a:srgbClr val="000000"/>
                </a:solidFill>
                <a:ea typeface="ＭＳ Ｐゴシック" pitchFamily="34" charset="-128"/>
              </a:rPr>
              <a:t>Small towns include: Beaufort West, </a:t>
            </a:r>
            <a:r>
              <a:rPr lang="en-US" sz="1400" i="1" dirty="0" err="1" smtClean="0">
                <a:solidFill>
                  <a:srgbClr val="000000"/>
                </a:solidFill>
                <a:ea typeface="ＭＳ Ｐゴシック" pitchFamily="34" charset="-128"/>
              </a:rPr>
              <a:t>Bela</a:t>
            </a:r>
            <a:r>
              <a:rPr lang="en-US" sz="1400" i="1" dirty="0" smtClean="0">
                <a:solidFill>
                  <a:srgbClr val="000000"/>
                </a:solidFill>
                <a:ea typeface="ＭＳ Ｐゴシック" pitchFamily="34" charset="-128"/>
              </a:rPr>
              <a:t> </a:t>
            </a:r>
            <a:r>
              <a:rPr lang="en-US" sz="1400" i="1" dirty="0" err="1" smtClean="0">
                <a:solidFill>
                  <a:srgbClr val="000000"/>
                </a:solidFill>
                <a:ea typeface="ＭＳ Ｐゴシック" pitchFamily="34" charset="-128"/>
              </a:rPr>
              <a:t>Bela</a:t>
            </a:r>
            <a:r>
              <a:rPr lang="en-US" sz="1400" i="1" dirty="0" smtClean="0">
                <a:solidFill>
                  <a:srgbClr val="000000"/>
                </a:solidFill>
                <a:ea typeface="ＭＳ Ｐゴシック" pitchFamily="34" charset="-128"/>
              </a:rPr>
              <a:t>, </a:t>
            </a:r>
            <a:r>
              <a:rPr lang="en-US" sz="1400" i="1" dirty="0" err="1" smtClean="0">
                <a:solidFill>
                  <a:srgbClr val="000000"/>
                </a:solidFill>
                <a:ea typeface="ＭＳ Ｐゴシック" pitchFamily="34" charset="-128"/>
              </a:rPr>
              <a:t>Vetersdorp</a:t>
            </a:r>
            <a:r>
              <a:rPr lang="en-US" sz="1400" i="1" dirty="0" smtClean="0">
                <a:solidFill>
                  <a:srgbClr val="000000"/>
                </a:solidFill>
                <a:ea typeface="ＭＳ Ｐゴシック" pitchFamily="34" charset="-128"/>
              </a:rPr>
              <a:t> and </a:t>
            </a:r>
            <a:r>
              <a:rPr lang="en-US" sz="1400" i="1" dirty="0" err="1" smtClean="0">
                <a:solidFill>
                  <a:srgbClr val="000000"/>
                </a:solidFill>
                <a:ea typeface="ＭＳ Ｐゴシック" pitchFamily="34" charset="-128"/>
              </a:rPr>
              <a:t>Mier</a:t>
            </a:r>
            <a:endParaRPr lang="en-US" sz="1400" i="1" dirty="0" smtClean="0">
              <a:solidFill>
                <a:srgbClr val="000000"/>
              </a:solidFill>
              <a:ea typeface="ＭＳ Ｐゴシック" pitchFamily="34" charset="-128"/>
            </a:endParaRPr>
          </a:p>
          <a:p>
            <a:pPr eaLnBrk="1" hangingPunct="1"/>
            <a:r>
              <a:rPr lang="en-US" sz="1400" i="1" dirty="0" smtClean="0">
                <a:solidFill>
                  <a:srgbClr val="000000"/>
                </a:solidFill>
                <a:ea typeface="ＭＳ Ｐゴシック" pitchFamily="34" charset="-128"/>
              </a:rPr>
              <a:t>Rural municipalities include: Bushbuckridge, Ntabankulu, </a:t>
            </a:r>
            <a:r>
              <a:rPr lang="en-US" sz="1400" i="1" dirty="0" err="1" smtClean="0">
                <a:solidFill>
                  <a:srgbClr val="000000"/>
                </a:solidFill>
                <a:ea typeface="ＭＳ Ｐゴシック" pitchFamily="34" charset="-128"/>
              </a:rPr>
              <a:t>uPhongolo</a:t>
            </a:r>
            <a:r>
              <a:rPr lang="en-US" sz="1400" i="1" dirty="0">
                <a:solidFill>
                  <a:srgbClr val="000000"/>
                </a:solidFill>
                <a:ea typeface="ＭＳ Ｐゴシック" pitchFamily="34" charset="-128"/>
              </a:rPr>
              <a:t> </a:t>
            </a:r>
            <a:r>
              <a:rPr lang="en-US" sz="1400" i="1" dirty="0" smtClean="0">
                <a:solidFill>
                  <a:srgbClr val="000000"/>
                </a:solidFill>
                <a:ea typeface="ＭＳ Ｐゴシック" pitchFamily="34" charset="-128"/>
              </a:rPr>
              <a:t>and Greater </a:t>
            </a:r>
            <a:r>
              <a:rPr lang="en-US" sz="1400" i="1" dirty="0" err="1" smtClean="0">
                <a:solidFill>
                  <a:srgbClr val="000000"/>
                </a:solidFill>
                <a:ea typeface="ＭＳ Ｐゴシック" pitchFamily="34" charset="-128"/>
              </a:rPr>
              <a:t>Taung</a:t>
            </a:r>
            <a:endParaRPr lang="en-US" sz="1400" i="1" dirty="0">
              <a:solidFill>
                <a:srgbClr val="000000"/>
              </a:solidFill>
              <a:ea typeface="ＭＳ Ｐゴシック" pitchFamily="34" charset="-128"/>
            </a:endParaRPr>
          </a:p>
        </p:txBody>
      </p:sp>
    </p:spTree>
    <p:extLst>
      <p:ext uri="{BB962C8B-B14F-4D97-AF65-F5344CB8AC3E}">
        <p14:creationId xmlns:p14="http://schemas.microsoft.com/office/powerpoint/2010/main" val="3105478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76200"/>
            <a:ext cx="9036496" cy="838200"/>
          </a:xfrm>
        </p:spPr>
        <p:txBody>
          <a:bodyPr/>
          <a:lstStyle/>
          <a:p>
            <a:r>
              <a:rPr lang="en-ZA" dirty="0"/>
              <a:t>LGES Allocations – </a:t>
            </a:r>
            <a:r>
              <a:rPr lang="en-ZA" dirty="0" smtClean="0"/>
              <a:t>Post </a:t>
            </a:r>
            <a:r>
              <a:rPr lang="en-ZA" dirty="0"/>
              <a:t>Phase In </a:t>
            </a:r>
            <a:r>
              <a:rPr lang="en-ZA" dirty="0" smtClean="0"/>
              <a:t>5 Year (1 of 3)</a:t>
            </a:r>
            <a:endParaRPr lang="en-ZA" dirty="0"/>
          </a:p>
        </p:txBody>
      </p:sp>
      <p:sp>
        <p:nvSpPr>
          <p:cNvPr id="9" name="Content Placeholder 8"/>
          <p:cNvSpPr>
            <a:spLocks noGrp="1"/>
          </p:cNvSpPr>
          <p:nvPr>
            <p:ph sz="half" idx="1"/>
          </p:nvPr>
        </p:nvSpPr>
        <p:spPr>
          <a:xfrm>
            <a:off x="152400" y="1295400"/>
            <a:ext cx="8812088" cy="4572000"/>
          </a:xfrm>
        </p:spPr>
        <p:txBody>
          <a:bodyPr/>
          <a:lstStyle/>
          <a:p>
            <a:pPr marL="0" lvl="0" indent="0">
              <a:buNone/>
            </a:pPr>
            <a:r>
              <a:rPr lang="en-ZA" sz="1600" b="1" dirty="0" smtClean="0">
                <a:solidFill>
                  <a:srgbClr val="000000"/>
                </a:solidFill>
              </a:rPr>
              <a:t>2013/14 - 2017/18 </a:t>
            </a:r>
            <a:r>
              <a:rPr lang="en-ZA" sz="1600" b="1" dirty="0">
                <a:solidFill>
                  <a:srgbClr val="000000"/>
                </a:solidFill>
              </a:rPr>
              <a:t>(5 Years) </a:t>
            </a:r>
            <a:r>
              <a:rPr lang="en-ZA" sz="1600" b="1" dirty="0" smtClean="0">
                <a:solidFill>
                  <a:srgbClr val="000000"/>
                </a:solidFill>
              </a:rPr>
              <a:t>Post </a:t>
            </a:r>
            <a:r>
              <a:rPr lang="en-ZA" sz="1600" b="1" dirty="0">
                <a:solidFill>
                  <a:srgbClr val="000000"/>
                </a:solidFill>
              </a:rPr>
              <a:t>Phase-In</a:t>
            </a:r>
            <a:r>
              <a:rPr lang="en-ZA" sz="1600" b="1" dirty="0" smtClean="0">
                <a:solidFill>
                  <a:srgbClr val="000000"/>
                </a:solidFill>
              </a:rPr>
              <a:t> Allocation </a:t>
            </a:r>
            <a:r>
              <a:rPr lang="en-ZA" sz="1600" b="1" dirty="0">
                <a:solidFill>
                  <a:srgbClr val="000000"/>
                </a:solidFill>
              </a:rPr>
              <a:t>per poor HH (If all functions assigned to Metros and LMs)</a:t>
            </a:r>
          </a:p>
          <a:p>
            <a:endParaRPr lang="en-ZA" dirty="0"/>
          </a:p>
        </p:txBody>
      </p:sp>
      <p:sp>
        <p:nvSpPr>
          <p:cNvPr id="7" name="Slide Number Placeholder 6"/>
          <p:cNvSpPr>
            <a:spLocks noGrp="1"/>
          </p:cNvSpPr>
          <p:nvPr>
            <p:ph type="sldNum" sz="quarter" idx="12"/>
          </p:nvPr>
        </p:nvSpPr>
        <p:spPr/>
        <p:txBody>
          <a:bodyPr/>
          <a:lstStyle/>
          <a:p>
            <a:pPr>
              <a:defRPr/>
            </a:pPr>
            <a:fld id="{D9F8F12A-75DC-4657-BE25-3296E457E35A}" type="slidenum">
              <a:rPr lang="en-US" smtClean="0">
                <a:solidFill>
                  <a:srgbClr val="808080"/>
                </a:solidFill>
              </a:rPr>
              <a:pPr>
                <a:defRPr/>
              </a:pPr>
              <a:t>19</a:t>
            </a:fld>
            <a:endParaRPr lang="en-US" sz="1400" b="0">
              <a:solidFill>
                <a:srgbClr val="000000"/>
              </a:solidFill>
              <a:latin typeface="Arial"/>
            </a:endParaRPr>
          </a:p>
        </p:txBody>
      </p:sp>
      <p:sp>
        <p:nvSpPr>
          <p:cNvPr id="2" name="TextBox 1"/>
          <p:cNvSpPr txBox="1"/>
          <p:nvPr/>
        </p:nvSpPr>
        <p:spPr>
          <a:xfrm>
            <a:off x="2051720" y="6237312"/>
            <a:ext cx="6048672" cy="584775"/>
          </a:xfrm>
          <a:prstGeom prst="rect">
            <a:avLst/>
          </a:prstGeom>
          <a:noFill/>
        </p:spPr>
        <p:txBody>
          <a:bodyPr wrap="square" rtlCol="0">
            <a:spAutoFit/>
          </a:bodyPr>
          <a:lstStyle/>
          <a:p>
            <a:pPr eaLnBrk="1" hangingPunct="1"/>
            <a:r>
              <a:rPr lang="en-US" sz="1600" dirty="0" smtClean="0">
                <a:solidFill>
                  <a:srgbClr val="000000"/>
                </a:solidFill>
                <a:ea typeface="ＭＳ Ｐゴシック" pitchFamily="34" charset="-128"/>
              </a:rPr>
              <a:t>Note: data in these slides is recalculated so that water and sanitation funds are allocated to local municipalities</a:t>
            </a:r>
            <a:endParaRPr lang="en-US" sz="1600" dirty="0">
              <a:solidFill>
                <a:srgbClr val="000000"/>
              </a:solidFill>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89289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27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400" dirty="0" smtClean="0"/>
              <a:t>Concept of viability and how the system should respond</a:t>
            </a:r>
          </a:p>
          <a:p>
            <a:r>
              <a:rPr lang="en-US" sz="2400" dirty="0" smtClean="0"/>
              <a:t>Structure of the Local Government Fiscal Framework</a:t>
            </a:r>
          </a:p>
          <a:p>
            <a:pPr marL="342900" lvl="1" indent="-342900">
              <a:buChar char="•"/>
            </a:pPr>
            <a:r>
              <a:rPr lang="en-US" sz="2400" dirty="0">
                <a:cs typeface="+mn-cs"/>
              </a:rPr>
              <a:t>How redistributive is the Division of Revenue for local government</a:t>
            </a:r>
            <a:r>
              <a:rPr lang="en-US" sz="2400" dirty="0" smtClean="0">
                <a:cs typeface="+mn-cs"/>
              </a:rPr>
              <a:t>?</a:t>
            </a:r>
          </a:p>
          <a:p>
            <a:pPr marL="342900" lvl="1" indent="-342900">
              <a:buChar char="•"/>
            </a:pPr>
            <a:r>
              <a:rPr lang="en-US" sz="2400" dirty="0">
                <a:cs typeface="+mn-cs"/>
              </a:rPr>
              <a:t>What is the relationship between “municipal viability” &amp; municipal performance?</a:t>
            </a:r>
          </a:p>
          <a:p>
            <a:pPr marL="342900" lvl="1" indent="-342900">
              <a:buChar char="•"/>
            </a:pPr>
            <a:endParaRPr lang="en-US" sz="1800" dirty="0">
              <a:cs typeface="+mn-cs"/>
            </a:endParaRPr>
          </a:p>
          <a:p>
            <a:pPr lvl="1"/>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2</a:t>
            </a:fld>
            <a:endParaRPr lang="en-US" sz="1400" b="0" dirty="0">
              <a:solidFill>
                <a:schemeClr val="tx1"/>
              </a:solidFill>
              <a:latin typeface="+mn-lt"/>
            </a:endParaRPr>
          </a:p>
        </p:txBody>
      </p:sp>
    </p:spTree>
    <p:extLst>
      <p:ext uri="{BB962C8B-B14F-4D97-AF65-F5344CB8AC3E}">
        <p14:creationId xmlns:p14="http://schemas.microsoft.com/office/powerpoint/2010/main" val="5369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685800"/>
          </a:xfrm>
        </p:spPr>
        <p:txBody>
          <a:bodyPr>
            <a:normAutofit/>
          </a:bodyPr>
          <a:lstStyle/>
          <a:p>
            <a:r>
              <a:rPr lang="en-US" b="1" dirty="0" smtClean="0">
                <a:latin typeface="Arial" pitchFamily="34" charset="0"/>
                <a:cs typeface="Arial" pitchFamily="34" charset="0"/>
              </a:rPr>
              <a:t>Changes in transfers to LG </a:t>
            </a:r>
            <a:endParaRPr lang="en-US" b="1" dirty="0">
              <a:latin typeface="Arial" pitchFamily="34" charset="0"/>
              <a:cs typeface="Arial" pitchFamily="34" charset="0"/>
            </a:endParaRPr>
          </a:p>
        </p:txBody>
      </p:sp>
      <p:sp>
        <p:nvSpPr>
          <p:cNvPr id="3" name="Content Placeholder 2"/>
          <p:cNvSpPr>
            <a:spLocks noGrp="1"/>
          </p:cNvSpPr>
          <p:nvPr>
            <p:ph idx="1"/>
          </p:nvPr>
        </p:nvSpPr>
        <p:spPr>
          <a:xfrm>
            <a:off x="304800" y="1196752"/>
            <a:ext cx="4171659" cy="2057400"/>
          </a:xfrm>
        </p:spPr>
        <p:txBody>
          <a:bodyPr>
            <a:normAutofit fontScale="92500" lnSpcReduction="10000"/>
          </a:bodyPr>
          <a:lstStyle/>
          <a:p>
            <a:pPr marL="109728" indent="0">
              <a:buClrTx/>
              <a:buNone/>
            </a:pPr>
            <a:r>
              <a:rPr lang="en-US" sz="3900" b="1" dirty="0" smtClean="0">
                <a:solidFill>
                  <a:schemeClr val="accent2"/>
                </a:solidFill>
                <a:latin typeface="Arial" pitchFamily="34" charset="0"/>
                <a:cs typeface="Arial" pitchFamily="34" charset="0"/>
              </a:rPr>
              <a:t>2000:</a:t>
            </a:r>
          </a:p>
          <a:p>
            <a:pPr>
              <a:buClrTx/>
              <a:buFont typeface="Georgia" pitchFamily="18" charset="0"/>
              <a:buChar char="•"/>
            </a:pPr>
            <a:r>
              <a:rPr lang="en-US" sz="1900" dirty="0" smtClean="0">
                <a:latin typeface="Arial" pitchFamily="34" charset="0"/>
                <a:cs typeface="Arial" pitchFamily="34" charset="0"/>
              </a:rPr>
              <a:t>3% of division of revenue allocated to local government</a:t>
            </a:r>
          </a:p>
          <a:p>
            <a:pPr>
              <a:buClrTx/>
              <a:buFont typeface="Georgia" pitchFamily="18" charset="0"/>
              <a:buChar char="•"/>
            </a:pPr>
            <a:r>
              <a:rPr lang="en-US" sz="1900" dirty="0" smtClean="0">
                <a:solidFill>
                  <a:schemeClr val="tx1"/>
                </a:solidFill>
                <a:latin typeface="Arial" pitchFamily="34" charset="0"/>
                <a:cs typeface="Arial" pitchFamily="34" charset="0"/>
              </a:rPr>
              <a:t>1998 White Paper estimated that 90% of local spending funded from own revenues, 10% from transfers</a:t>
            </a:r>
          </a:p>
        </p:txBody>
      </p:sp>
      <p:sp>
        <p:nvSpPr>
          <p:cNvPr id="5" name="Slide Number Placeholder 4"/>
          <p:cNvSpPr>
            <a:spLocks noGrp="1"/>
          </p:cNvSpPr>
          <p:nvPr>
            <p:ph type="sldNum" sz="quarter" idx="12"/>
          </p:nvPr>
        </p:nvSpPr>
        <p:spPr>
          <a:xfrm>
            <a:off x="6934200" y="6500192"/>
            <a:ext cx="1905000" cy="457200"/>
          </a:xfrm>
        </p:spPr>
        <p:txBody>
          <a:bodyPr/>
          <a:lstStyle/>
          <a:p>
            <a:fld id="{82AD8FA5-D6B8-4D95-9008-F892C91BBB90}" type="slidenum">
              <a:rPr lang="en-US" smtClean="0">
                <a:latin typeface="Arial" pitchFamily="34" charset="0"/>
                <a:cs typeface="Arial" pitchFamily="34" charset="0"/>
              </a:rPr>
              <a:t>20</a:t>
            </a:fld>
            <a:endParaRPr lang="en-US" dirty="0">
              <a:latin typeface="Arial" pitchFamily="34" charset="0"/>
              <a:cs typeface="Arial" pitchFamily="34" charset="0"/>
            </a:endParaRPr>
          </a:p>
        </p:txBody>
      </p:sp>
      <p:sp>
        <p:nvSpPr>
          <p:cNvPr id="6" name="Content Placeholder 2"/>
          <p:cNvSpPr txBox="1">
            <a:spLocks/>
          </p:cNvSpPr>
          <p:nvPr/>
        </p:nvSpPr>
        <p:spPr>
          <a:xfrm>
            <a:off x="4648200" y="1196752"/>
            <a:ext cx="4343400" cy="1992868"/>
          </a:xfrm>
          <a:prstGeom prst="rect">
            <a:avLst/>
          </a:prstGeom>
        </p:spPr>
        <p:txBody>
          <a:bodyPr vert="horz">
            <a:normAutofit fontScale="92500" lnSpcReduction="10000"/>
          </a:bodyPr>
          <a:lstStyle>
            <a:lvl1pPr marL="109728" indent="0">
              <a:spcBef>
                <a:spcPts val="300"/>
              </a:spcBef>
              <a:buClrTx/>
              <a:buFont typeface="Georgia"/>
              <a:buNone/>
              <a:defRPr kumimoji="0" sz="3500" b="1">
                <a:solidFill>
                  <a:schemeClr val="accent2">
                    <a:lumMod val="60000"/>
                    <a:lumOff val="40000"/>
                  </a:schemeClr>
                </a:solidFill>
                <a:latin typeface="Arial" pitchFamily="34" charset="0"/>
                <a:cs typeface="Arial" pitchFamily="34" charset="0"/>
              </a:defRPr>
            </a:lvl1pPr>
            <a:lvl2pPr marL="658368" indent="-246888">
              <a:spcBef>
                <a:spcPts val="300"/>
              </a:spcBef>
              <a:buClr>
                <a:schemeClr val="accent2"/>
              </a:buClr>
              <a:buFont typeface="Georgia"/>
              <a:buChar char="▫"/>
              <a:defRPr kumimoji="0" sz="2600">
                <a:solidFill>
                  <a:schemeClr val="accent2"/>
                </a:solidFill>
              </a:defRPr>
            </a:lvl2pPr>
            <a:lvl3pPr marL="923544" indent="-219456">
              <a:spcBef>
                <a:spcPts val="300"/>
              </a:spcBef>
              <a:buClr>
                <a:schemeClr val="accent1"/>
              </a:buClr>
              <a:buFont typeface="Wingdings 2"/>
              <a:buChar char=""/>
              <a:defRPr kumimoji="0" sz="2400">
                <a:solidFill>
                  <a:schemeClr val="accent1"/>
                </a:solidFill>
              </a:defRPr>
            </a:lvl3pPr>
            <a:lvl4pPr marL="1179576" indent="-201168">
              <a:spcBef>
                <a:spcPts val="300"/>
              </a:spcBef>
              <a:buClr>
                <a:schemeClr val="accent1"/>
              </a:buClr>
              <a:buFont typeface="Wingdings 2"/>
              <a:buChar char=""/>
              <a:defRPr kumimoji="0" sz="2200">
                <a:solidFill>
                  <a:schemeClr val="accent1"/>
                </a:solidFill>
              </a:defRPr>
            </a:lvl4pPr>
            <a:lvl5pPr marL="1389888" indent="-182880">
              <a:spcBef>
                <a:spcPts val="300"/>
              </a:spcBef>
              <a:buClr>
                <a:schemeClr val="accent3"/>
              </a:buClr>
              <a:buFont typeface="Georgia"/>
              <a:buChar char="▫"/>
              <a:defRPr kumimoji="0" sz="2000">
                <a:solidFill>
                  <a:schemeClr val="accent3"/>
                </a:solidFill>
              </a:defRPr>
            </a:lvl5pPr>
            <a:lvl6pPr marL="1609344" indent="-182880">
              <a:spcBef>
                <a:spcPts val="300"/>
              </a:spcBef>
              <a:buClr>
                <a:schemeClr val="accent3"/>
              </a:buClr>
              <a:buFont typeface="Georgia"/>
              <a:buChar char="▫"/>
              <a:defRPr kumimoji="0">
                <a:solidFill>
                  <a:schemeClr val="accent3"/>
                </a:solidFill>
              </a:defRPr>
            </a:lvl6pPr>
            <a:lvl7pPr marL="1828800" indent="-182880">
              <a:spcBef>
                <a:spcPts val="300"/>
              </a:spcBef>
              <a:buClr>
                <a:schemeClr val="accent3"/>
              </a:buClr>
              <a:buFont typeface="Georgia"/>
              <a:buChar char="▫"/>
              <a:defRPr kumimoji="0" sz="1600">
                <a:solidFill>
                  <a:schemeClr val="accent3"/>
                </a:solidFill>
              </a:defRPr>
            </a:lvl7pPr>
            <a:lvl8pPr marL="2029968" indent="-182880">
              <a:spcBef>
                <a:spcPts val="300"/>
              </a:spcBef>
              <a:buClr>
                <a:schemeClr val="accent3"/>
              </a:buClr>
              <a:buFont typeface="Georgia"/>
              <a:buChar char="◦"/>
              <a:defRPr kumimoji="0" sz="1500">
                <a:solidFill>
                  <a:schemeClr val="accent3"/>
                </a:solidFill>
              </a:defRPr>
            </a:lvl8pPr>
            <a:lvl9pPr marL="2240280" indent="-182880">
              <a:spcBef>
                <a:spcPts val="300"/>
              </a:spcBef>
              <a:buClr>
                <a:schemeClr val="accent3"/>
              </a:buClr>
              <a:buFont typeface="Georgia"/>
              <a:buChar char="◦"/>
              <a:defRPr kumimoji="0" sz="1400" baseline="0">
                <a:solidFill>
                  <a:schemeClr val="accent3"/>
                </a:solidFill>
              </a:defRPr>
            </a:lvl9pPr>
          </a:lstStyle>
          <a:p>
            <a:r>
              <a:rPr lang="en-US" sz="3900" dirty="0">
                <a:solidFill>
                  <a:schemeClr val="accent2"/>
                </a:solidFill>
              </a:rPr>
              <a:t>2015:</a:t>
            </a:r>
          </a:p>
          <a:p>
            <a:pPr marL="365760" indent="-256032">
              <a:buFont typeface="Georgia" pitchFamily="18" charset="0"/>
              <a:buChar char="•"/>
            </a:pPr>
            <a:r>
              <a:rPr lang="en-US" sz="2100" b="0" dirty="0">
                <a:solidFill>
                  <a:schemeClr val="tx1"/>
                </a:solidFill>
              </a:rPr>
              <a:t>9.1% of division of revenue allocated to local government</a:t>
            </a:r>
          </a:p>
          <a:p>
            <a:pPr marL="365760" indent="-256032">
              <a:buFont typeface="Georgia" pitchFamily="18" charset="0"/>
              <a:buChar char="•"/>
            </a:pPr>
            <a:r>
              <a:rPr lang="en-US" sz="2100" b="0" dirty="0">
                <a:solidFill>
                  <a:schemeClr val="tx1"/>
                </a:solidFill>
              </a:rPr>
              <a:t>75% of local spending funded from own revenues and 25 % from transfers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66" y="3308050"/>
            <a:ext cx="8358187" cy="293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3342020"/>
            <a:ext cx="8350753" cy="369332"/>
          </a:xfrm>
          <a:prstGeom prst="rect">
            <a:avLst/>
          </a:prstGeom>
          <a:solidFill>
            <a:schemeClr val="bg1"/>
          </a:solidFill>
        </p:spPr>
        <p:txBody>
          <a:bodyPr wrap="square" rtlCol="0">
            <a:spAutoFit/>
          </a:bodyPr>
          <a:lstStyle/>
          <a:p>
            <a:r>
              <a:rPr lang="en-US" sz="1800" b="1" dirty="0" smtClean="0">
                <a:latin typeface="Arial" pitchFamily="34" charset="0"/>
                <a:cs typeface="Arial" pitchFamily="34" charset="0"/>
              </a:rPr>
              <a:t>Value of transfers to local government, 2000 – 2015 (R Billions)</a:t>
            </a:r>
            <a:endParaRPr lang="en-US" sz="1800" b="1" dirty="0">
              <a:latin typeface="Arial" pitchFamily="34" charset="0"/>
              <a:cs typeface="Arial" pitchFamily="34" charset="0"/>
            </a:endParaRPr>
          </a:p>
        </p:txBody>
      </p:sp>
      <p:sp>
        <p:nvSpPr>
          <p:cNvPr id="8" name="TextBox 7"/>
          <p:cNvSpPr txBox="1"/>
          <p:nvPr/>
        </p:nvSpPr>
        <p:spPr>
          <a:xfrm>
            <a:off x="5867400" y="6119718"/>
            <a:ext cx="4038600" cy="261610"/>
          </a:xfrm>
          <a:prstGeom prst="rect">
            <a:avLst/>
          </a:prstGeom>
          <a:noFill/>
        </p:spPr>
        <p:txBody>
          <a:bodyPr wrap="square" rtlCol="0">
            <a:spAutoFit/>
          </a:bodyPr>
          <a:lstStyle/>
          <a:p>
            <a:r>
              <a:rPr lang="en-US" sz="1100" dirty="0" smtClean="0">
                <a:latin typeface="Arial" pitchFamily="34" charset="0"/>
                <a:cs typeface="Arial" pitchFamily="34" charset="0"/>
              </a:rPr>
              <a:t>Note: amounts quoted are nominal values</a:t>
            </a:r>
            <a:endParaRPr lang="en-US" sz="1100" dirty="0">
              <a:latin typeface="Arial" pitchFamily="34" charset="0"/>
              <a:cs typeface="Arial" pitchFamily="34" charset="0"/>
            </a:endParaRPr>
          </a:p>
        </p:txBody>
      </p:sp>
      <p:sp>
        <p:nvSpPr>
          <p:cNvPr id="9" name="Rectangle 8"/>
          <p:cNvSpPr/>
          <p:nvPr/>
        </p:nvSpPr>
        <p:spPr>
          <a:xfrm>
            <a:off x="634482" y="6309320"/>
            <a:ext cx="7683953" cy="369332"/>
          </a:xfrm>
          <a:prstGeom prst="rect">
            <a:avLst/>
          </a:prstGeom>
          <a:solidFill>
            <a:schemeClr val="bg1"/>
          </a:solidFill>
        </p:spPr>
        <p:txBody>
          <a:bodyPr wrap="square">
            <a:spAutoFit/>
          </a:bodyPr>
          <a:lstStyle/>
          <a:p>
            <a:r>
              <a:rPr lang="en-US" sz="1800" dirty="0">
                <a:solidFill>
                  <a:srgbClr val="FF0000"/>
                </a:solidFill>
              </a:rPr>
              <a:t>Have increased transfers led to </a:t>
            </a:r>
            <a:r>
              <a:rPr lang="en-US" sz="1800" dirty="0" smtClean="0">
                <a:solidFill>
                  <a:srgbClr val="FF0000"/>
                </a:solidFill>
              </a:rPr>
              <a:t>a corresponding improvement in </a:t>
            </a:r>
            <a:r>
              <a:rPr lang="en-US" sz="1800" dirty="0">
                <a:solidFill>
                  <a:srgbClr val="FF0000"/>
                </a:solidFill>
              </a:rPr>
              <a:t>delivery?</a:t>
            </a:r>
          </a:p>
        </p:txBody>
      </p:sp>
    </p:spTree>
    <p:extLst>
      <p:ext uri="{BB962C8B-B14F-4D97-AF65-F5344CB8AC3E}">
        <p14:creationId xmlns:p14="http://schemas.microsoft.com/office/powerpoint/2010/main" val="4113810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solidFill>
                <a:schemeClr val="tx1"/>
              </a:solidFill>
            </a:endParaRPr>
          </a:p>
        </p:txBody>
      </p:sp>
      <p:sp>
        <p:nvSpPr>
          <p:cNvPr id="6" name="Text Placeholder 5"/>
          <p:cNvSpPr>
            <a:spLocks noGrp="1"/>
          </p:cNvSpPr>
          <p:nvPr>
            <p:ph type="body" idx="1"/>
          </p:nvPr>
        </p:nvSpPr>
        <p:spPr/>
        <p:txBody>
          <a:bodyPr/>
          <a:lstStyle/>
          <a:p>
            <a:pPr algn="ctr"/>
            <a:r>
              <a:rPr lang="en-US" sz="4000" b="1" dirty="0" smtClean="0"/>
              <a:t>What is the relationship between “municipal viability” &amp; municipal performance?</a:t>
            </a:r>
            <a:endParaRPr lang="en-US" sz="4000" b="1" dirty="0"/>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808080"/>
                </a:solidFill>
              </a:rPr>
              <a:pPr>
                <a:defRPr/>
              </a:pPr>
              <a:t>21</a:t>
            </a:fld>
            <a:endParaRPr lang="en-US" sz="1400" b="0">
              <a:solidFill>
                <a:srgbClr val="000000"/>
              </a:solidFill>
              <a:latin typeface="Arial"/>
            </a:endParaRPr>
          </a:p>
        </p:txBody>
      </p:sp>
    </p:spTree>
    <p:extLst>
      <p:ext uri="{BB962C8B-B14F-4D97-AF65-F5344CB8AC3E}">
        <p14:creationId xmlns:p14="http://schemas.microsoft.com/office/powerpoint/2010/main" val="66006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AD8FA5-D6B8-4D95-9008-F892C91BBB90}" type="slidenum">
              <a:rPr lang="en-US" smtClean="0">
                <a:latin typeface="Arial" pitchFamily="34" charset="0"/>
                <a:cs typeface="Arial" pitchFamily="34" charset="0"/>
              </a:rPr>
              <a:t>22</a:t>
            </a:fld>
            <a:endParaRPr lang="en-US" dirty="0">
              <a:latin typeface="Arial" pitchFamily="34" charset="0"/>
              <a:cs typeface="Arial" pitchFamily="34" charset="0"/>
            </a:endParaRPr>
          </a:p>
        </p:txBody>
      </p:sp>
      <p:sp>
        <p:nvSpPr>
          <p:cNvPr id="7" name="AutoShape 22" descr="Small checker board"/>
          <p:cNvSpPr>
            <a:spLocks noChangeArrowheads="1"/>
          </p:cNvSpPr>
          <p:nvPr/>
        </p:nvSpPr>
        <p:spPr bwMode="auto">
          <a:xfrm rot="5400000" flipH="1">
            <a:off x="268682" y="1532466"/>
            <a:ext cx="946679" cy="1328737"/>
          </a:xfrm>
          <a:prstGeom prst="homePlate">
            <a:avLst>
              <a:gd name="adj" fmla="val 29032"/>
            </a:avLst>
          </a:prstGeom>
          <a:pattFill prst="pct20">
            <a:fgClr>
              <a:srgbClr val="800000"/>
            </a:fgClr>
            <a:bgClr>
              <a:srgbClr val="FFFFFF"/>
            </a:bgClr>
          </a:pattFill>
          <a:ln w="9525">
            <a:solidFill>
              <a:sysClr val="windowText" lastClr="000000"/>
            </a:solidFill>
            <a:miter lim="800000"/>
            <a:headEnd/>
            <a:tailEnd/>
          </a:ln>
          <a:effectLst/>
        </p:spPr>
        <p:txBody>
          <a:bodyPr rot="10800000" vert="eaVert"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Non-priority wants</a:t>
            </a:r>
          </a:p>
        </p:txBody>
      </p:sp>
      <p:sp>
        <p:nvSpPr>
          <p:cNvPr id="8" name="Rectangle 7"/>
          <p:cNvSpPr>
            <a:spLocks noChangeArrowheads="1"/>
          </p:cNvSpPr>
          <p:nvPr/>
        </p:nvSpPr>
        <p:spPr bwMode="auto">
          <a:xfrm>
            <a:off x="88900" y="5432425"/>
            <a:ext cx="1328737" cy="577850"/>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Institutional set up</a:t>
            </a:r>
          </a:p>
        </p:txBody>
      </p:sp>
      <p:sp>
        <p:nvSpPr>
          <p:cNvPr id="9" name="Rectangle 8"/>
          <p:cNvSpPr>
            <a:spLocks noChangeArrowheads="1"/>
          </p:cNvSpPr>
          <p:nvPr/>
        </p:nvSpPr>
        <p:spPr bwMode="auto">
          <a:xfrm>
            <a:off x="93451" y="4490244"/>
            <a:ext cx="1328737" cy="956469"/>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Demand for basic services</a:t>
            </a:r>
          </a:p>
        </p:txBody>
      </p:sp>
      <p:sp>
        <p:nvSpPr>
          <p:cNvPr id="10" name="Rectangle 9"/>
          <p:cNvSpPr>
            <a:spLocks noChangeArrowheads="1"/>
          </p:cNvSpPr>
          <p:nvPr/>
        </p:nvSpPr>
        <p:spPr bwMode="auto">
          <a:xfrm>
            <a:off x="88900" y="2668588"/>
            <a:ext cx="1328737" cy="1028700"/>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Demand for other important services</a:t>
            </a:r>
          </a:p>
        </p:txBody>
      </p:sp>
      <p:sp>
        <p:nvSpPr>
          <p:cNvPr id="11" name="Rectangle 10"/>
          <p:cNvSpPr>
            <a:spLocks noChangeArrowheads="1"/>
          </p:cNvSpPr>
          <p:nvPr/>
        </p:nvSpPr>
        <p:spPr bwMode="auto">
          <a:xfrm>
            <a:off x="88900" y="3697288"/>
            <a:ext cx="1328737" cy="769937"/>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National and provincial mandates</a:t>
            </a:r>
          </a:p>
        </p:txBody>
      </p:sp>
      <p:sp>
        <p:nvSpPr>
          <p:cNvPr id="12" name="AutoShape 37"/>
          <p:cNvSpPr>
            <a:spLocks noChangeArrowheads="1"/>
          </p:cNvSpPr>
          <p:nvPr/>
        </p:nvSpPr>
        <p:spPr bwMode="auto">
          <a:xfrm>
            <a:off x="93451" y="6010275"/>
            <a:ext cx="1771650" cy="771525"/>
          </a:xfrm>
          <a:prstGeom prst="chevron">
            <a:avLst>
              <a:gd name="adj" fmla="val 57407"/>
            </a:avLst>
          </a:prstGeom>
          <a:solidFill>
            <a:srgbClr val="800000"/>
          </a:solidFill>
          <a:ln w="38100">
            <a:solidFill>
              <a:sysClr val="windowText" lastClr="000000"/>
            </a:solidFill>
            <a:miter lim="800000"/>
            <a:headEnd/>
            <a:tailEnd/>
          </a:ln>
          <a:effectLst/>
        </p:spPr>
        <p:txBody>
          <a:bodyPr wrap="square" lIns="0"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Calibri"/>
                <a:ea typeface="+mn-ea"/>
                <a:cs typeface="+mn-cs"/>
              </a:rPr>
              <a:t>Community needs and wants</a:t>
            </a:r>
          </a:p>
        </p:txBody>
      </p:sp>
      <p:sp>
        <p:nvSpPr>
          <p:cNvPr id="13" name="Rectangle 12"/>
          <p:cNvSpPr>
            <a:spLocks noChangeArrowheads="1"/>
          </p:cNvSpPr>
          <p:nvPr/>
        </p:nvSpPr>
        <p:spPr bwMode="auto">
          <a:xfrm>
            <a:off x="1524331" y="2586037"/>
            <a:ext cx="1335087" cy="708025"/>
          </a:xfrm>
          <a:prstGeom prst="rect">
            <a:avLst/>
          </a:prstGeom>
          <a:noFill/>
          <a:ln w="28575">
            <a:solidFill>
              <a:srgbClr val="8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Policy constraints on fiscal potential</a:t>
            </a:r>
          </a:p>
        </p:txBody>
      </p:sp>
      <p:sp>
        <p:nvSpPr>
          <p:cNvPr id="14" name="Rectangle 13" descr="25%"/>
          <p:cNvSpPr>
            <a:spLocks noChangeArrowheads="1"/>
          </p:cNvSpPr>
          <p:nvPr/>
        </p:nvSpPr>
        <p:spPr bwMode="auto">
          <a:xfrm>
            <a:off x="1515083" y="1700808"/>
            <a:ext cx="1335087" cy="666523"/>
          </a:xfrm>
          <a:prstGeom prst="rect">
            <a:avLst/>
          </a:prstGeom>
          <a:solidFill>
            <a:schemeClr val="accent3">
              <a:lumMod val="75000"/>
              <a:alpha val="40000"/>
            </a:schemeClr>
          </a:solidFill>
          <a:ln w="9525">
            <a:solidFill>
              <a:schemeClr val="accent3">
                <a:lumMod val="50000"/>
              </a:schemeClr>
            </a:solidFill>
            <a:prstDash val="sysDot"/>
            <a:miter lim="800000"/>
            <a:headEnd/>
            <a:tailEnd/>
          </a:ln>
        </p:spPr>
        <p:txBody>
          <a:bodyPr wrap="square" anchor="ctr"/>
          <a:lstStyle/>
          <a:p>
            <a:pPr algn="ctr"/>
            <a:r>
              <a:rPr lang="en-GB" sz="900" b="1" kern="0" dirty="0">
                <a:solidFill>
                  <a:sysClr val="windowText" lastClr="000000"/>
                </a:solidFill>
                <a:latin typeface="Arial" pitchFamily="34" charset="0"/>
                <a:cs typeface="Arial" pitchFamily="34" charset="0"/>
              </a:rPr>
              <a:t>Priority of LG in vertical </a:t>
            </a:r>
            <a:r>
              <a:rPr lang="en-GB" sz="900" b="1" kern="0" dirty="0" smtClean="0">
                <a:solidFill>
                  <a:sysClr val="windowText" lastClr="000000"/>
                </a:solidFill>
                <a:latin typeface="Arial" pitchFamily="34" charset="0"/>
                <a:cs typeface="Arial" pitchFamily="34" charset="0"/>
              </a:rPr>
              <a:t>division and structure of LGES formula and grants</a:t>
            </a:r>
            <a:endParaRPr lang="en-GB" sz="900" b="1" kern="0" dirty="0">
              <a:solidFill>
                <a:sysClr val="windowText" lastClr="000000"/>
              </a:solidFill>
              <a:latin typeface="Arial" pitchFamily="34" charset="0"/>
              <a:cs typeface="Arial" pitchFamily="34" charset="0"/>
            </a:endParaRPr>
          </a:p>
        </p:txBody>
      </p:sp>
      <p:sp>
        <p:nvSpPr>
          <p:cNvPr id="15" name="Rectangle 14" descr="25%"/>
          <p:cNvSpPr>
            <a:spLocks noChangeArrowheads="1"/>
          </p:cNvSpPr>
          <p:nvPr/>
        </p:nvSpPr>
        <p:spPr bwMode="auto">
          <a:xfrm>
            <a:off x="1504450" y="1484783"/>
            <a:ext cx="1335088" cy="213597"/>
          </a:xfrm>
          <a:prstGeom prst="rect">
            <a:avLst/>
          </a:prstGeom>
          <a:solidFill>
            <a:schemeClr val="accent3">
              <a:lumMod val="75000"/>
              <a:alpha val="40000"/>
            </a:schemeClr>
          </a:solidFill>
          <a:ln w="9525">
            <a:solidFill>
              <a:schemeClr val="accent3">
                <a:lumMod val="50000"/>
              </a:schemeClr>
            </a:solidFill>
            <a:prstDash val="sysDot"/>
            <a:miter lim="800000"/>
            <a:headEnd/>
            <a:tailEnd/>
          </a:ln>
        </p:spPr>
        <p:txBody>
          <a:bodyPr wrap="square" anchor="ctr"/>
          <a:lstStyle/>
          <a:p>
            <a:pPr algn="ctr"/>
            <a:r>
              <a:rPr lang="en-GB" sz="1000" b="1" kern="0" dirty="0">
                <a:solidFill>
                  <a:sysClr val="windowText" lastClr="000000"/>
                </a:solidFill>
                <a:latin typeface="Arial" pitchFamily="34" charset="0"/>
                <a:cs typeface="Arial" pitchFamily="34" charset="0"/>
              </a:rPr>
              <a:t>Allowed taxes</a:t>
            </a:r>
          </a:p>
        </p:txBody>
      </p:sp>
      <p:sp>
        <p:nvSpPr>
          <p:cNvPr id="16" name="Rectangle 15" descr="25%"/>
          <p:cNvSpPr>
            <a:spLocks noChangeArrowheads="1"/>
          </p:cNvSpPr>
          <p:nvPr/>
        </p:nvSpPr>
        <p:spPr bwMode="auto">
          <a:xfrm>
            <a:off x="1508720" y="1144102"/>
            <a:ext cx="1335088" cy="340682"/>
          </a:xfrm>
          <a:prstGeom prst="rect">
            <a:avLst/>
          </a:prstGeom>
          <a:solidFill>
            <a:schemeClr val="accent3">
              <a:lumMod val="75000"/>
              <a:alpha val="40000"/>
            </a:schemeClr>
          </a:solidFill>
          <a:ln w="9525">
            <a:solidFill>
              <a:schemeClr val="accent3">
                <a:lumMod val="50000"/>
              </a:schemeClr>
            </a:solidFill>
            <a:prstDash val="sysDot"/>
            <a:miter lim="800000"/>
            <a:headEnd/>
            <a:tailEnd/>
          </a:ln>
        </p:spPr>
        <p:txBody>
          <a:bodyPr wrap="square" anchor="ctr"/>
          <a:lstStyle/>
          <a:p>
            <a:r>
              <a:rPr lang="en-GB" sz="1000" b="1" kern="0" dirty="0">
                <a:solidFill>
                  <a:sysClr val="windowText" lastClr="000000"/>
                </a:solidFill>
                <a:latin typeface="Arial" pitchFamily="34" charset="0"/>
                <a:cs typeface="Arial" pitchFamily="34" charset="0"/>
              </a:rPr>
              <a:t>Assignment of functions</a:t>
            </a:r>
          </a:p>
        </p:txBody>
      </p:sp>
      <p:sp>
        <p:nvSpPr>
          <p:cNvPr id="18" name="Rectangle 17"/>
          <p:cNvSpPr>
            <a:spLocks noChangeArrowheads="1"/>
          </p:cNvSpPr>
          <p:nvPr/>
        </p:nvSpPr>
        <p:spPr bwMode="auto">
          <a:xfrm>
            <a:off x="1511300" y="4681538"/>
            <a:ext cx="1335087" cy="558007"/>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Rates and taxes</a:t>
            </a:r>
          </a:p>
        </p:txBody>
      </p:sp>
      <p:sp>
        <p:nvSpPr>
          <p:cNvPr id="19" name="Rectangle 18"/>
          <p:cNvSpPr>
            <a:spLocks noChangeArrowheads="1"/>
          </p:cNvSpPr>
          <p:nvPr/>
        </p:nvSpPr>
        <p:spPr bwMode="auto">
          <a:xfrm>
            <a:off x="1515084" y="4006850"/>
            <a:ext cx="1335087" cy="674688"/>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rPr>
              <a:t>Service charges</a:t>
            </a:r>
          </a:p>
        </p:txBody>
      </p:sp>
      <p:sp>
        <p:nvSpPr>
          <p:cNvPr id="20" name="Rectangle 19"/>
          <p:cNvSpPr>
            <a:spLocks noChangeArrowheads="1"/>
          </p:cNvSpPr>
          <p:nvPr/>
        </p:nvSpPr>
        <p:spPr bwMode="auto">
          <a:xfrm>
            <a:off x="1511300" y="5239544"/>
            <a:ext cx="1335087" cy="770731"/>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Equitable share</a:t>
            </a:r>
          </a:p>
        </p:txBody>
      </p:sp>
      <p:sp>
        <p:nvSpPr>
          <p:cNvPr id="21" name="Rectangle 20"/>
          <p:cNvSpPr>
            <a:spLocks noChangeArrowheads="1"/>
          </p:cNvSpPr>
          <p:nvPr/>
        </p:nvSpPr>
        <p:spPr bwMode="auto">
          <a:xfrm>
            <a:off x="1516418" y="3361779"/>
            <a:ext cx="1327390" cy="499269"/>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Conditional transfers</a:t>
            </a:r>
          </a:p>
        </p:txBody>
      </p:sp>
      <p:sp>
        <p:nvSpPr>
          <p:cNvPr id="22" name="AutoShape 38"/>
          <p:cNvSpPr>
            <a:spLocks noChangeArrowheads="1"/>
          </p:cNvSpPr>
          <p:nvPr/>
        </p:nvSpPr>
        <p:spPr bwMode="auto">
          <a:xfrm>
            <a:off x="1511300" y="6010275"/>
            <a:ext cx="1778000" cy="771525"/>
          </a:xfrm>
          <a:prstGeom prst="chevron">
            <a:avLst>
              <a:gd name="adj" fmla="val 57407"/>
            </a:avLst>
          </a:prstGeom>
          <a:solidFill>
            <a:sysClr val="window" lastClr="FFFFFF">
              <a:lumMod val="65000"/>
            </a:sysClr>
          </a:solidFill>
          <a:ln w="38100">
            <a:solidFill>
              <a:sysClr val="windowText" lastClr="000000"/>
            </a:solidFill>
            <a:miter lim="800000"/>
            <a:headEnd/>
            <a:tailEnd/>
          </a:ln>
          <a:effectLst/>
        </p:spPr>
        <p:txBody>
          <a:bodyPr wrap="square" lIns="0"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Calibri"/>
                <a:ea typeface="+mn-ea"/>
                <a:cs typeface="+mn-cs"/>
              </a:rPr>
              <a:t>LG Fiscal Framework</a:t>
            </a:r>
          </a:p>
        </p:txBody>
      </p:sp>
      <p:sp>
        <p:nvSpPr>
          <p:cNvPr id="23" name="Rectangle 22"/>
          <p:cNvSpPr>
            <a:spLocks noChangeArrowheads="1"/>
          </p:cNvSpPr>
          <p:nvPr/>
        </p:nvSpPr>
        <p:spPr bwMode="auto">
          <a:xfrm>
            <a:off x="1511300" y="3812977"/>
            <a:ext cx="1335087" cy="192087"/>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Borrowing</a:t>
            </a:r>
          </a:p>
        </p:txBody>
      </p:sp>
      <p:sp>
        <p:nvSpPr>
          <p:cNvPr id="24" name="Down Arrow 23"/>
          <p:cNvSpPr>
            <a:spLocks noChangeArrowheads="1"/>
          </p:cNvSpPr>
          <p:nvPr/>
        </p:nvSpPr>
        <p:spPr bwMode="auto">
          <a:xfrm>
            <a:off x="1708609" y="2386315"/>
            <a:ext cx="885825" cy="257175"/>
          </a:xfrm>
          <a:prstGeom prst="downArrow">
            <a:avLst>
              <a:gd name="adj1" fmla="val 50000"/>
              <a:gd name="adj2" fmla="val 50000"/>
            </a:avLst>
          </a:prstGeom>
          <a:solidFill>
            <a:schemeClr val="accent3">
              <a:lumMod val="75000"/>
              <a:alpha val="40000"/>
            </a:schemeClr>
          </a:solidFill>
          <a:ln w="9525" algn="ctr">
            <a:solidFill>
              <a:schemeClr val="accent3">
                <a:lumMod val="50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965450" y="2797175"/>
            <a:ext cx="1328738" cy="835025"/>
          </a:xfrm>
          <a:prstGeom prst="rect">
            <a:avLst/>
          </a:prstGeom>
          <a:noFill/>
          <a:ln w="28575">
            <a:solidFill>
              <a:srgbClr val="8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Revenue lost due to lack of fiscal effort</a:t>
            </a:r>
          </a:p>
        </p:txBody>
      </p:sp>
      <p:sp>
        <p:nvSpPr>
          <p:cNvPr id="26" name="Rectangle 25" descr="25%"/>
          <p:cNvSpPr>
            <a:spLocks noChangeArrowheads="1"/>
          </p:cNvSpPr>
          <p:nvPr/>
        </p:nvSpPr>
        <p:spPr bwMode="auto">
          <a:xfrm>
            <a:off x="3008313" y="2101850"/>
            <a:ext cx="1328737" cy="368300"/>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Revenue forgone</a:t>
            </a:r>
          </a:p>
        </p:txBody>
      </p:sp>
      <p:sp>
        <p:nvSpPr>
          <p:cNvPr id="27" name="Rectangle 26" descr="25%"/>
          <p:cNvSpPr>
            <a:spLocks noChangeArrowheads="1"/>
          </p:cNvSpPr>
          <p:nvPr/>
        </p:nvSpPr>
        <p:spPr bwMode="auto">
          <a:xfrm>
            <a:off x="3008313" y="1719792"/>
            <a:ext cx="1328737" cy="385763"/>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Poor debt management</a:t>
            </a:r>
          </a:p>
        </p:txBody>
      </p:sp>
      <p:sp>
        <p:nvSpPr>
          <p:cNvPr id="28" name="Rectangle 27" descr="25%"/>
          <p:cNvSpPr>
            <a:spLocks noChangeArrowheads="1"/>
          </p:cNvSpPr>
          <p:nvPr/>
        </p:nvSpPr>
        <p:spPr bwMode="auto">
          <a:xfrm>
            <a:off x="3008313" y="1181100"/>
            <a:ext cx="1328737" cy="352425"/>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mn-cs"/>
              </a:rPr>
              <a:t>Tariffs not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mn-cs"/>
              </a:rPr>
              <a:t>cost-reflective</a:t>
            </a:r>
            <a:endParaRPr kumimoji="0" lang="en-GB" sz="1000" b="1" i="0" u="none" strike="noStrike" kern="1200" cap="none" spc="0" normalizeH="0" baseline="0" noProof="0" dirty="0">
              <a:ln>
                <a:noFill/>
              </a:ln>
              <a:solidFill>
                <a:sysClr val="windowText" lastClr="000000"/>
              </a:solidFill>
              <a:effectLst/>
              <a:uLnTx/>
              <a:uFillTx/>
              <a:latin typeface="Arial" charset="0"/>
              <a:ea typeface="ＭＳ Ｐゴシック" pitchFamily="1" charset="-128"/>
              <a:cs typeface="+mn-cs"/>
            </a:endParaRPr>
          </a:p>
        </p:txBody>
      </p:sp>
      <p:sp>
        <p:nvSpPr>
          <p:cNvPr id="29" name="Rectangle 28" descr="25%"/>
          <p:cNvSpPr>
            <a:spLocks noChangeArrowheads="1"/>
          </p:cNvSpPr>
          <p:nvPr/>
        </p:nvSpPr>
        <p:spPr bwMode="auto">
          <a:xfrm>
            <a:off x="3008313" y="1529821"/>
            <a:ext cx="1328737" cy="193675"/>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Poor billing</a:t>
            </a:r>
          </a:p>
        </p:txBody>
      </p:sp>
      <p:sp>
        <p:nvSpPr>
          <p:cNvPr id="30" name="Rectangle 29"/>
          <p:cNvSpPr>
            <a:spLocks noChangeArrowheads="1"/>
          </p:cNvSpPr>
          <p:nvPr/>
        </p:nvSpPr>
        <p:spPr bwMode="auto">
          <a:xfrm>
            <a:off x="2965450" y="5046663"/>
            <a:ext cx="1328738" cy="385762"/>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charset="0"/>
                <a:ea typeface="ＭＳ Ｐゴシック" pitchFamily="1" charset="-128"/>
                <a:cs typeface="+mn-cs"/>
              </a:rPr>
              <a:t>Rates and taxes</a:t>
            </a:r>
          </a:p>
        </p:txBody>
      </p:sp>
      <p:sp>
        <p:nvSpPr>
          <p:cNvPr id="31" name="Rectangle 30"/>
          <p:cNvSpPr>
            <a:spLocks noChangeArrowheads="1"/>
          </p:cNvSpPr>
          <p:nvPr/>
        </p:nvSpPr>
        <p:spPr bwMode="auto">
          <a:xfrm>
            <a:off x="2965450" y="4467225"/>
            <a:ext cx="1328738" cy="579438"/>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ysClr val="windowText" lastClr="000000"/>
                </a:solidFill>
                <a:effectLst/>
                <a:uLnTx/>
                <a:uFillTx/>
                <a:latin typeface="Arial" charset="0"/>
                <a:ea typeface="ＭＳ Ｐゴシック" pitchFamily="1" charset="-128"/>
                <a:cs typeface="+mn-cs"/>
              </a:rPr>
              <a:t>Service charge revenue</a:t>
            </a:r>
          </a:p>
        </p:txBody>
      </p:sp>
      <p:sp>
        <p:nvSpPr>
          <p:cNvPr id="32" name="Rectangle 31"/>
          <p:cNvSpPr>
            <a:spLocks noChangeArrowheads="1"/>
          </p:cNvSpPr>
          <p:nvPr/>
        </p:nvSpPr>
        <p:spPr bwMode="auto">
          <a:xfrm>
            <a:off x="2965450" y="5432425"/>
            <a:ext cx="1328738" cy="577850"/>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charset="0"/>
                <a:ea typeface="ＭＳ Ｐゴシック" pitchFamily="1" charset="-128"/>
                <a:cs typeface="+mn-cs"/>
              </a:rPr>
              <a:t>Equitable share</a:t>
            </a:r>
          </a:p>
        </p:txBody>
      </p:sp>
      <p:sp>
        <p:nvSpPr>
          <p:cNvPr id="33" name="Rectangle 32"/>
          <p:cNvSpPr>
            <a:spLocks noChangeArrowheads="1"/>
          </p:cNvSpPr>
          <p:nvPr/>
        </p:nvSpPr>
        <p:spPr bwMode="auto">
          <a:xfrm>
            <a:off x="2965450" y="3697288"/>
            <a:ext cx="1328738" cy="523875"/>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charset="0"/>
                <a:ea typeface="ＭＳ Ｐゴシック" pitchFamily="1" charset="-128"/>
                <a:cs typeface="+mn-cs"/>
              </a:rPr>
              <a:t>Conditional transfers</a:t>
            </a:r>
          </a:p>
        </p:txBody>
      </p:sp>
      <p:sp>
        <p:nvSpPr>
          <p:cNvPr id="34" name="AutoShape 39"/>
          <p:cNvSpPr>
            <a:spLocks noChangeArrowheads="1"/>
          </p:cNvSpPr>
          <p:nvPr/>
        </p:nvSpPr>
        <p:spPr bwMode="auto">
          <a:xfrm>
            <a:off x="2965450" y="6010275"/>
            <a:ext cx="1771650" cy="771525"/>
          </a:xfrm>
          <a:prstGeom prst="chevron">
            <a:avLst>
              <a:gd name="adj" fmla="val 57407"/>
            </a:avLst>
          </a:prstGeom>
          <a:solidFill>
            <a:srgbClr val="800000"/>
          </a:solidFill>
          <a:ln w="38100">
            <a:solidFill>
              <a:sysClr val="windowText" lastClr="000000"/>
            </a:solidFill>
            <a:miter lim="800000"/>
            <a:headEnd/>
            <a:tailEnd/>
          </a:ln>
          <a:effectLst/>
        </p:spPr>
        <p:txBody>
          <a:bodyPr wrap="square"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Calibri"/>
                <a:ea typeface="+mn-ea"/>
                <a:cs typeface="+mn-cs"/>
              </a:rPr>
              <a:t>Revenue choices and collection</a:t>
            </a:r>
          </a:p>
        </p:txBody>
      </p:sp>
      <p:sp>
        <p:nvSpPr>
          <p:cNvPr id="35" name="Rectangle 34"/>
          <p:cNvSpPr>
            <a:spLocks noChangeArrowheads="1"/>
          </p:cNvSpPr>
          <p:nvPr/>
        </p:nvSpPr>
        <p:spPr bwMode="auto">
          <a:xfrm>
            <a:off x="2965450" y="4221163"/>
            <a:ext cx="1328738" cy="246062"/>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charset="0"/>
                <a:ea typeface="ＭＳ Ｐゴシック" pitchFamily="1" charset="-128"/>
                <a:cs typeface="+mn-cs"/>
              </a:rPr>
              <a:t>Borrowing</a:t>
            </a:r>
          </a:p>
        </p:txBody>
      </p:sp>
      <p:sp>
        <p:nvSpPr>
          <p:cNvPr id="36" name="Down Arrow 35"/>
          <p:cNvSpPr>
            <a:spLocks noChangeArrowheads="1"/>
          </p:cNvSpPr>
          <p:nvPr/>
        </p:nvSpPr>
        <p:spPr bwMode="auto">
          <a:xfrm>
            <a:off x="3189288" y="2497138"/>
            <a:ext cx="885825" cy="257175"/>
          </a:xfrm>
          <a:prstGeom prst="downArrow">
            <a:avLst>
              <a:gd name="adj1" fmla="val 50000"/>
              <a:gd name="adj2" fmla="val 50000"/>
            </a:avLst>
          </a:prstGeom>
          <a:solidFill>
            <a:schemeClr val="accent2">
              <a:lumMod val="75000"/>
              <a:alpha val="40000"/>
            </a:schemeClr>
          </a:solidFill>
          <a:ln w="9525">
            <a:solidFill>
              <a:schemeClr val="accent2">
                <a:lumMod val="50000"/>
              </a:scheme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descr="Small checker board"/>
          <p:cNvSpPr>
            <a:spLocks noChangeArrowheads="1"/>
          </p:cNvSpPr>
          <p:nvPr/>
        </p:nvSpPr>
        <p:spPr bwMode="auto">
          <a:xfrm rot="10800000">
            <a:off x="4419600" y="3449638"/>
            <a:ext cx="1322388" cy="696912"/>
          </a:xfrm>
          <a:prstGeom prst="rect">
            <a:avLst/>
          </a:prstGeom>
          <a:pattFill prst="pct60">
            <a:fgClr>
              <a:sysClr val="window" lastClr="FFFFFF">
                <a:lumMod val="85000"/>
              </a:sysClr>
            </a:fgClr>
            <a:bgClr>
              <a:srgbClr val="FFFFFF"/>
            </a:bgClr>
          </a:pattFill>
          <a:ln w="9525">
            <a:solidFill>
              <a:sysClr val="windowText" lastClr="000000"/>
            </a:solidFill>
            <a:miter lim="800000"/>
            <a:headEnd/>
            <a:tailEnd/>
          </a:ln>
          <a:effectLst/>
        </p:spPr>
        <p:txBody>
          <a:bodyPr rot="10800000" vert="horz"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Non-priority </a:t>
            </a:r>
            <a:r>
              <a:rPr lang="en-GB" sz="1200" b="1" kern="0" noProof="0" dirty="0" smtClean="0">
                <a:solidFill>
                  <a:sysClr val="windowText" lastClr="000000"/>
                </a:solidFill>
                <a:latin typeface="Calibri"/>
              </a:rPr>
              <a:t>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dirty="0" smtClean="0">
                <a:ln>
                  <a:noFill/>
                </a:ln>
                <a:solidFill>
                  <a:sysClr val="windowText" lastClr="000000"/>
                </a:solidFill>
                <a:effectLst/>
                <a:uLnTx/>
                <a:uFillTx/>
                <a:latin typeface="Calibri"/>
                <a:ea typeface="+mn-ea"/>
                <a:cs typeface="+mn-cs"/>
              </a:rPr>
              <a:t>(including higher service</a:t>
            </a:r>
            <a:r>
              <a:rPr kumimoji="0" lang="en-GB" sz="1050" b="1" i="0" u="none" strike="noStrike" kern="0" cap="none" spc="0" normalizeH="0" dirty="0" smtClean="0">
                <a:ln>
                  <a:noFill/>
                </a:ln>
                <a:solidFill>
                  <a:sysClr val="windowText" lastClr="000000"/>
                </a:solidFill>
                <a:effectLst/>
                <a:uLnTx/>
                <a:uFillTx/>
                <a:latin typeface="Calibri"/>
                <a:ea typeface="+mn-ea"/>
                <a:cs typeface="+mn-cs"/>
              </a:rPr>
              <a:t> standards)</a:t>
            </a:r>
            <a:endParaRPr kumimoji="0" lang="en-GB" sz="105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AutoShape 40"/>
          <p:cNvSpPr>
            <a:spLocks noChangeArrowheads="1"/>
          </p:cNvSpPr>
          <p:nvPr/>
        </p:nvSpPr>
        <p:spPr bwMode="auto">
          <a:xfrm>
            <a:off x="4419600" y="6010275"/>
            <a:ext cx="1765300" cy="771525"/>
          </a:xfrm>
          <a:prstGeom prst="chevron">
            <a:avLst>
              <a:gd name="adj" fmla="val 57407"/>
            </a:avLst>
          </a:prstGeom>
          <a:solidFill>
            <a:sysClr val="window" lastClr="FFFFFF">
              <a:lumMod val="65000"/>
            </a:sysClr>
          </a:solidFill>
          <a:ln w="38100">
            <a:solidFill>
              <a:sysClr val="windowText" lastClr="000000"/>
            </a:solidFill>
            <a:miter lim="800000"/>
            <a:headEnd/>
            <a:tailEnd/>
          </a:ln>
          <a:effectLst/>
        </p:spPr>
        <p:txBody>
          <a:bodyPr wrap="square" lIns="0"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Calibri"/>
                <a:ea typeface="+mn-ea"/>
                <a:cs typeface="+mn-cs"/>
              </a:rPr>
              <a:t>Budgeted expenditure choices</a:t>
            </a:r>
          </a:p>
        </p:txBody>
      </p:sp>
      <p:sp>
        <p:nvSpPr>
          <p:cNvPr id="39" name="Rectangle 38"/>
          <p:cNvSpPr>
            <a:spLocks noChangeArrowheads="1"/>
          </p:cNvSpPr>
          <p:nvPr/>
        </p:nvSpPr>
        <p:spPr bwMode="auto">
          <a:xfrm>
            <a:off x="4419600" y="5432425"/>
            <a:ext cx="1322388" cy="569913"/>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Institutional set up</a:t>
            </a:r>
          </a:p>
        </p:txBody>
      </p:sp>
      <p:sp>
        <p:nvSpPr>
          <p:cNvPr id="40" name="Rectangle 39"/>
          <p:cNvSpPr>
            <a:spLocks noChangeArrowheads="1"/>
          </p:cNvSpPr>
          <p:nvPr/>
        </p:nvSpPr>
        <p:spPr bwMode="auto">
          <a:xfrm>
            <a:off x="4419600" y="4917282"/>
            <a:ext cx="1322388" cy="529432"/>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Basic services</a:t>
            </a:r>
          </a:p>
        </p:txBody>
      </p:sp>
      <p:sp>
        <p:nvSpPr>
          <p:cNvPr id="41" name="Rectangle 40"/>
          <p:cNvSpPr>
            <a:spLocks noChangeArrowheads="1"/>
          </p:cNvSpPr>
          <p:nvPr/>
        </p:nvSpPr>
        <p:spPr bwMode="auto">
          <a:xfrm>
            <a:off x="4419600" y="4146550"/>
            <a:ext cx="1322388" cy="384969"/>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Other important services</a:t>
            </a:r>
          </a:p>
        </p:txBody>
      </p:sp>
      <p:sp>
        <p:nvSpPr>
          <p:cNvPr id="42" name="Rectangle 41"/>
          <p:cNvSpPr>
            <a:spLocks noChangeArrowheads="1"/>
          </p:cNvSpPr>
          <p:nvPr/>
        </p:nvSpPr>
        <p:spPr bwMode="auto">
          <a:xfrm>
            <a:off x="4419600" y="4531520"/>
            <a:ext cx="1322388" cy="385762"/>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Mandates</a:t>
            </a:r>
          </a:p>
        </p:txBody>
      </p:sp>
      <p:sp>
        <p:nvSpPr>
          <p:cNvPr id="43" name="Rectangle 42"/>
          <p:cNvSpPr>
            <a:spLocks noChangeArrowheads="1"/>
          </p:cNvSpPr>
          <p:nvPr/>
        </p:nvSpPr>
        <p:spPr bwMode="auto">
          <a:xfrm>
            <a:off x="5867400" y="3632200"/>
            <a:ext cx="1325562" cy="711994"/>
          </a:xfrm>
          <a:prstGeom prst="rect">
            <a:avLst/>
          </a:prstGeom>
          <a:noFill/>
          <a:ln w="28575">
            <a:solidFill>
              <a:srgbClr val="8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“Leakages”</a:t>
            </a:r>
          </a:p>
        </p:txBody>
      </p:sp>
      <p:sp>
        <p:nvSpPr>
          <p:cNvPr id="44" name="Rectangle 43" descr="30%"/>
          <p:cNvSpPr>
            <a:spLocks noChangeArrowheads="1"/>
          </p:cNvSpPr>
          <p:nvPr/>
        </p:nvSpPr>
        <p:spPr bwMode="auto">
          <a:xfrm>
            <a:off x="5868144" y="2059292"/>
            <a:ext cx="1325562" cy="257175"/>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Theft and graft</a:t>
            </a:r>
          </a:p>
        </p:txBody>
      </p:sp>
      <p:sp>
        <p:nvSpPr>
          <p:cNvPr id="45" name="Rectangle 44" descr="30%"/>
          <p:cNvSpPr>
            <a:spLocks noChangeArrowheads="1"/>
          </p:cNvSpPr>
          <p:nvPr/>
        </p:nvSpPr>
        <p:spPr bwMode="auto">
          <a:xfrm>
            <a:off x="5886173" y="2668588"/>
            <a:ext cx="1325562" cy="385762"/>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Inefficient procurement</a:t>
            </a:r>
          </a:p>
        </p:txBody>
      </p:sp>
      <p:sp>
        <p:nvSpPr>
          <p:cNvPr id="46" name="Rectangle 45" descr="30%"/>
          <p:cNvSpPr>
            <a:spLocks noChangeArrowheads="1"/>
          </p:cNvSpPr>
          <p:nvPr/>
        </p:nvSpPr>
        <p:spPr bwMode="auto">
          <a:xfrm>
            <a:off x="5886173" y="3054350"/>
            <a:ext cx="1325562" cy="257175"/>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Under-spending</a:t>
            </a:r>
          </a:p>
        </p:txBody>
      </p:sp>
      <p:sp>
        <p:nvSpPr>
          <p:cNvPr id="47" name="Rectangle 46" descr="30%"/>
          <p:cNvSpPr>
            <a:spLocks noChangeArrowheads="1"/>
          </p:cNvSpPr>
          <p:nvPr/>
        </p:nvSpPr>
        <p:spPr bwMode="auto">
          <a:xfrm>
            <a:off x="5886173" y="2286000"/>
            <a:ext cx="1325562" cy="384175"/>
          </a:xfrm>
          <a:prstGeom prst="rect">
            <a:avLst/>
          </a:prstGeom>
          <a:solidFill>
            <a:schemeClr val="accent2">
              <a:alpha val="40000"/>
            </a:schemeClr>
          </a:solidFill>
          <a:ln w="9525">
            <a:solidFill>
              <a:schemeClr val="accent2">
                <a:lumMod val="50000"/>
              </a:schemeClr>
            </a:solidFill>
            <a:miter lim="800000"/>
            <a:headEnd/>
            <a:tailEnd/>
          </a:ln>
          <a:effectLst/>
        </p:spPr>
        <p:txBody>
          <a:bodyPr wrap="square" anchor="ctr"/>
          <a:lstStyle/>
          <a:p>
            <a:pPr algn="ctr" eaLnBrk="0" fontAlgn="base" hangingPunct="0">
              <a:spcBef>
                <a:spcPct val="0"/>
              </a:spcBef>
              <a:spcAft>
                <a:spcPct val="0"/>
              </a:spcAft>
            </a:pPr>
            <a:r>
              <a:rPr lang="en-GB" sz="1000" b="1" dirty="0">
                <a:solidFill>
                  <a:sysClr val="windowText" lastClr="000000"/>
                </a:solidFill>
                <a:latin typeface="Arial" charset="0"/>
                <a:ea typeface="ＭＳ Ｐゴシック" pitchFamily="1" charset="-128"/>
              </a:rPr>
              <a:t>Bad management</a:t>
            </a:r>
          </a:p>
        </p:txBody>
      </p:sp>
      <p:sp>
        <p:nvSpPr>
          <p:cNvPr id="48" name="Rectangle 47"/>
          <p:cNvSpPr>
            <a:spLocks noChangeArrowheads="1"/>
          </p:cNvSpPr>
          <p:nvPr/>
        </p:nvSpPr>
        <p:spPr bwMode="auto">
          <a:xfrm>
            <a:off x="5867400" y="4338638"/>
            <a:ext cx="1325562" cy="1671637"/>
          </a:xfrm>
          <a:prstGeom prst="rect">
            <a:avLst/>
          </a:prstGeom>
          <a:solidFill>
            <a:srgbClr val="800000">
              <a:alpha val="55000"/>
            </a:srgb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rPr>
              <a:t>Effective and efficient expenditure</a:t>
            </a:r>
          </a:p>
        </p:txBody>
      </p:sp>
      <p:sp>
        <p:nvSpPr>
          <p:cNvPr id="49" name="AutoShape 41"/>
          <p:cNvSpPr>
            <a:spLocks noChangeArrowheads="1"/>
          </p:cNvSpPr>
          <p:nvPr/>
        </p:nvSpPr>
        <p:spPr bwMode="auto">
          <a:xfrm>
            <a:off x="5867400" y="6010275"/>
            <a:ext cx="1765300" cy="771525"/>
          </a:xfrm>
          <a:prstGeom prst="chevron">
            <a:avLst>
              <a:gd name="adj" fmla="val 57407"/>
            </a:avLst>
          </a:prstGeom>
          <a:solidFill>
            <a:srgbClr val="800000"/>
          </a:solidFill>
          <a:ln w="38100">
            <a:solidFill>
              <a:sysClr val="windowText" lastClr="000000"/>
            </a:solidFill>
            <a:miter lim="800000"/>
            <a:headEnd/>
            <a:tailEnd/>
          </a:ln>
          <a:effectLst/>
        </p:spPr>
        <p:txBody>
          <a:bodyPr wrap="square"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 lastClr="FFFFFF"/>
                </a:solidFill>
                <a:effectLst/>
                <a:uLnTx/>
                <a:uFillTx/>
                <a:latin typeface="Calibri"/>
                <a:ea typeface="+mn-ea"/>
                <a:cs typeface="+mn-cs"/>
              </a:rPr>
              <a:t>Managing delivery</a:t>
            </a:r>
          </a:p>
        </p:txBody>
      </p:sp>
      <p:sp>
        <p:nvSpPr>
          <p:cNvPr id="50" name="Down Arrow 49"/>
          <p:cNvSpPr>
            <a:spLocks noChangeArrowheads="1"/>
          </p:cNvSpPr>
          <p:nvPr/>
        </p:nvSpPr>
        <p:spPr bwMode="auto">
          <a:xfrm>
            <a:off x="6136309" y="3346819"/>
            <a:ext cx="882650" cy="257175"/>
          </a:xfrm>
          <a:prstGeom prst="downArrow">
            <a:avLst>
              <a:gd name="adj1" fmla="val 50000"/>
              <a:gd name="adj2" fmla="val 50000"/>
            </a:avLst>
          </a:prstGeom>
          <a:solidFill>
            <a:schemeClr val="accent2">
              <a:lumMod val="75000"/>
              <a:alpha val="40000"/>
            </a:schemeClr>
          </a:solidFill>
          <a:ln w="9525">
            <a:solidFill>
              <a:schemeClr val="accent2">
                <a:lumMod val="50000"/>
              </a:schemeClr>
            </a:solidFill>
            <a:miter lim="800000"/>
            <a:headEnd/>
            <a:tailEnd/>
          </a:ln>
        </p:spPr>
        <p:txBody>
          <a:bodyPr/>
          <a:lstStyle/>
          <a:p>
            <a:endParaRPr lang="en-US" kern="0">
              <a:solidFill>
                <a:sysClr val="windowText" lastClr="000000"/>
              </a:solidFill>
            </a:endParaRPr>
          </a:p>
        </p:txBody>
      </p:sp>
      <p:sp>
        <p:nvSpPr>
          <p:cNvPr id="51" name="AutoShape 42"/>
          <p:cNvSpPr>
            <a:spLocks noChangeArrowheads="1"/>
          </p:cNvSpPr>
          <p:nvPr/>
        </p:nvSpPr>
        <p:spPr bwMode="auto">
          <a:xfrm>
            <a:off x="7318375" y="6010275"/>
            <a:ext cx="1762125" cy="771525"/>
          </a:xfrm>
          <a:prstGeom prst="chevron">
            <a:avLst>
              <a:gd name="adj" fmla="val 57407"/>
            </a:avLst>
          </a:prstGeom>
          <a:solidFill>
            <a:sysClr val="window" lastClr="FFFFFF">
              <a:lumMod val="65000"/>
            </a:sysClr>
          </a:solidFill>
          <a:ln w="38100">
            <a:solidFill>
              <a:sysClr val="windowText" lastClr="000000"/>
            </a:solidFill>
            <a:miter lim="800000"/>
            <a:headEnd/>
            <a:tailEnd/>
          </a:ln>
          <a:effectLst/>
        </p:spPr>
        <p:txBody>
          <a:bodyPr wrap="square" lIns="0" r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Calibri"/>
                <a:ea typeface="+mn-ea"/>
                <a:cs typeface="+mn-cs"/>
              </a:rPr>
              <a:t>Actual service delivery</a:t>
            </a:r>
          </a:p>
        </p:txBody>
      </p:sp>
      <p:sp>
        <p:nvSpPr>
          <p:cNvPr id="52" name="Rectangle 51" descr="Small checker board"/>
          <p:cNvSpPr>
            <a:spLocks noChangeArrowheads="1"/>
          </p:cNvSpPr>
          <p:nvPr/>
        </p:nvSpPr>
        <p:spPr bwMode="auto">
          <a:xfrm rot="10800000">
            <a:off x="7318375" y="4338638"/>
            <a:ext cx="1319212" cy="385762"/>
          </a:xfrm>
          <a:prstGeom prst="rect">
            <a:avLst/>
          </a:prstGeom>
          <a:pattFill prst="pct60">
            <a:fgClr>
              <a:sysClr val="window" lastClr="FFFFFF">
                <a:lumMod val="85000"/>
              </a:sysClr>
            </a:fgClr>
            <a:bgClr>
              <a:srgbClr val="FFFFFF"/>
            </a:bgClr>
          </a:pattFill>
          <a:ln w="9525">
            <a:solidFill>
              <a:sysClr val="windowText" lastClr="000000"/>
            </a:solidFill>
            <a:miter lim="800000"/>
            <a:headEnd/>
            <a:tailEnd/>
          </a:ln>
          <a:effectLst/>
        </p:spPr>
        <p:txBody>
          <a:bodyPr rot="10800000" vert="horz"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Non-priority </a:t>
            </a:r>
            <a:r>
              <a:rPr kumimoji="0" lang="en-GB" sz="1200" b="1" i="0" u="none" strike="noStrike" kern="0" cap="none" spc="0" normalizeH="0" baseline="0" noProof="0" dirty="0" smtClean="0">
                <a:ln>
                  <a:noFill/>
                </a:ln>
                <a:solidFill>
                  <a:sysClr val="windowText" lastClr="000000"/>
                </a:solidFill>
                <a:effectLst/>
                <a:uLnTx/>
                <a:uFillTx/>
                <a:latin typeface="Calibri"/>
                <a:ea typeface="+mn-ea"/>
                <a:cs typeface="+mn-cs"/>
              </a:rPr>
              <a:t>services</a:t>
            </a:r>
            <a:endParaRPr kumimoji="0" lang="en-GB" sz="12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Rectangle 52"/>
          <p:cNvSpPr>
            <a:spLocks noChangeArrowheads="1"/>
          </p:cNvSpPr>
          <p:nvPr/>
        </p:nvSpPr>
        <p:spPr bwMode="auto">
          <a:xfrm>
            <a:off x="7318375" y="5589588"/>
            <a:ext cx="1319212" cy="392112"/>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Institutional set up</a:t>
            </a:r>
          </a:p>
        </p:txBody>
      </p:sp>
      <p:sp>
        <p:nvSpPr>
          <p:cNvPr id="54" name="Rectangle 53"/>
          <p:cNvSpPr>
            <a:spLocks noChangeArrowheads="1"/>
          </p:cNvSpPr>
          <p:nvPr/>
        </p:nvSpPr>
        <p:spPr bwMode="auto">
          <a:xfrm>
            <a:off x="7318375" y="5303838"/>
            <a:ext cx="1319212" cy="285750"/>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rPr>
              <a:t>Basic services</a:t>
            </a:r>
          </a:p>
        </p:txBody>
      </p:sp>
      <p:sp>
        <p:nvSpPr>
          <p:cNvPr id="55" name="Rectangle 54"/>
          <p:cNvSpPr>
            <a:spLocks noChangeArrowheads="1"/>
          </p:cNvSpPr>
          <p:nvPr/>
        </p:nvSpPr>
        <p:spPr bwMode="auto">
          <a:xfrm>
            <a:off x="7318375" y="4724400"/>
            <a:ext cx="1319212" cy="385763"/>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Calibri"/>
                <a:ea typeface="+mn-ea"/>
                <a:cs typeface="+mn-cs"/>
              </a:rPr>
              <a:t>Other services</a:t>
            </a:r>
          </a:p>
        </p:txBody>
      </p:sp>
      <p:sp>
        <p:nvSpPr>
          <p:cNvPr id="56" name="Rectangle 55"/>
          <p:cNvSpPr>
            <a:spLocks noChangeArrowheads="1"/>
          </p:cNvSpPr>
          <p:nvPr/>
        </p:nvSpPr>
        <p:spPr bwMode="auto">
          <a:xfrm>
            <a:off x="7318375" y="5110163"/>
            <a:ext cx="1319212" cy="193675"/>
          </a:xfrm>
          <a:prstGeom prst="rect">
            <a:avLst/>
          </a:prstGeom>
          <a:solidFill>
            <a:sysClr val="window" lastClr="FFFFFF">
              <a:lumMod val="85000"/>
            </a:sysClr>
          </a:solidFill>
          <a:ln w="9525">
            <a:solidFill>
              <a:sysClr val="windowText" lastClr="000000"/>
            </a:solid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Calibri"/>
                <a:ea typeface="+mn-ea"/>
                <a:cs typeface="+mn-cs"/>
              </a:rPr>
              <a:t>Mandates</a:t>
            </a:r>
          </a:p>
        </p:txBody>
      </p:sp>
      <p:sp>
        <p:nvSpPr>
          <p:cNvPr id="57" name="TextBox 56"/>
          <p:cNvSpPr txBox="1"/>
          <p:nvPr/>
        </p:nvSpPr>
        <p:spPr>
          <a:xfrm>
            <a:off x="38645" y="1111102"/>
            <a:ext cx="1328737" cy="600164"/>
          </a:xfrm>
          <a:prstGeom prst="rect">
            <a:avLst/>
          </a:prstGeom>
          <a:noFill/>
        </p:spPr>
        <p:txBody>
          <a:bodyPr wrap="square" rtlCol="0">
            <a:spAutoFit/>
          </a:bodyPr>
          <a:lstStyle/>
          <a:p>
            <a:r>
              <a:rPr lang="en-US" sz="1100" dirty="0" smtClean="0">
                <a:latin typeface="Arial" pitchFamily="34" charset="0"/>
                <a:cs typeface="Arial" pitchFamily="34" charset="0"/>
              </a:rPr>
              <a:t>Presentation so far has examined LGFF structure</a:t>
            </a:r>
            <a:endParaRPr lang="en-US" sz="1100" dirty="0">
              <a:latin typeface="Arial" pitchFamily="34" charset="0"/>
              <a:cs typeface="Arial" pitchFamily="34" charset="0"/>
            </a:endParaRPr>
          </a:p>
        </p:txBody>
      </p:sp>
      <p:sp>
        <p:nvSpPr>
          <p:cNvPr id="58" name="Right Arrow 57"/>
          <p:cNvSpPr/>
          <p:nvPr/>
        </p:nvSpPr>
        <p:spPr>
          <a:xfrm>
            <a:off x="1206712" y="1115413"/>
            <a:ext cx="297738" cy="511245"/>
          </a:xfrm>
          <a:prstGeom prst="rightArrow">
            <a:avLst/>
          </a:prstGeom>
          <a:pattFill prst="ltUpDiag">
            <a:fgClr>
              <a:schemeClr val="accent3">
                <a:lumMod val="75000"/>
              </a:schemeClr>
            </a:fgClr>
            <a:bgClr>
              <a:schemeClr val="bg1"/>
            </a:bgClr>
          </a:pattFill>
          <a:ln w="12700" algn="ctr">
            <a:solidFill>
              <a:schemeClr val="accent3">
                <a:lumMod val="50000"/>
              </a:schemeClr>
            </a:solidFill>
            <a:prstDash val="dash"/>
            <a:round/>
            <a:headEnd/>
            <a:tailEnd/>
          </a:ln>
        </p:spPr>
        <p:txBody>
          <a:bodyPr/>
          <a:lstStyle/>
          <a:p>
            <a:endParaRPr lang="en-US" kern="0">
              <a:solidFill>
                <a:sysClr val="windowText" lastClr="000000"/>
              </a:solidFill>
            </a:endParaRPr>
          </a:p>
        </p:txBody>
      </p:sp>
      <p:sp>
        <p:nvSpPr>
          <p:cNvPr id="59" name="TextBox 58"/>
          <p:cNvSpPr txBox="1"/>
          <p:nvPr/>
        </p:nvSpPr>
        <p:spPr>
          <a:xfrm>
            <a:off x="5309486" y="1213803"/>
            <a:ext cx="2889951" cy="646331"/>
          </a:xfrm>
          <a:prstGeom prst="rect">
            <a:avLst/>
          </a:prstGeom>
          <a:noFill/>
        </p:spPr>
        <p:txBody>
          <a:bodyPr wrap="square" rtlCol="0">
            <a:spAutoFit/>
          </a:bodyPr>
          <a:lstStyle>
            <a:defPPr>
              <a:defRPr lang="en-US"/>
            </a:defPPr>
            <a:lvl1pPr>
              <a:defRPr sz="1600">
                <a:solidFill>
                  <a:schemeClr val="accent3">
                    <a:lumMod val="50000"/>
                  </a:schemeClr>
                </a:solidFill>
                <a:latin typeface="Arial" pitchFamily="34" charset="0"/>
                <a:cs typeface="Arial" pitchFamily="34" charset="0"/>
              </a:defRPr>
            </a:lvl1pPr>
          </a:lstStyle>
          <a:p>
            <a:r>
              <a:rPr lang="en-US" sz="1200" b="1" dirty="0">
                <a:solidFill>
                  <a:srgbClr val="B90400"/>
                </a:solidFill>
              </a:rPr>
              <a:t>Budgeting and operational decisions within municipalities </a:t>
            </a:r>
            <a:r>
              <a:rPr lang="en-US" sz="1200" b="1" dirty="0" smtClean="0">
                <a:solidFill>
                  <a:srgbClr val="B90400"/>
                </a:solidFill>
              </a:rPr>
              <a:t>also have </a:t>
            </a:r>
            <a:r>
              <a:rPr lang="en-US" sz="1200" b="1" dirty="0">
                <a:solidFill>
                  <a:srgbClr val="B90400"/>
                </a:solidFill>
              </a:rPr>
              <a:t>a large </a:t>
            </a:r>
            <a:r>
              <a:rPr lang="en-US" sz="1200" b="1" dirty="0" smtClean="0">
                <a:solidFill>
                  <a:srgbClr val="B90400"/>
                </a:solidFill>
              </a:rPr>
              <a:t>impact on delivery outcomes</a:t>
            </a:r>
            <a:endParaRPr lang="en-US" sz="1200" b="1" dirty="0">
              <a:solidFill>
                <a:srgbClr val="B90400"/>
              </a:solidFill>
            </a:endParaRPr>
          </a:p>
        </p:txBody>
      </p:sp>
      <p:sp>
        <p:nvSpPr>
          <p:cNvPr id="61" name="Left Arrow 60"/>
          <p:cNvSpPr/>
          <p:nvPr/>
        </p:nvSpPr>
        <p:spPr>
          <a:xfrm rot="19665172">
            <a:off x="4625399" y="1297694"/>
            <a:ext cx="577130" cy="636903"/>
          </a:xfrm>
          <a:prstGeom prst="leftArrow">
            <a:avLst/>
          </a:prstGeom>
          <a:pattFill prst="ltDnDiag">
            <a:fgClr>
              <a:srgbClr val="C00000"/>
            </a:fgClr>
            <a:bgClr>
              <a:schemeClr val="bg1"/>
            </a:bgClr>
          </a:patt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 Arrow 61"/>
          <p:cNvSpPr/>
          <p:nvPr/>
        </p:nvSpPr>
        <p:spPr>
          <a:xfrm rot="16200000">
            <a:off x="6438444" y="1642789"/>
            <a:ext cx="202217" cy="636903"/>
          </a:xfrm>
          <a:prstGeom prst="leftArrow">
            <a:avLst/>
          </a:prstGeom>
          <a:pattFill prst="ltDnDiag">
            <a:fgClr>
              <a:srgbClr val="C00000"/>
            </a:fgClr>
            <a:bgClr>
              <a:schemeClr val="bg1"/>
            </a:bgClr>
          </a:patt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ZA" sz="2400" dirty="0" smtClean="0"/>
              <a:t>Summary of reasons municipalities face budget shortfalls</a:t>
            </a:r>
            <a:endParaRPr lang="en-ZA" sz="2400" dirty="0"/>
          </a:p>
        </p:txBody>
      </p:sp>
    </p:spTree>
    <p:extLst>
      <p:ext uri="{BB962C8B-B14F-4D97-AF65-F5344CB8AC3E}">
        <p14:creationId xmlns:p14="http://schemas.microsoft.com/office/powerpoint/2010/main" val="2655697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between the structure of the LGFF and municipal budgets</a:t>
            </a:r>
            <a:endParaRPr lang="en-US" dirty="0"/>
          </a:p>
        </p:txBody>
      </p:sp>
      <p:sp>
        <p:nvSpPr>
          <p:cNvPr id="3" name="Content Placeholder 2"/>
          <p:cNvSpPr>
            <a:spLocks noGrp="1"/>
          </p:cNvSpPr>
          <p:nvPr>
            <p:ph idx="1"/>
          </p:nvPr>
        </p:nvSpPr>
        <p:spPr>
          <a:xfrm>
            <a:off x="152400" y="1196752"/>
            <a:ext cx="8763000" cy="4572000"/>
          </a:xfrm>
        </p:spPr>
        <p:txBody>
          <a:bodyPr/>
          <a:lstStyle/>
          <a:p>
            <a:r>
              <a:rPr lang="en-US" sz="1800" dirty="0" smtClean="0"/>
              <a:t>The structure of the LGFF focuses on basic services:</a:t>
            </a:r>
          </a:p>
          <a:p>
            <a:pPr lvl="1"/>
            <a:r>
              <a:rPr lang="en-US" sz="1600" dirty="0" smtClean="0"/>
              <a:t>75% of the LGES formula is based on free basic services</a:t>
            </a:r>
          </a:p>
          <a:p>
            <a:pPr lvl="1"/>
            <a:r>
              <a:rPr lang="en-US" sz="1600" dirty="0" smtClean="0"/>
              <a:t>Charges on basic services are the largest source of own revenues</a:t>
            </a:r>
          </a:p>
          <a:p>
            <a:pPr lvl="1"/>
            <a:r>
              <a:rPr lang="en-US" sz="1600" dirty="0" smtClean="0"/>
              <a:t>This is in line with the Constitution’s requirement that Municipalities </a:t>
            </a:r>
            <a:r>
              <a:rPr lang="en-US" sz="1600" dirty="0" err="1" smtClean="0"/>
              <a:t>prioritise</a:t>
            </a:r>
            <a:r>
              <a:rPr lang="en-US" sz="1600" dirty="0" smtClean="0"/>
              <a:t> “basic needs and social and economic development” in their budgets, administration and planning (S53) </a:t>
            </a:r>
          </a:p>
          <a:p>
            <a:pPr marL="342900" lvl="1" indent="-342900">
              <a:buChar char="•"/>
            </a:pPr>
            <a:r>
              <a:rPr lang="en-US" sz="1800" dirty="0">
                <a:cs typeface="+mn-cs"/>
              </a:rPr>
              <a:t>If municipal budgets are similarly focused on basic/trading </a:t>
            </a:r>
            <a:r>
              <a:rPr lang="en-US" sz="1800" dirty="0" smtClean="0">
                <a:cs typeface="+mn-cs"/>
              </a:rPr>
              <a:t>services then the LGFF and municipal budgets will align well and it will be relatively easy to evaluate if funding is adequate  </a:t>
            </a:r>
            <a:endParaRPr lang="en-US" sz="1800" dirty="0">
              <a:cs typeface="+mn-cs"/>
            </a:endParaRP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23</a:t>
            </a:fld>
            <a:endParaRPr lang="en-US" sz="1400" b="0" dirty="0">
              <a:solidFill>
                <a:schemeClr val="tx1"/>
              </a:solidFill>
              <a:latin typeface="+mn-lt"/>
            </a:endParaRPr>
          </a:p>
        </p:txBody>
      </p:sp>
      <p:sp>
        <p:nvSpPr>
          <p:cNvPr id="5" name="Rounded Rectangle 4"/>
          <p:cNvSpPr/>
          <p:nvPr/>
        </p:nvSpPr>
        <p:spPr bwMode="auto">
          <a:xfrm>
            <a:off x="2312708" y="4293096"/>
            <a:ext cx="1755236" cy="158417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endParaRPr lang="en-ZA" sz="1600" dirty="0">
              <a:solidFill>
                <a:srgbClr val="000000"/>
              </a:solidFill>
              <a:latin typeface="Arial"/>
            </a:endParaRPr>
          </a:p>
          <a:p>
            <a:pPr algn="ctr"/>
            <a:endParaRPr lang="en-ZA" sz="1600" dirty="0" smtClean="0">
              <a:solidFill>
                <a:srgbClr val="000000"/>
              </a:solidFill>
              <a:latin typeface="Arial"/>
            </a:endParaRPr>
          </a:p>
          <a:p>
            <a:pPr algn="ctr"/>
            <a:r>
              <a:rPr lang="en-ZA" sz="1400" b="1" dirty="0" smtClean="0">
                <a:solidFill>
                  <a:srgbClr val="000000"/>
                </a:solidFill>
                <a:latin typeface="Arial"/>
              </a:rPr>
              <a:t>Basic services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007" y="4345397"/>
            <a:ext cx="670841" cy="66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533007" y="5013175"/>
            <a:ext cx="657319" cy="580150"/>
          </a:xfrm>
          <a:prstGeom prst="roundRect">
            <a:avLst>
              <a:gd name="adj" fmla="val 10000"/>
            </a:avLst>
          </a:prstGeom>
          <a:blipFill rotWithShape="0">
            <a:blip r:embed="rId3"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8" name="Rounded Rectangle 7"/>
          <p:cNvSpPr/>
          <p:nvPr/>
        </p:nvSpPr>
        <p:spPr>
          <a:xfrm>
            <a:off x="3250420" y="5013175"/>
            <a:ext cx="601500" cy="608040"/>
          </a:xfrm>
          <a:prstGeom prst="roundRect">
            <a:avLst>
              <a:gd name="adj" fmla="val 10000"/>
            </a:avLst>
          </a:prstGeom>
          <a:blipFill rotWithShape="0">
            <a:blip r:embed="rId4"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9" name="Rounded Rectangle 8"/>
          <p:cNvSpPr/>
          <p:nvPr/>
        </p:nvSpPr>
        <p:spPr>
          <a:xfrm>
            <a:off x="3223174" y="4335179"/>
            <a:ext cx="628746" cy="615032"/>
          </a:xfrm>
          <a:prstGeom prst="roundRect">
            <a:avLst>
              <a:gd name="adj" fmla="val 10000"/>
            </a:avLst>
          </a:prstGeom>
          <a:blipFill rotWithShape="0">
            <a:blip r:embed="rId5" cstate="print"/>
            <a:stretch>
              <a:fillRect/>
            </a:stretch>
          </a:blipFill>
          <a:ln w="10000" cap="flat" cmpd="sng" algn="ctr">
            <a:solidFill>
              <a:sysClr val="window" lastClr="FFFFFF">
                <a:hueOff val="0"/>
                <a:satOff val="0"/>
                <a:lumOff val="0"/>
                <a:alphaOff val="0"/>
              </a:sysClr>
            </a:solidFill>
            <a:prstDash val="solid"/>
          </a:ln>
          <a:effectLst>
            <a:outerShdw blurRad="38100" dist="30000" dir="5400000" rotWithShape="0">
              <a:srgbClr val="000000">
                <a:alpha val="45000"/>
              </a:srgbClr>
            </a:outerShdw>
          </a:effectLst>
        </p:spPr>
      </p:sp>
      <p:sp>
        <p:nvSpPr>
          <p:cNvPr id="11" name="Rounded Rectangle 10"/>
          <p:cNvSpPr/>
          <p:nvPr/>
        </p:nvSpPr>
        <p:spPr bwMode="auto">
          <a:xfrm>
            <a:off x="2312708" y="5949280"/>
            <a:ext cx="1755236" cy="720080"/>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ZA" sz="1400" b="1" dirty="0" smtClean="0">
                <a:solidFill>
                  <a:srgbClr val="000000"/>
                </a:solidFill>
                <a:latin typeface="Arial"/>
              </a:rPr>
              <a:t>Admin costs </a:t>
            </a:r>
          </a:p>
          <a:p>
            <a:pPr algn="ctr"/>
            <a:r>
              <a:rPr lang="en-ZA" sz="1400" b="1" dirty="0" smtClean="0">
                <a:solidFill>
                  <a:srgbClr val="000000"/>
                </a:solidFill>
                <a:latin typeface="Arial"/>
              </a:rPr>
              <a:t>and other services</a:t>
            </a:r>
          </a:p>
        </p:txBody>
      </p:sp>
      <p:sp>
        <p:nvSpPr>
          <p:cNvPr id="12" name="TextBox 11"/>
          <p:cNvSpPr txBox="1"/>
          <p:nvPr/>
        </p:nvSpPr>
        <p:spPr>
          <a:xfrm>
            <a:off x="2195736" y="3861048"/>
            <a:ext cx="2016224" cy="461665"/>
          </a:xfrm>
          <a:prstGeom prst="rect">
            <a:avLst/>
          </a:prstGeom>
          <a:noFill/>
        </p:spPr>
        <p:txBody>
          <a:bodyPr wrap="square" rtlCol="0">
            <a:spAutoFit/>
          </a:bodyPr>
          <a:lstStyle/>
          <a:p>
            <a:pPr algn="ctr"/>
            <a:r>
              <a:rPr lang="en-US" sz="1200" b="1" dirty="0" smtClean="0"/>
              <a:t>Functions funded by the LGFF</a:t>
            </a:r>
            <a:endParaRPr lang="en-US" sz="1200" b="1" dirty="0"/>
          </a:p>
        </p:txBody>
      </p:sp>
      <p:sp>
        <p:nvSpPr>
          <p:cNvPr id="13" name="Rounded Rectangle 12"/>
          <p:cNvSpPr/>
          <p:nvPr/>
        </p:nvSpPr>
        <p:spPr bwMode="auto">
          <a:xfrm>
            <a:off x="5193028" y="4293096"/>
            <a:ext cx="1755236" cy="237626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500" b="1" i="0" u="none" strike="noStrike" cap="none" normalizeH="0" baseline="0" dirty="0" smtClean="0">
                <a:ln>
                  <a:noFill/>
                </a:ln>
                <a:solidFill>
                  <a:schemeClr val="tx1"/>
                </a:solidFill>
                <a:effectLst/>
                <a:latin typeface="Arial" charset="0"/>
                <a:ea typeface="ＭＳ Ｐゴシック" pitchFamily="1" charset="-128"/>
              </a:rPr>
              <a: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t>Municipal decision</a:t>
            </a:r>
            <a:endParaRPr kumimoji="0" lang="en-US" sz="14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Right Arrow 13"/>
          <p:cNvSpPr/>
          <p:nvPr/>
        </p:nvSpPr>
        <p:spPr bwMode="auto">
          <a:xfrm>
            <a:off x="4211960" y="4869159"/>
            <a:ext cx="864096" cy="1080120"/>
          </a:xfrm>
          <a:prstGeom prst="right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Funds</a:t>
            </a:r>
          </a:p>
        </p:txBody>
      </p:sp>
      <p:sp>
        <p:nvSpPr>
          <p:cNvPr id="15" name="TextBox 14"/>
          <p:cNvSpPr txBox="1"/>
          <p:nvPr/>
        </p:nvSpPr>
        <p:spPr>
          <a:xfrm>
            <a:off x="5076056" y="3861048"/>
            <a:ext cx="2016224" cy="461665"/>
          </a:xfrm>
          <a:prstGeom prst="rect">
            <a:avLst/>
          </a:prstGeom>
          <a:noFill/>
        </p:spPr>
        <p:txBody>
          <a:bodyPr wrap="square" rtlCol="0">
            <a:spAutoFit/>
          </a:bodyPr>
          <a:lstStyle/>
          <a:p>
            <a:pPr algn="ctr"/>
            <a:r>
              <a:rPr lang="en-US" sz="1200" b="1" dirty="0" smtClean="0"/>
              <a:t>Functions funded in the Municipal Budget</a:t>
            </a:r>
            <a:endParaRPr lang="en-US" sz="1200" b="1" dirty="0"/>
          </a:p>
        </p:txBody>
      </p:sp>
    </p:spTree>
    <p:extLst>
      <p:ext uri="{BB962C8B-B14F-4D97-AF65-F5344CB8AC3E}">
        <p14:creationId xmlns:p14="http://schemas.microsoft.com/office/powerpoint/2010/main" val="2036898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5496" y="6093296"/>
            <a:ext cx="32403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4032448" cy="281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06D76C7-2F8D-40E7-8863-499E415D2257}" type="slidenum">
              <a:rPr lang="en-US" altLang="en-US" smtClean="0">
                <a:solidFill>
                  <a:srgbClr val="808080"/>
                </a:solidFill>
              </a:rPr>
              <a:pPr>
                <a:defRPr/>
              </a:pPr>
              <a:t>24</a:t>
            </a:fld>
            <a:endParaRPr lang="en-US" altLang="en-US" sz="1400" b="0" dirty="0">
              <a:solidFill>
                <a:srgbClr val="000000"/>
              </a:solidFill>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35" y="1090304"/>
            <a:ext cx="3432176"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098062"/>
            <a:ext cx="3312368" cy="274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717032"/>
            <a:ext cx="3528392" cy="288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bwMode="auto">
          <a:xfrm>
            <a:off x="23312" y="92075"/>
            <a:ext cx="899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itchFamily="34" charset="0"/>
              </a:defRPr>
            </a:lvl1pPr>
            <a:lvl2pPr marL="742950" indent="-285750">
              <a:spcBef>
                <a:spcPct val="20000"/>
              </a:spcBef>
              <a:buChar char="–"/>
              <a:defRPr sz="20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ZA" altLang="en-US" sz="3200" dirty="0" smtClean="0">
                <a:solidFill>
                  <a:srgbClr val="FFFFFF"/>
                </a:solidFill>
                <a:latin typeface="Arial Bold" pitchFamily="34" charset="0"/>
                <a:ea typeface="Osaka"/>
                <a:cs typeface="Osaka"/>
              </a:rPr>
              <a:t>Composition of operating expenditure by type of municipality, 2015/16</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335" y="3846204"/>
            <a:ext cx="343217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3535124"/>
            <a:ext cx="2088232" cy="253916"/>
          </a:xfrm>
          <a:prstGeom prst="rect">
            <a:avLst/>
          </a:prstGeom>
          <a:noFill/>
        </p:spPr>
        <p:txBody>
          <a:bodyPr wrap="square" rtlCol="0">
            <a:spAutoFit/>
          </a:bodyPr>
          <a:lstStyle/>
          <a:p>
            <a:r>
              <a:rPr lang="en-US" sz="1050" b="1" dirty="0" smtClean="0"/>
              <a:t>Average budget size: R2.1bn</a:t>
            </a:r>
            <a:endParaRPr lang="en-US" sz="1050" b="1" dirty="0"/>
          </a:p>
        </p:txBody>
      </p:sp>
      <p:sp>
        <p:nvSpPr>
          <p:cNvPr id="13" name="TextBox 12"/>
          <p:cNvSpPr txBox="1"/>
          <p:nvPr/>
        </p:nvSpPr>
        <p:spPr>
          <a:xfrm>
            <a:off x="3707904" y="3535124"/>
            <a:ext cx="2088232" cy="253916"/>
          </a:xfrm>
          <a:prstGeom prst="rect">
            <a:avLst/>
          </a:prstGeom>
          <a:noFill/>
        </p:spPr>
        <p:txBody>
          <a:bodyPr wrap="square" rtlCol="0">
            <a:spAutoFit/>
          </a:bodyPr>
          <a:lstStyle/>
          <a:p>
            <a:r>
              <a:rPr lang="en-US" sz="1050" b="1" dirty="0" smtClean="0"/>
              <a:t>Average budget size: R647m</a:t>
            </a:r>
            <a:endParaRPr lang="en-US" sz="1050" b="1" dirty="0"/>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090304"/>
            <a:ext cx="30416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04248" y="3535124"/>
            <a:ext cx="2088232" cy="253916"/>
          </a:xfrm>
          <a:prstGeom prst="rect">
            <a:avLst/>
          </a:prstGeom>
          <a:noFill/>
        </p:spPr>
        <p:txBody>
          <a:bodyPr wrap="square" rtlCol="0">
            <a:spAutoFit/>
          </a:bodyPr>
          <a:lstStyle/>
          <a:p>
            <a:r>
              <a:rPr lang="en-US" sz="1050" b="1" dirty="0" smtClean="0"/>
              <a:t>Average budget size: R215m</a:t>
            </a:r>
            <a:endParaRPr lang="en-US" sz="1050" b="1" dirty="0"/>
          </a:p>
        </p:txBody>
      </p:sp>
      <p:sp>
        <p:nvSpPr>
          <p:cNvPr id="16" name="TextBox 15"/>
          <p:cNvSpPr txBox="1"/>
          <p:nvPr/>
        </p:nvSpPr>
        <p:spPr>
          <a:xfrm>
            <a:off x="683568" y="6343436"/>
            <a:ext cx="2088232" cy="253916"/>
          </a:xfrm>
          <a:prstGeom prst="rect">
            <a:avLst/>
          </a:prstGeom>
          <a:noFill/>
        </p:spPr>
        <p:txBody>
          <a:bodyPr wrap="square" rtlCol="0">
            <a:spAutoFit/>
          </a:bodyPr>
          <a:lstStyle/>
          <a:p>
            <a:r>
              <a:rPr lang="en-US" sz="1050" b="1" dirty="0" smtClean="0"/>
              <a:t>Average budget size: R203m</a:t>
            </a:r>
            <a:endParaRPr lang="en-US" sz="1050" b="1" dirty="0"/>
          </a:p>
        </p:txBody>
      </p:sp>
      <p:sp>
        <p:nvSpPr>
          <p:cNvPr id="17" name="TextBox 16"/>
          <p:cNvSpPr txBox="1"/>
          <p:nvPr/>
        </p:nvSpPr>
        <p:spPr>
          <a:xfrm>
            <a:off x="3923928" y="6343436"/>
            <a:ext cx="2088232" cy="253916"/>
          </a:xfrm>
          <a:prstGeom prst="rect">
            <a:avLst/>
          </a:prstGeom>
          <a:noFill/>
        </p:spPr>
        <p:txBody>
          <a:bodyPr wrap="square" rtlCol="0">
            <a:spAutoFit/>
          </a:bodyPr>
          <a:lstStyle/>
          <a:p>
            <a:r>
              <a:rPr lang="en-US" sz="1050" b="1" dirty="0" smtClean="0"/>
              <a:t>Average budget size: R201m</a:t>
            </a:r>
            <a:endParaRPr lang="en-US" sz="1050" b="1" dirty="0"/>
          </a:p>
        </p:txBody>
      </p:sp>
      <p:sp>
        <p:nvSpPr>
          <p:cNvPr id="18" name="TextBox 17"/>
          <p:cNvSpPr txBox="1"/>
          <p:nvPr/>
        </p:nvSpPr>
        <p:spPr>
          <a:xfrm>
            <a:off x="6948264" y="6381328"/>
            <a:ext cx="2088232" cy="253916"/>
          </a:xfrm>
          <a:prstGeom prst="rect">
            <a:avLst/>
          </a:prstGeom>
          <a:noFill/>
        </p:spPr>
        <p:txBody>
          <a:bodyPr wrap="square" rtlCol="0">
            <a:spAutoFit/>
          </a:bodyPr>
          <a:lstStyle/>
          <a:p>
            <a:r>
              <a:rPr lang="en-US" sz="1000" b="1" dirty="0" smtClean="0"/>
              <a:t>Average budget size: R616m</a:t>
            </a:r>
            <a:endParaRPr lang="en-US" sz="1000" b="1" dirty="0"/>
          </a:p>
        </p:txBody>
      </p:sp>
    </p:spTree>
    <p:extLst>
      <p:ext uri="{BB962C8B-B14F-4D97-AF65-F5344CB8AC3E}">
        <p14:creationId xmlns:p14="http://schemas.microsoft.com/office/powerpoint/2010/main" val="750483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6D76C7-2F8D-40E7-8863-499E415D2257}" type="slidenum">
              <a:rPr lang="en-US" altLang="en-US" smtClean="0">
                <a:solidFill>
                  <a:srgbClr val="808080"/>
                </a:solidFill>
              </a:rPr>
              <a:pPr>
                <a:defRPr/>
              </a:pPr>
              <a:t>25</a:t>
            </a:fld>
            <a:endParaRPr lang="en-US" altLang="en-US" sz="1400" b="0" dirty="0">
              <a:solidFill>
                <a:srgbClr val="000000"/>
              </a:solidFill>
              <a:latin typeface="Arial" pitchFamily="34" charset="0"/>
            </a:endParaRPr>
          </a:p>
        </p:txBody>
      </p:sp>
      <p:pic>
        <p:nvPicPr>
          <p:cNvPr id="1027" name="Picture 3" descr="C:\Users\1896\AppData\Local\Microsoft\Windows\Temporary Internet Files\Content.Outlook\0LVAYQAA\Remuneration 13 14 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87" y="-243408"/>
            <a:ext cx="10693731" cy="7560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1052736"/>
            <a:ext cx="4320480" cy="1200329"/>
          </a:xfrm>
          <a:prstGeom prst="rect">
            <a:avLst/>
          </a:prstGeom>
          <a:noFill/>
        </p:spPr>
        <p:txBody>
          <a:bodyPr wrap="square" rtlCol="0">
            <a:spAutoFit/>
          </a:bodyPr>
          <a:lstStyle/>
          <a:p>
            <a:r>
              <a:rPr lang="en-US" dirty="0" smtClean="0"/>
              <a:t>Most municipalities spend well above the 30% norm for staff costs</a:t>
            </a:r>
            <a:endParaRPr lang="en-US" dirty="0"/>
          </a:p>
        </p:txBody>
      </p:sp>
      <p:sp>
        <p:nvSpPr>
          <p:cNvPr id="5" name="Rectangle 4"/>
          <p:cNvSpPr/>
          <p:nvPr/>
        </p:nvSpPr>
        <p:spPr bwMode="auto">
          <a:xfrm>
            <a:off x="6491064" y="5905170"/>
            <a:ext cx="1033264" cy="76419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83586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8893175" cy="1192213"/>
          </a:xfrm>
        </p:spPr>
        <p:txBody>
          <a:bodyPr/>
          <a:lstStyle/>
          <a:p>
            <a:r>
              <a:rPr lang="en-US" sz="2400" b="1" dirty="0" smtClean="0">
                <a:latin typeface="Arial Bold" pitchFamily="34" charset="0"/>
                <a:cs typeface="Arial Bold" pitchFamily="34" charset="0"/>
              </a:rPr>
              <a:t>2013/14 state of local government finances highlights</a:t>
            </a:r>
          </a:p>
        </p:txBody>
      </p:sp>
      <p:sp>
        <p:nvSpPr>
          <p:cNvPr id="45059" name="Vertical Text Placeholder 2"/>
          <p:cNvSpPr>
            <a:spLocks noGrp="1"/>
          </p:cNvSpPr>
          <p:nvPr>
            <p:ph type="body" orient="vert" idx="1"/>
          </p:nvPr>
        </p:nvSpPr>
        <p:spPr>
          <a:xfrm>
            <a:off x="152400" y="1125538"/>
            <a:ext cx="8991600" cy="5543550"/>
          </a:xfrm>
        </p:spPr>
        <p:txBody>
          <a:bodyPr vert="horz"/>
          <a:lstStyle/>
          <a:p>
            <a:pPr algn="just">
              <a:defRPr/>
            </a:pPr>
            <a:r>
              <a:rPr lang="en-ZA" sz="1800" dirty="0" smtClean="0">
                <a:latin typeface="Arial" pitchFamily="34" charset="0"/>
              </a:rPr>
              <a:t>Between 2013 and 2014, the number of municipalities in financial </a:t>
            </a:r>
            <a:r>
              <a:rPr lang="en-ZA" sz="1800" dirty="0">
                <a:latin typeface="Arial" pitchFamily="34" charset="0"/>
              </a:rPr>
              <a:t>distress </a:t>
            </a:r>
            <a:r>
              <a:rPr lang="en-ZA" sz="1800" dirty="0" smtClean="0">
                <a:latin typeface="Arial" pitchFamily="34" charset="0"/>
              </a:rPr>
              <a:t>decreased </a:t>
            </a:r>
            <a:r>
              <a:rPr lang="en-ZA" sz="1800" dirty="0">
                <a:latin typeface="Arial" pitchFamily="34" charset="0"/>
              </a:rPr>
              <a:t>from 95 to 86 municipalities </a:t>
            </a:r>
            <a:r>
              <a:rPr lang="en-ZA" sz="1800" dirty="0" smtClean="0">
                <a:latin typeface="Arial" pitchFamily="34" charset="0"/>
              </a:rPr>
              <a:t>but is </a:t>
            </a:r>
            <a:r>
              <a:rPr lang="en-ZA" sz="1800" dirty="0">
                <a:latin typeface="Arial" pitchFamily="34" charset="0"/>
              </a:rPr>
              <a:t>still </a:t>
            </a:r>
            <a:r>
              <a:rPr lang="en-ZA" sz="1800" dirty="0" smtClean="0">
                <a:latin typeface="Arial" pitchFamily="34" charset="0"/>
              </a:rPr>
              <a:t>too high</a:t>
            </a:r>
            <a:r>
              <a:rPr lang="en-ZA" sz="1800" dirty="0">
                <a:latin typeface="Arial" pitchFamily="34" charset="0"/>
              </a:rPr>
              <a:t>. </a:t>
            </a:r>
            <a:endParaRPr lang="en-ZA" sz="1800" dirty="0" smtClean="0">
              <a:latin typeface="Arial" pitchFamily="34" charset="0"/>
            </a:endParaRPr>
          </a:p>
          <a:p>
            <a:pPr algn="just">
              <a:defRPr/>
            </a:pPr>
            <a:endParaRPr lang="en-ZA" sz="1800" dirty="0" smtClean="0">
              <a:latin typeface="Arial" pitchFamily="34" charset="0"/>
            </a:endParaRPr>
          </a:p>
          <a:p>
            <a:pPr algn="just">
              <a:defRPr/>
            </a:pPr>
            <a:r>
              <a:rPr lang="en-ZA" sz="1800" dirty="0" smtClean="0">
                <a:latin typeface="Arial" pitchFamily="34" charset="0"/>
              </a:rPr>
              <a:t>The assessment found the following:</a:t>
            </a:r>
            <a:endParaRPr lang="en-ZA" sz="1800" dirty="0">
              <a:latin typeface="Arial" pitchFamily="34" charset="0"/>
            </a:endParaRPr>
          </a:p>
          <a:p>
            <a:pPr marL="0" indent="0" algn="just">
              <a:buNone/>
              <a:defRPr/>
            </a:pPr>
            <a:r>
              <a:rPr lang="en-ZA" sz="1800" dirty="0" smtClean="0">
                <a:latin typeface="Arial" pitchFamily="34" charset="0"/>
              </a:rPr>
              <a:t>	i.	40 municipalities reported negative cash balances, while 206 have 		poor cash coverage;</a:t>
            </a:r>
          </a:p>
          <a:p>
            <a:pPr marL="0" indent="0" algn="just">
              <a:buNone/>
              <a:defRPr/>
            </a:pPr>
            <a:r>
              <a:rPr lang="en-ZA" sz="1800" dirty="0" smtClean="0">
                <a:latin typeface="Arial" pitchFamily="34" charset="0"/>
              </a:rPr>
              <a:t>	ii</a:t>
            </a:r>
            <a:r>
              <a:rPr lang="en-ZA" sz="1800" dirty="0">
                <a:latin typeface="Arial" pitchFamily="34" charset="0"/>
              </a:rPr>
              <a:t>.	e</a:t>
            </a:r>
            <a:r>
              <a:rPr lang="en-ZA" sz="1800" dirty="0" smtClean="0">
                <a:latin typeface="Arial" pitchFamily="34" charset="0"/>
              </a:rPr>
              <a:t>xcessive overspending on operational budgets recorded in 13			municipalities;</a:t>
            </a:r>
          </a:p>
          <a:p>
            <a:pPr marL="0" indent="0" algn="just">
              <a:buNone/>
              <a:defRPr/>
            </a:pPr>
            <a:r>
              <a:rPr lang="en-ZA" sz="1800" dirty="0" smtClean="0">
                <a:latin typeface="Arial" pitchFamily="34" charset="0"/>
              </a:rPr>
              <a:t>	iii</a:t>
            </a:r>
            <a:r>
              <a:rPr lang="en-ZA" sz="1800" dirty="0">
                <a:latin typeface="Arial" pitchFamily="34" charset="0"/>
              </a:rPr>
              <a:t>.	s</a:t>
            </a:r>
            <a:r>
              <a:rPr lang="en-ZA" sz="1800" dirty="0" smtClean="0">
                <a:latin typeface="Arial" pitchFamily="34" charset="0"/>
              </a:rPr>
              <a:t>ignificant underspending </a:t>
            </a:r>
            <a:r>
              <a:rPr lang="en-ZA" sz="1800" dirty="0">
                <a:latin typeface="Arial" pitchFamily="34" charset="0"/>
              </a:rPr>
              <a:t>on operational </a:t>
            </a:r>
            <a:r>
              <a:rPr lang="en-ZA" sz="1800" dirty="0" smtClean="0">
                <a:latin typeface="Arial" pitchFamily="34" charset="0"/>
              </a:rPr>
              <a:t>budgets in 85 			municipalities;</a:t>
            </a:r>
            <a:endParaRPr lang="en-ZA" sz="1800" dirty="0">
              <a:latin typeface="Arial" pitchFamily="34" charset="0"/>
            </a:endParaRPr>
          </a:p>
          <a:p>
            <a:pPr marL="0" indent="0" algn="just">
              <a:buNone/>
              <a:defRPr/>
            </a:pPr>
            <a:r>
              <a:rPr lang="en-ZA" sz="1800" dirty="0" smtClean="0">
                <a:latin typeface="Arial" pitchFamily="34" charset="0"/>
              </a:rPr>
              <a:t>	iv.</a:t>
            </a:r>
            <a:r>
              <a:rPr lang="en-ZA" sz="1800" dirty="0">
                <a:latin typeface="Arial" pitchFamily="34" charset="0"/>
              </a:rPr>
              <a:t>	</a:t>
            </a:r>
            <a:r>
              <a:rPr lang="en-ZA" sz="1800" dirty="0" smtClean="0">
                <a:latin typeface="Arial" pitchFamily="34" charset="0"/>
              </a:rPr>
              <a:t>210 municipalities recorded high underspending </a:t>
            </a:r>
            <a:r>
              <a:rPr lang="en-ZA" sz="1800" dirty="0">
                <a:latin typeface="Arial" pitchFamily="34" charset="0"/>
              </a:rPr>
              <a:t>on </a:t>
            </a:r>
            <a:r>
              <a:rPr lang="en-ZA" sz="1800" dirty="0" smtClean="0">
                <a:latin typeface="Arial" pitchFamily="34" charset="0"/>
              </a:rPr>
              <a:t>capital 			budgets;</a:t>
            </a:r>
          </a:p>
          <a:p>
            <a:pPr marL="0" indent="0" algn="just">
              <a:buNone/>
              <a:defRPr/>
            </a:pPr>
            <a:r>
              <a:rPr lang="en-ZA" sz="1800" dirty="0" smtClean="0">
                <a:latin typeface="Arial" pitchFamily="34" charset="0"/>
              </a:rPr>
              <a:t>	v.</a:t>
            </a:r>
            <a:r>
              <a:rPr lang="en-ZA" sz="1800" dirty="0">
                <a:latin typeface="Arial" pitchFamily="34" charset="0"/>
              </a:rPr>
              <a:t>	</a:t>
            </a:r>
            <a:r>
              <a:rPr lang="en-ZA" sz="1800" dirty="0" smtClean="0">
                <a:latin typeface="Arial" pitchFamily="34" charset="0"/>
              </a:rPr>
              <a:t>158 municipalities reported debtors over 30 per cent of their 			total revenue;</a:t>
            </a:r>
            <a:endParaRPr lang="en-ZA" sz="1800" dirty="0">
              <a:latin typeface="Arial" pitchFamily="34" charset="0"/>
            </a:endParaRPr>
          </a:p>
          <a:p>
            <a:pPr marL="0" indent="0" algn="just">
              <a:buNone/>
              <a:defRPr/>
            </a:pPr>
            <a:r>
              <a:rPr lang="en-ZA" sz="1800" dirty="0" smtClean="0">
                <a:latin typeface="Arial" pitchFamily="34" charset="0"/>
              </a:rPr>
              <a:t>	vi</a:t>
            </a:r>
            <a:r>
              <a:rPr lang="en-ZA" sz="1800" dirty="0">
                <a:latin typeface="Arial" pitchFamily="34" charset="0"/>
              </a:rPr>
              <a:t>.	</a:t>
            </a:r>
            <a:r>
              <a:rPr lang="en-ZA" sz="1800" dirty="0" smtClean="0">
                <a:latin typeface="Arial" pitchFamily="34" charset="0"/>
              </a:rPr>
              <a:t>excessive growth in debtors is recorded under 42 municipalities;</a:t>
            </a:r>
            <a:endParaRPr lang="en-ZA" sz="1800" dirty="0">
              <a:latin typeface="Arial" pitchFamily="34" charset="0"/>
            </a:endParaRPr>
          </a:p>
          <a:p>
            <a:pPr marL="0" indent="0" algn="just">
              <a:buNone/>
              <a:defRPr/>
            </a:pPr>
            <a:r>
              <a:rPr lang="en-ZA" sz="1800" dirty="0" smtClean="0">
                <a:latin typeface="Arial" pitchFamily="34" charset="0"/>
              </a:rPr>
              <a:t>	vii.</a:t>
            </a:r>
            <a:r>
              <a:rPr lang="en-ZA" sz="1800" dirty="0">
                <a:latin typeface="Arial" pitchFamily="34" charset="0"/>
              </a:rPr>
              <a:t>	</a:t>
            </a:r>
            <a:r>
              <a:rPr lang="en-ZA" sz="1800" dirty="0" smtClean="0">
                <a:latin typeface="Arial" pitchFamily="34" charset="0"/>
              </a:rPr>
              <a:t>significant creditors reflected in 74 municipalities,</a:t>
            </a:r>
            <a:endParaRPr lang="en-ZA" sz="1800" dirty="0">
              <a:latin typeface="Arial" pitchFamily="34" charset="0"/>
            </a:endParaRPr>
          </a:p>
          <a:p>
            <a:pPr marL="0" indent="0" algn="just">
              <a:buNone/>
              <a:defRPr/>
            </a:pPr>
            <a:r>
              <a:rPr lang="en-ZA" sz="1800" dirty="0" smtClean="0">
                <a:latin typeface="Arial" pitchFamily="34" charset="0"/>
              </a:rPr>
              <a:t>	</a:t>
            </a:r>
            <a:endParaRPr lang="en-US" dirty="0" smtClean="0">
              <a:latin typeface="Arial" pitchFamily="34" charset="0"/>
            </a:endParaRPr>
          </a:p>
          <a:p>
            <a:pPr algn="just">
              <a:defRPr/>
            </a:pPr>
            <a:endParaRPr lang="en-US" dirty="0" smtClean="0">
              <a:latin typeface="Arial" pitchFamily="34" charset="0"/>
            </a:endParaRPr>
          </a:p>
        </p:txBody>
      </p:sp>
      <p:sp>
        <p:nvSpPr>
          <p:cNvPr id="4" name="Slide Number Placeholder 3"/>
          <p:cNvSpPr>
            <a:spLocks noGrp="1"/>
          </p:cNvSpPr>
          <p:nvPr>
            <p:ph type="sldNum" sz="quarter" idx="12"/>
          </p:nvPr>
        </p:nvSpPr>
        <p:spPr/>
        <p:txBody>
          <a:bodyPr/>
          <a:lstStyle/>
          <a:p>
            <a:pPr>
              <a:defRPr/>
            </a:pPr>
            <a:fld id="{3AAAA9E1-1221-4990-AAFA-AB6C372350AA}" type="slidenum">
              <a:rPr lang="en-US" smtClean="0"/>
              <a:pPr>
                <a:defRPr/>
              </a:pPr>
              <a:t>26</a:t>
            </a:fld>
            <a:endParaRPr lang="en-US" sz="1400" b="0" dirty="0">
              <a:solidFill>
                <a:schemeClr val="tx1"/>
              </a:solidFill>
              <a:latin typeface="+mn-lt"/>
            </a:endParaRPr>
          </a:p>
        </p:txBody>
      </p:sp>
    </p:spTree>
    <p:extLst>
      <p:ext uri="{BB962C8B-B14F-4D97-AF65-F5344CB8AC3E}">
        <p14:creationId xmlns:p14="http://schemas.microsoft.com/office/powerpoint/2010/main" val="816209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76200"/>
            <a:ext cx="8812213" cy="838200"/>
          </a:xfrm>
        </p:spPr>
        <p:txBody>
          <a:bodyPr/>
          <a:lstStyle/>
          <a:p>
            <a:r>
              <a:rPr lang="en-US" altLang="en-US" sz="3200" dirty="0" smtClean="0"/>
              <a:t>State of local government finances: audit outcomes - 3 year trend</a:t>
            </a:r>
            <a:endParaRPr lang="en-ZA" altLang="en-US" sz="3200" dirty="0" smtClean="0"/>
          </a:p>
        </p:txBody>
      </p:sp>
      <p:sp>
        <p:nvSpPr>
          <p:cNvPr id="512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Osaka"/>
                <a:cs typeface="Osaka"/>
              </a:defRPr>
            </a:lvl1pPr>
            <a:lvl2pPr marL="742950" indent="-285750">
              <a:spcBef>
                <a:spcPct val="20000"/>
              </a:spcBef>
              <a:buChar char="–"/>
              <a:defRPr sz="2000">
                <a:solidFill>
                  <a:schemeClr val="tx1"/>
                </a:solidFill>
                <a:latin typeface="Arial" pitchFamily="34" charset="0"/>
                <a:ea typeface="Osaka"/>
                <a:cs typeface="Osaka"/>
              </a:defRPr>
            </a:lvl2pPr>
            <a:lvl3pPr marL="1143000" indent="-228600">
              <a:spcBef>
                <a:spcPct val="20000"/>
              </a:spcBef>
              <a:buChar char="•"/>
              <a:defRPr sz="2000">
                <a:solidFill>
                  <a:schemeClr val="tx1"/>
                </a:solidFill>
                <a:latin typeface="Arial" pitchFamily="34" charset="0"/>
                <a:ea typeface="Osaka"/>
                <a:cs typeface="Osaka"/>
              </a:defRPr>
            </a:lvl3pPr>
            <a:lvl4pPr marL="1600200" indent="-228600">
              <a:spcBef>
                <a:spcPct val="20000"/>
              </a:spcBef>
              <a:buChar char="–"/>
              <a:defRPr sz="2000">
                <a:solidFill>
                  <a:schemeClr val="tx1"/>
                </a:solidFill>
                <a:latin typeface="Arial" pitchFamily="34" charset="0"/>
                <a:ea typeface="Osaka"/>
                <a:cs typeface="Osaka"/>
              </a:defRPr>
            </a:lvl4pPr>
            <a:lvl5pPr marL="2057400" indent="-228600">
              <a:spcBef>
                <a:spcPct val="20000"/>
              </a:spcBef>
              <a:buChar char="»"/>
              <a:defRPr sz="2000">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a:cs typeface="Osaka"/>
              </a:defRPr>
            </a:lvl9pPr>
          </a:lstStyle>
          <a:p>
            <a:pPr>
              <a:spcBef>
                <a:spcPct val="0"/>
              </a:spcBef>
              <a:buFontTx/>
              <a:buNone/>
            </a:pPr>
            <a:fld id="{912E54C4-3CB1-4413-B1CC-C2A9527068D3}" type="slidenum">
              <a:rPr lang="en-US" altLang="en-US" sz="1000" smtClean="0">
                <a:solidFill>
                  <a:srgbClr val="808080"/>
                </a:solidFill>
                <a:latin typeface="Arial Bold Italic" pitchFamily="34" charset="0"/>
              </a:rPr>
              <a:pPr>
                <a:spcBef>
                  <a:spcPct val="0"/>
                </a:spcBef>
                <a:buFontTx/>
                <a:buNone/>
              </a:pPr>
              <a:t>27</a:t>
            </a:fld>
            <a:endParaRPr lang="en-US" altLang="en-US" sz="1400" b="0" dirty="0" smtClean="0">
              <a:solidFill>
                <a:srgbClr val="000000"/>
              </a:solidFill>
            </a:endParaRPr>
          </a:p>
        </p:txBody>
      </p:sp>
      <p:pic>
        <p:nvPicPr>
          <p:cNvPr id="5120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412875"/>
            <a:ext cx="8256587" cy="4429125"/>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Rectangle 2"/>
          <p:cNvSpPr>
            <a:spLocks noChangeArrowheads="1"/>
          </p:cNvSpPr>
          <p:nvPr/>
        </p:nvSpPr>
        <p:spPr bwMode="auto">
          <a:xfrm>
            <a:off x="539750" y="5876925"/>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a:solidFill>
                  <a:schemeClr val="tx1"/>
                </a:solidFill>
                <a:latin typeface="Arial" pitchFamily="34" charset="0"/>
                <a:ea typeface="Osaka"/>
                <a:cs typeface="Osaka"/>
              </a:defRPr>
            </a:lvl1pPr>
            <a:lvl2pPr>
              <a:spcBef>
                <a:spcPct val="20000"/>
              </a:spcBef>
              <a:buChar char="–"/>
              <a:defRPr sz="2000">
                <a:solidFill>
                  <a:schemeClr val="tx1"/>
                </a:solidFill>
                <a:latin typeface="Arial" pitchFamily="34" charset="0"/>
                <a:ea typeface="Osaka"/>
                <a:cs typeface="Osaka"/>
              </a:defRPr>
            </a:lvl2pPr>
            <a:lvl3pPr marL="1143000" indent="-228600">
              <a:spcBef>
                <a:spcPct val="20000"/>
              </a:spcBef>
              <a:buChar char="•"/>
              <a:defRPr sz="2000">
                <a:solidFill>
                  <a:schemeClr val="tx1"/>
                </a:solidFill>
                <a:latin typeface="Arial" pitchFamily="34" charset="0"/>
                <a:ea typeface="Osaka"/>
                <a:cs typeface="Osaka"/>
              </a:defRPr>
            </a:lvl3pPr>
            <a:lvl4pPr marL="1600200" indent="-228600">
              <a:spcBef>
                <a:spcPct val="20000"/>
              </a:spcBef>
              <a:buChar char="–"/>
              <a:defRPr sz="2000">
                <a:solidFill>
                  <a:schemeClr val="tx1"/>
                </a:solidFill>
                <a:latin typeface="Arial" pitchFamily="34" charset="0"/>
                <a:ea typeface="Osaka"/>
                <a:cs typeface="Osaka"/>
              </a:defRPr>
            </a:lvl4pPr>
            <a:lvl5pPr marL="2057400" indent="-228600">
              <a:spcBef>
                <a:spcPct val="20000"/>
              </a:spcBef>
              <a:buChar char="»"/>
              <a:defRPr sz="2000">
                <a:solidFill>
                  <a:schemeClr val="tx1"/>
                </a:solidFill>
                <a:latin typeface="Arial"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a:cs typeface="Osaka"/>
              </a:defRPr>
            </a:lvl9pPr>
          </a:lstStyle>
          <a:p>
            <a:pPr marL="0" lvl="1" algn="r">
              <a:spcBef>
                <a:spcPts val="600"/>
              </a:spcBef>
              <a:buFontTx/>
              <a:buNone/>
            </a:pPr>
            <a:r>
              <a:rPr lang="en-ZA" altLang="en-US" sz="1800" b="1" dirty="0" smtClean="0">
                <a:solidFill>
                  <a:srgbClr val="FF0000"/>
                </a:solidFill>
                <a:ea typeface="ＭＳ Ｐゴシック" pitchFamily="34" charset="-128"/>
              </a:rPr>
              <a:t>Importantly, unqualified audit opinions does not constitute a successful municipality, nor does it translate into service delivery.</a:t>
            </a:r>
          </a:p>
        </p:txBody>
      </p:sp>
    </p:spTree>
    <p:extLst>
      <p:ext uri="{BB962C8B-B14F-4D97-AF65-F5344CB8AC3E}">
        <p14:creationId xmlns:p14="http://schemas.microsoft.com/office/powerpoint/2010/main" val="2174309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504" y="116631"/>
            <a:ext cx="8785671" cy="792089"/>
          </a:xfrm>
        </p:spPr>
        <p:txBody>
          <a:bodyPr/>
          <a:lstStyle/>
          <a:p>
            <a:r>
              <a:rPr lang="en-US" sz="2400" b="1" dirty="0" smtClean="0">
                <a:latin typeface="Arial Bold" pitchFamily="34" charset="0"/>
                <a:cs typeface="Arial Bold" pitchFamily="34" charset="0"/>
              </a:rPr>
              <a:t>Governance : Acting MMs and CFOs positions</a:t>
            </a:r>
          </a:p>
        </p:txBody>
      </p:sp>
      <p:sp>
        <p:nvSpPr>
          <p:cNvPr id="17411" name="Vertical Text Placeholder 2"/>
          <p:cNvSpPr>
            <a:spLocks noGrp="1"/>
          </p:cNvSpPr>
          <p:nvPr>
            <p:ph type="body" orient="vert" idx="1"/>
          </p:nvPr>
        </p:nvSpPr>
        <p:spPr>
          <a:xfrm>
            <a:off x="6372200" y="1125538"/>
            <a:ext cx="2664296" cy="5732462"/>
          </a:xfrm>
        </p:spPr>
        <p:txBody>
          <a:bodyPr vert="horz"/>
          <a:lstStyle/>
          <a:p>
            <a:pPr algn="just"/>
            <a:r>
              <a:rPr lang="en-US" sz="1400" dirty="0" smtClean="0">
                <a:latin typeface="Arial" pitchFamily="34" charset="0"/>
              </a:rPr>
              <a:t>Status of acting MM’s and CFO’s between 2013 and  2014.</a:t>
            </a:r>
          </a:p>
          <a:p>
            <a:pPr algn="just"/>
            <a:endParaRPr lang="en-US" sz="1400" dirty="0" smtClean="0">
              <a:latin typeface="Arial" pitchFamily="34" charset="0"/>
            </a:endParaRPr>
          </a:p>
          <a:p>
            <a:pPr algn="just"/>
            <a:r>
              <a:rPr lang="en-ZA" sz="1400" dirty="0" smtClean="0">
                <a:latin typeface="Arial" pitchFamily="34" charset="0"/>
              </a:rPr>
              <a:t>The </a:t>
            </a:r>
            <a:r>
              <a:rPr lang="en-ZA" sz="1400" dirty="0">
                <a:latin typeface="Arial" pitchFamily="34" charset="0"/>
              </a:rPr>
              <a:t>level of vacancies in key managerial positions is more prevalent </a:t>
            </a:r>
            <a:r>
              <a:rPr lang="en-ZA" sz="1400" dirty="0" smtClean="0">
                <a:latin typeface="Arial" pitchFamily="34" charset="0"/>
              </a:rPr>
              <a:t>in Limpopo, </a:t>
            </a:r>
            <a:r>
              <a:rPr lang="en-ZA" sz="1400" dirty="0">
                <a:latin typeface="Arial" pitchFamily="34" charset="0"/>
              </a:rPr>
              <a:t>Mpumalanga and Eastern Cape provinces</a:t>
            </a:r>
            <a:r>
              <a:rPr lang="en-ZA" sz="1400" dirty="0" smtClean="0">
                <a:latin typeface="Arial" pitchFamily="34" charset="0"/>
              </a:rPr>
              <a:t>.</a:t>
            </a:r>
          </a:p>
          <a:p>
            <a:pPr algn="just"/>
            <a:endParaRPr lang="en-ZA" sz="1400" dirty="0" smtClean="0">
              <a:latin typeface="Arial" pitchFamily="34" charset="0"/>
            </a:endParaRPr>
          </a:p>
          <a:p>
            <a:pPr algn="just"/>
            <a:r>
              <a:rPr lang="en-ZA" sz="1400" dirty="0" smtClean="0">
                <a:latin typeface="Arial" pitchFamily="34" charset="0"/>
              </a:rPr>
              <a:t>There </a:t>
            </a:r>
            <a:r>
              <a:rPr lang="en-ZA" sz="1400" dirty="0">
                <a:latin typeface="Arial" pitchFamily="34" charset="0"/>
              </a:rPr>
              <a:t>were a number of instances where both the Municipal Manager and Chief Financial Officers were </a:t>
            </a:r>
            <a:r>
              <a:rPr lang="en-ZA" sz="1400" dirty="0" smtClean="0">
                <a:latin typeface="Arial" pitchFamily="34" charset="0"/>
              </a:rPr>
              <a:t>vacant in these provinces.</a:t>
            </a:r>
          </a:p>
          <a:p>
            <a:pPr algn="just"/>
            <a:endParaRPr lang="en-ZA" sz="1400" dirty="0">
              <a:latin typeface="Arial" pitchFamily="34" charset="0"/>
            </a:endParaRPr>
          </a:p>
          <a:p>
            <a:pPr algn="just"/>
            <a:r>
              <a:rPr lang="en-ZA" sz="1400" dirty="0" smtClean="0">
                <a:latin typeface="Arial" pitchFamily="34" charset="0"/>
              </a:rPr>
              <a:t>The AG reported higher utilisation of consultants in the Eastern Cape, Mpumalanga and Northern Cape provinces. Excessive utilisation of consultants is discouraged.</a:t>
            </a:r>
            <a:endParaRPr lang="en-ZA" sz="1400" dirty="0">
              <a:latin typeface="Arial" pitchFamily="34" charset="0"/>
            </a:endParaRPr>
          </a:p>
          <a:p>
            <a:pPr algn="just"/>
            <a:endParaRPr lang="en-ZA" sz="1600" dirty="0" smtClean="0">
              <a:latin typeface="Arial" pitchFamily="34" charset="0"/>
            </a:endParaRPr>
          </a:p>
          <a:p>
            <a:pPr algn="just"/>
            <a:endParaRPr lang="en-ZA" sz="1600" dirty="0" smtClean="0">
              <a:latin typeface="Arial" pitchFamily="34" charset="0"/>
            </a:endParaRPr>
          </a:p>
          <a:p>
            <a:pPr algn="just"/>
            <a:endParaRPr lang="en-US" sz="1600" dirty="0" smtClean="0">
              <a:latin typeface="Arial" pitchFamily="34" charset="0"/>
            </a:endParaRPr>
          </a:p>
          <a:p>
            <a:pPr algn="just"/>
            <a:endParaRPr lang="en-US" dirty="0" smtClean="0">
              <a:latin typeface="Arial" pitchFamily="34" charset="0"/>
            </a:endParaRPr>
          </a:p>
          <a:p>
            <a:pPr algn="just"/>
            <a:endParaRPr lang="en-US" dirty="0" smtClean="0">
              <a:latin typeface="Arial" pitchFamily="34" charset="0"/>
            </a:endParaRPr>
          </a:p>
          <a:p>
            <a:pPr algn="just"/>
            <a:endParaRPr lang="en-US" dirty="0" smtClean="0">
              <a:latin typeface="Arial" pitchFamily="34" charset="0"/>
            </a:endParaRPr>
          </a:p>
          <a:p>
            <a:pPr algn="just"/>
            <a:endParaRPr lang="en-GB" dirty="0" smtClean="0">
              <a:latin typeface="Arial" pitchFamily="34" charset="0"/>
            </a:endParaRPr>
          </a:p>
        </p:txBody>
      </p:sp>
      <p:sp>
        <p:nvSpPr>
          <p:cNvPr id="4" name="Slide Number Placeholder 3"/>
          <p:cNvSpPr>
            <a:spLocks noGrp="1"/>
          </p:cNvSpPr>
          <p:nvPr>
            <p:ph type="sldNum" sz="quarter" idx="12"/>
          </p:nvPr>
        </p:nvSpPr>
        <p:spPr/>
        <p:txBody>
          <a:bodyPr/>
          <a:lstStyle/>
          <a:p>
            <a:pPr>
              <a:defRPr/>
            </a:pPr>
            <a:fld id="{74FBDCC5-6B80-4E26-ADE9-D97F61F13631}" type="slidenum">
              <a:rPr lang="en-US" smtClean="0"/>
              <a:pPr>
                <a:defRPr/>
              </a:pPr>
              <a:t>28</a:t>
            </a:fld>
            <a:endParaRPr lang="en-US" sz="1400" b="0" dirty="0">
              <a:solidFill>
                <a:schemeClr val="tx1"/>
              </a:solidFill>
              <a:latin typeface="+mn-lt"/>
            </a:endParaRPr>
          </a:p>
        </p:txBody>
      </p:sp>
      <p:graphicFrame>
        <p:nvGraphicFramePr>
          <p:cNvPr id="11" name="Chart 10"/>
          <p:cNvGraphicFramePr>
            <a:graphicFrameLocks/>
          </p:cNvGraphicFramePr>
          <p:nvPr>
            <p:extLst>
              <p:ext uri="{D42A27DB-BD31-4B8C-83A1-F6EECF244321}">
                <p14:modId xmlns:p14="http://schemas.microsoft.com/office/powerpoint/2010/main" val="1298047540"/>
              </p:ext>
            </p:extLst>
          </p:nvPr>
        </p:nvGraphicFramePr>
        <p:xfrm>
          <a:off x="179512" y="1124744"/>
          <a:ext cx="6192688"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350730692"/>
              </p:ext>
            </p:extLst>
          </p:nvPr>
        </p:nvGraphicFramePr>
        <p:xfrm>
          <a:off x="251520" y="4365103"/>
          <a:ext cx="6048672" cy="2467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6523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US" sz="2400" dirty="0" smtClean="0"/>
              <a:t>Comparisons between similar municipalities also show how different choices lead to different results </a:t>
            </a:r>
            <a:r>
              <a:rPr lang="en-US" sz="2000" dirty="0" smtClean="0"/>
              <a:t>(1 of 2)</a:t>
            </a:r>
            <a:endParaRPr lang="en-US" sz="2000" dirty="0"/>
          </a:p>
        </p:txBody>
      </p:sp>
      <p:sp>
        <p:nvSpPr>
          <p:cNvPr id="3" name="Content Placeholder 2"/>
          <p:cNvSpPr>
            <a:spLocks noGrp="1"/>
          </p:cNvSpPr>
          <p:nvPr>
            <p:ph idx="1"/>
          </p:nvPr>
        </p:nvSpPr>
        <p:spPr/>
        <p:txBody>
          <a:bodyPr/>
          <a:lstStyle/>
          <a:p>
            <a:r>
              <a:rPr lang="en-US" dirty="0" err="1"/>
              <a:t>Thulamela</a:t>
            </a:r>
            <a:r>
              <a:rPr lang="en-US" dirty="0"/>
              <a:t> LM and </a:t>
            </a:r>
            <a:r>
              <a:rPr lang="en-US" dirty="0" err="1"/>
              <a:t>Makhado</a:t>
            </a:r>
            <a:r>
              <a:rPr lang="en-US" dirty="0"/>
              <a:t> LM are both </a:t>
            </a:r>
            <a:r>
              <a:rPr lang="en-US" dirty="0" smtClean="0"/>
              <a:t>B4 municipalities in Limpopo </a:t>
            </a:r>
            <a:r>
              <a:rPr lang="en-US" dirty="0"/>
              <a:t>with </a:t>
            </a:r>
            <a:r>
              <a:rPr lang="en-US" dirty="0" smtClean="0"/>
              <a:t>comparative numbers of </a:t>
            </a:r>
            <a:r>
              <a:rPr lang="en-US" dirty="0" err="1"/>
              <a:t>hholds</a:t>
            </a:r>
            <a:r>
              <a:rPr lang="en-US" dirty="0"/>
              <a:t>  </a:t>
            </a:r>
            <a:r>
              <a:rPr lang="en-US" dirty="0" smtClean="0"/>
              <a:t>(</a:t>
            </a:r>
            <a:r>
              <a:rPr lang="en-US" dirty="0"/>
              <a:t>156 594 and 134 889 </a:t>
            </a:r>
            <a:r>
              <a:rPr lang="en-US" dirty="0" smtClean="0"/>
              <a:t>respectively</a:t>
            </a:r>
            <a:r>
              <a:rPr lang="en-US" dirty="0"/>
              <a:t>), budget sizes, and poverty ratios (75% and 76% </a:t>
            </a:r>
            <a:r>
              <a:rPr lang="en-US" dirty="0" smtClean="0"/>
              <a:t>respectively).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29</a:t>
            </a:fld>
            <a:endParaRPr lang="en-US" sz="1400" b="0" dirty="0">
              <a:solidFill>
                <a:schemeClr val="tx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619554944"/>
              </p:ext>
            </p:extLst>
          </p:nvPr>
        </p:nvGraphicFramePr>
        <p:xfrm>
          <a:off x="971599" y="2708920"/>
          <a:ext cx="6624737" cy="3545840"/>
        </p:xfrm>
        <a:graphic>
          <a:graphicData uri="http://schemas.openxmlformats.org/drawingml/2006/table">
            <a:tbl>
              <a:tblPr firstRow="1" bandRow="1">
                <a:tableStyleId>{21E4AEA4-8DFA-4A89-87EB-49C32662AFE0}</a:tableStyleId>
              </a:tblPr>
              <a:tblGrid>
                <a:gridCol w="1800201"/>
                <a:gridCol w="2376264"/>
                <a:gridCol w="2448272"/>
              </a:tblGrid>
              <a:tr h="370840">
                <a:tc>
                  <a:txBody>
                    <a:bodyPr/>
                    <a:lstStyle/>
                    <a:p>
                      <a:endParaRPr lang="en-US" sz="1600" dirty="0"/>
                    </a:p>
                  </a:txBody>
                  <a:tcPr/>
                </a:tc>
                <a:tc>
                  <a:txBody>
                    <a:bodyPr/>
                    <a:lstStyle/>
                    <a:p>
                      <a:r>
                        <a:rPr lang="en-US" sz="1600" dirty="0" err="1" smtClean="0"/>
                        <a:t>Thulamela</a:t>
                      </a:r>
                      <a:endParaRPr lang="en-US" sz="1600" dirty="0"/>
                    </a:p>
                  </a:txBody>
                  <a:tcPr/>
                </a:tc>
                <a:tc>
                  <a:txBody>
                    <a:bodyPr/>
                    <a:lstStyle/>
                    <a:p>
                      <a:r>
                        <a:rPr lang="en-US" sz="1600" dirty="0" err="1" smtClean="0"/>
                        <a:t>Makhado</a:t>
                      </a:r>
                      <a:r>
                        <a:rPr lang="en-US" sz="1600" dirty="0" smtClean="0"/>
                        <a:t> </a:t>
                      </a:r>
                      <a:endParaRPr lang="en-US" sz="1600" dirty="0"/>
                    </a:p>
                  </a:txBody>
                  <a:tcPr/>
                </a:tc>
              </a:tr>
              <a:tr h="370840">
                <a:tc>
                  <a:txBody>
                    <a:bodyPr/>
                    <a:lstStyle/>
                    <a:p>
                      <a:r>
                        <a:rPr lang="en-US" sz="1600" b="1" dirty="0" smtClean="0"/>
                        <a:t>Employee costs</a:t>
                      </a:r>
                      <a:endParaRPr lang="en-US" sz="1600" b="1" dirty="0"/>
                    </a:p>
                  </a:txBody>
                  <a:tcPr/>
                </a:tc>
                <a:tc>
                  <a:txBody>
                    <a:bodyPr/>
                    <a:lstStyle/>
                    <a:p>
                      <a:r>
                        <a:rPr lang="en-US" sz="1600" dirty="0" smtClean="0"/>
                        <a:t>44% of </a:t>
                      </a:r>
                      <a:r>
                        <a:rPr lang="en-US" sz="1600" dirty="0" err="1" smtClean="0"/>
                        <a:t>Opex</a:t>
                      </a:r>
                      <a:endParaRPr lang="en-US" sz="1600" dirty="0"/>
                    </a:p>
                  </a:txBody>
                  <a:tcPr/>
                </a:tc>
                <a:tc>
                  <a:txBody>
                    <a:bodyPr/>
                    <a:lstStyle/>
                    <a:p>
                      <a:r>
                        <a:rPr lang="en-US" sz="1600" dirty="0" smtClean="0"/>
                        <a:t>32% of </a:t>
                      </a:r>
                      <a:r>
                        <a:rPr lang="en-US" sz="1600" dirty="0" err="1" smtClean="0"/>
                        <a:t>Opex</a:t>
                      </a:r>
                      <a:endParaRPr lang="en-US" sz="1600" dirty="0"/>
                    </a:p>
                  </a:txBody>
                  <a:tcPr/>
                </a:tc>
              </a:tr>
              <a:tr h="370840">
                <a:tc>
                  <a:txBody>
                    <a:bodyPr/>
                    <a:lstStyle/>
                    <a:p>
                      <a:r>
                        <a:rPr lang="en-US" sz="1600" b="1" dirty="0" smtClean="0"/>
                        <a:t>Governance and administration</a:t>
                      </a:r>
                      <a:endParaRPr lang="en-US" sz="1600" b="1" dirty="0"/>
                    </a:p>
                  </a:txBody>
                  <a:tcPr/>
                </a:tc>
                <a:tc>
                  <a:txBody>
                    <a:bodyPr/>
                    <a:lstStyle/>
                    <a:p>
                      <a:r>
                        <a:rPr lang="en-US" sz="1600" dirty="0" smtClean="0"/>
                        <a:t>45%</a:t>
                      </a:r>
                      <a:r>
                        <a:rPr lang="en-US" sz="1600" baseline="0" dirty="0" smtClean="0"/>
                        <a:t> of </a:t>
                      </a:r>
                      <a:r>
                        <a:rPr lang="en-US" sz="1600" baseline="0" dirty="0" err="1" smtClean="0"/>
                        <a:t>Opex</a:t>
                      </a:r>
                      <a:endParaRPr lang="en-US" sz="1600" dirty="0"/>
                    </a:p>
                  </a:txBody>
                  <a:tcPr/>
                </a:tc>
                <a:tc>
                  <a:txBody>
                    <a:bodyPr/>
                    <a:lstStyle/>
                    <a:p>
                      <a:r>
                        <a:rPr lang="en-US" sz="1600" dirty="0" smtClean="0"/>
                        <a:t>62% of </a:t>
                      </a:r>
                      <a:r>
                        <a:rPr lang="en-US" sz="1600" dirty="0" err="1" smtClean="0"/>
                        <a:t>Opex</a:t>
                      </a:r>
                      <a:endParaRPr lang="en-US" sz="1600" dirty="0"/>
                    </a:p>
                  </a:txBody>
                  <a:tcPr/>
                </a:tc>
              </a:tr>
              <a:tr h="370840">
                <a:tc>
                  <a:txBody>
                    <a:bodyPr/>
                    <a:lstStyle/>
                    <a:p>
                      <a:r>
                        <a:rPr lang="en-US" sz="1600" b="1" dirty="0" smtClean="0"/>
                        <a:t>Operating</a:t>
                      </a:r>
                      <a:r>
                        <a:rPr lang="en-US" sz="1600" b="1" baseline="0" dirty="0" smtClean="0"/>
                        <a:t> surplus</a:t>
                      </a:r>
                      <a:endParaRPr lang="en-US" sz="1600" b="1" dirty="0"/>
                    </a:p>
                  </a:txBody>
                  <a:tcPr/>
                </a:tc>
                <a:tc>
                  <a:txBody>
                    <a:bodyPr/>
                    <a:lstStyle/>
                    <a:p>
                      <a:r>
                        <a:rPr lang="en-US" sz="1600" dirty="0" smtClean="0"/>
                        <a:t>R161m</a:t>
                      </a:r>
                      <a:r>
                        <a:rPr lang="en-US" sz="1600" baseline="0" dirty="0" smtClean="0"/>
                        <a:t> operating surplus</a:t>
                      </a:r>
                      <a:endParaRPr lang="en-US" sz="1600" dirty="0"/>
                    </a:p>
                  </a:txBody>
                  <a:tcPr/>
                </a:tc>
                <a:tc>
                  <a:txBody>
                    <a:bodyPr/>
                    <a:lstStyle/>
                    <a:p>
                      <a:r>
                        <a:rPr lang="en-US" sz="1600" dirty="0" smtClean="0"/>
                        <a:t>R2m operating deficit</a:t>
                      </a:r>
                      <a:endParaRPr lang="en-US" sz="1600" dirty="0"/>
                    </a:p>
                  </a:txBody>
                  <a:tcPr/>
                </a:tc>
              </a:tr>
              <a:tr h="370840">
                <a:tc>
                  <a:txBody>
                    <a:bodyPr/>
                    <a:lstStyle/>
                    <a:p>
                      <a:r>
                        <a:rPr lang="en-US" sz="1600" b="1" dirty="0" smtClean="0"/>
                        <a:t>Capital budget</a:t>
                      </a:r>
                      <a:endParaRPr lang="en-US" sz="1600" b="1" dirty="0"/>
                    </a:p>
                  </a:txBody>
                  <a:tcPr/>
                </a:tc>
                <a:tc>
                  <a:txBody>
                    <a:bodyPr/>
                    <a:lstStyle/>
                    <a:p>
                      <a:r>
                        <a:rPr lang="en-US" sz="1600" dirty="0" smtClean="0"/>
                        <a:t>Capital budget of     R165.4 million, (88% grant funded)</a:t>
                      </a:r>
                    </a:p>
                    <a:p>
                      <a:endParaRPr lang="en-US" sz="1600" dirty="0"/>
                    </a:p>
                  </a:txBody>
                  <a:tcPr/>
                </a:tc>
                <a:tc>
                  <a:txBody>
                    <a:bodyPr/>
                    <a:lstStyle/>
                    <a:p>
                      <a:r>
                        <a:rPr lang="en-US" sz="1600" dirty="0" smtClean="0"/>
                        <a:t>No capital budget submitted for 2013/14, despite  R109 million in capital transfers</a:t>
                      </a:r>
                      <a:endParaRPr lang="en-US" sz="1600" dirty="0"/>
                    </a:p>
                  </a:txBody>
                  <a:tcPr/>
                </a:tc>
              </a:tr>
              <a:tr h="370840">
                <a:tc>
                  <a:txBody>
                    <a:bodyPr/>
                    <a:lstStyle/>
                    <a:p>
                      <a:r>
                        <a:rPr lang="en-US" sz="1600" b="1" dirty="0" smtClean="0"/>
                        <a:t>Notes</a:t>
                      </a:r>
                      <a:endParaRPr lang="en-US" sz="1600" b="1" dirty="0"/>
                    </a:p>
                  </a:txBody>
                  <a:tcPr/>
                </a:tc>
                <a:tc>
                  <a:txBody>
                    <a:bodyPr/>
                    <a:lstStyle/>
                    <a:p>
                      <a:endParaRPr lang="en-US" sz="1600" dirty="0"/>
                    </a:p>
                  </a:txBody>
                  <a:tcPr/>
                </a:tc>
                <a:tc>
                  <a:txBody>
                    <a:bodyPr/>
                    <a:lstStyle/>
                    <a:p>
                      <a:r>
                        <a:rPr lang="en-US" sz="1600" dirty="0" smtClean="0"/>
                        <a:t>Equitable share withheld in March 2014</a:t>
                      </a:r>
                      <a:endParaRPr lang="en-US" sz="1600" dirty="0"/>
                    </a:p>
                  </a:txBody>
                  <a:tcPr/>
                </a:tc>
              </a:tr>
            </a:tbl>
          </a:graphicData>
        </a:graphic>
      </p:graphicFrame>
    </p:spTree>
    <p:extLst>
      <p:ext uri="{BB962C8B-B14F-4D97-AF65-F5344CB8AC3E}">
        <p14:creationId xmlns:p14="http://schemas.microsoft.com/office/powerpoint/2010/main" val="9989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“municipal viability”</a:t>
            </a:r>
            <a:endParaRPr lang="en-US" dirty="0"/>
          </a:p>
        </p:txBody>
      </p:sp>
      <p:sp>
        <p:nvSpPr>
          <p:cNvPr id="3" name="Content Placeholder 2"/>
          <p:cNvSpPr>
            <a:spLocks noGrp="1"/>
          </p:cNvSpPr>
          <p:nvPr>
            <p:ph idx="1"/>
          </p:nvPr>
        </p:nvSpPr>
        <p:spPr>
          <a:xfrm>
            <a:off x="152400" y="1295400"/>
            <a:ext cx="8763000" cy="5445968"/>
          </a:xfrm>
          <a:solidFill>
            <a:schemeClr val="bg1"/>
          </a:solidFill>
        </p:spPr>
        <p:txBody>
          <a:bodyPr/>
          <a:lstStyle/>
          <a:p>
            <a:pPr marL="0" marR="0" indent="0">
              <a:spcBef>
                <a:spcPts val="0"/>
              </a:spcBef>
              <a:spcAft>
                <a:spcPts val="0"/>
              </a:spcAft>
              <a:buNone/>
            </a:pPr>
            <a:r>
              <a:rPr lang="en-US" dirty="0">
                <a:ea typeface="Calibri"/>
                <a:cs typeface="Times New Roman"/>
              </a:rPr>
              <a:t>The concept could be considered in several </a:t>
            </a:r>
            <a:r>
              <a:rPr lang="en-US" dirty="0" smtClean="0">
                <a:ea typeface="Calibri"/>
                <a:cs typeface="Times New Roman"/>
              </a:rPr>
              <a:t>dimensions, </a:t>
            </a:r>
            <a:r>
              <a:rPr lang="en-US" dirty="0">
                <a:ea typeface="Calibri"/>
                <a:cs typeface="Times New Roman"/>
              </a:rPr>
              <a:t>including</a:t>
            </a:r>
            <a:r>
              <a:rPr lang="en-US" dirty="0" smtClean="0">
                <a:ea typeface="Calibri"/>
                <a:cs typeface="Times New Roman"/>
              </a:rPr>
              <a:t>:</a:t>
            </a:r>
            <a:endParaRPr lang="en-US" dirty="0">
              <a:latin typeface="Calibri"/>
              <a:ea typeface="Calibri"/>
              <a:cs typeface="Times New Roman"/>
            </a:endParaRPr>
          </a:p>
          <a:p>
            <a:pPr>
              <a:spcBef>
                <a:spcPts val="0"/>
              </a:spcBef>
              <a:spcAft>
                <a:spcPts val="0"/>
              </a:spcAft>
              <a:buFont typeface="Symbol"/>
              <a:buChar char=""/>
            </a:pPr>
            <a:r>
              <a:rPr lang="en-US" sz="1800" b="1" dirty="0">
                <a:ea typeface="Calibri"/>
                <a:cs typeface="Times New Roman"/>
              </a:rPr>
              <a:t>Financial viability</a:t>
            </a:r>
            <a:r>
              <a:rPr lang="en-US" sz="1800" dirty="0">
                <a:ea typeface="Calibri"/>
                <a:cs typeface="Times New Roman"/>
              </a:rPr>
              <a:t> – refers to the sustainability of the municipal budget and whether the municipality is able to sustainably meet its expenditure commitments from its </a:t>
            </a:r>
            <a:r>
              <a:rPr lang="en-US" sz="1800" dirty="0" smtClean="0">
                <a:ea typeface="Calibri"/>
                <a:cs typeface="Times New Roman"/>
              </a:rPr>
              <a:t>revenues (including own revenues and transfers)</a:t>
            </a:r>
            <a:endParaRPr lang="en-US" sz="1800" dirty="0">
              <a:latin typeface="Calibri"/>
              <a:ea typeface="Calibri"/>
              <a:cs typeface="Times New Roman"/>
            </a:endParaRPr>
          </a:p>
          <a:p>
            <a:pPr>
              <a:spcBef>
                <a:spcPts val="0"/>
              </a:spcBef>
              <a:spcAft>
                <a:spcPts val="0"/>
              </a:spcAft>
              <a:buFont typeface="Symbol"/>
              <a:buChar char=""/>
            </a:pPr>
            <a:r>
              <a:rPr lang="en-US" sz="1800" b="1" dirty="0">
                <a:ea typeface="Calibri"/>
                <a:cs typeface="Times New Roman"/>
              </a:rPr>
              <a:t>Economic viability</a:t>
            </a:r>
            <a:r>
              <a:rPr lang="en-US" sz="1800" dirty="0">
                <a:ea typeface="Calibri"/>
                <a:cs typeface="Times New Roman"/>
              </a:rPr>
              <a:t> – refers to the ability of the economy in the area of the municipality to provide work and incomes (inclusive of government welfare and services) that enables households in the area to meet their basic </a:t>
            </a:r>
            <a:r>
              <a:rPr lang="en-US" sz="1800" dirty="0" smtClean="0">
                <a:ea typeface="Calibri"/>
                <a:cs typeface="Times New Roman"/>
              </a:rPr>
              <a:t>needs </a:t>
            </a:r>
            <a:endParaRPr lang="en-US" sz="1800" dirty="0">
              <a:latin typeface="Calibri"/>
              <a:ea typeface="Calibri"/>
              <a:cs typeface="Times New Roman"/>
            </a:endParaRPr>
          </a:p>
          <a:p>
            <a:pPr>
              <a:spcBef>
                <a:spcPts val="0"/>
              </a:spcBef>
              <a:spcAft>
                <a:spcPts val="0"/>
              </a:spcAft>
              <a:buFont typeface="Symbol"/>
              <a:buChar char=""/>
            </a:pPr>
            <a:r>
              <a:rPr lang="en-US" sz="1800" b="1" dirty="0">
                <a:ea typeface="Calibri"/>
                <a:cs typeface="Times New Roman"/>
              </a:rPr>
              <a:t>Institutional viability</a:t>
            </a:r>
            <a:r>
              <a:rPr lang="en-US" sz="1800" dirty="0">
                <a:ea typeface="Calibri"/>
                <a:cs typeface="Times New Roman"/>
              </a:rPr>
              <a:t> – refers to the governance and functionality of the municipality’s </a:t>
            </a:r>
            <a:r>
              <a:rPr lang="en-US" sz="1800" dirty="0" smtClean="0">
                <a:ea typeface="Calibri"/>
                <a:cs typeface="Times New Roman"/>
              </a:rPr>
              <a:t>administration</a:t>
            </a:r>
          </a:p>
          <a:p>
            <a:pPr>
              <a:spcBef>
                <a:spcPts val="0"/>
              </a:spcBef>
              <a:spcAft>
                <a:spcPts val="0"/>
              </a:spcAft>
              <a:buFont typeface="Symbol"/>
              <a:buChar char=""/>
            </a:pPr>
            <a:r>
              <a:rPr lang="en-US" sz="1800" b="1" dirty="0" smtClean="0">
                <a:ea typeface="Calibri"/>
                <a:cs typeface="Times New Roman"/>
              </a:rPr>
              <a:t>Service </a:t>
            </a:r>
            <a:r>
              <a:rPr lang="en-US" sz="1800" b="1" dirty="0">
                <a:ea typeface="Calibri"/>
                <a:cs typeface="Times New Roman"/>
              </a:rPr>
              <a:t>delivery viability</a:t>
            </a:r>
            <a:r>
              <a:rPr lang="en-US" sz="1800" dirty="0">
                <a:ea typeface="Calibri"/>
                <a:cs typeface="Times New Roman"/>
              </a:rPr>
              <a:t> – refers to the ability of the municipality to sustainably deliver basic services to its residents that meet defined norms and standards set by national government. </a:t>
            </a:r>
            <a:endParaRPr lang="en-US" sz="1800" dirty="0" smtClean="0">
              <a:ea typeface="Calibri"/>
              <a:cs typeface="Times New Roman"/>
            </a:endParaRPr>
          </a:p>
          <a:p>
            <a:pPr lvl="1">
              <a:spcBef>
                <a:spcPts val="0"/>
              </a:spcBef>
              <a:spcAft>
                <a:spcPts val="0"/>
              </a:spcAft>
              <a:buFont typeface="Courier New" pitchFamily="49" charset="0"/>
              <a:buChar char="­"/>
            </a:pPr>
            <a:r>
              <a:rPr lang="en-US" sz="1600" dirty="0" smtClean="0">
                <a:ea typeface="Calibri"/>
                <a:cs typeface="Times New Roman"/>
              </a:rPr>
              <a:t>Due </a:t>
            </a:r>
            <a:r>
              <a:rPr lang="en-US" sz="1600" dirty="0">
                <a:ea typeface="Calibri"/>
                <a:cs typeface="Times New Roman"/>
              </a:rPr>
              <a:t>to </a:t>
            </a:r>
            <a:r>
              <a:rPr lang="en-US" sz="1600" dirty="0" smtClean="0">
                <a:ea typeface="Calibri"/>
                <a:cs typeface="Times New Roman"/>
              </a:rPr>
              <a:t>historic </a:t>
            </a:r>
            <a:r>
              <a:rPr lang="en-US" sz="1600" dirty="0">
                <a:ea typeface="Calibri"/>
                <a:cs typeface="Times New Roman"/>
              </a:rPr>
              <a:t>backlogs and backlogs caused by rapid urbanization, in the South African context this form of viability should be understood as referring to the ability of a municipality to progressively meet the required norms and standards as it expands its infrastructure network.   </a:t>
            </a:r>
            <a:endParaRPr lang="en-US" sz="1600" dirty="0">
              <a:latin typeface="Calibri"/>
              <a:ea typeface="Calibri"/>
              <a:cs typeface="Times New Roman"/>
            </a:endParaRPr>
          </a:p>
          <a:p>
            <a:pPr lvl="0"/>
            <a:r>
              <a:rPr lang="en-US" sz="1800" dirty="0">
                <a:solidFill>
                  <a:srgbClr val="000000"/>
                </a:solidFill>
              </a:rPr>
              <a:t>This presentation will focus on the </a:t>
            </a:r>
            <a:r>
              <a:rPr lang="en-US" sz="1800" b="1" dirty="0">
                <a:solidFill>
                  <a:srgbClr val="000000"/>
                </a:solidFill>
              </a:rPr>
              <a:t>financial sustainability </a:t>
            </a:r>
            <a:r>
              <a:rPr lang="en-US" sz="1800" dirty="0">
                <a:solidFill>
                  <a:srgbClr val="000000"/>
                </a:solidFill>
              </a:rPr>
              <a:t>of municipalities as this falls within National Treasury’s mandate as custodian of the country’s fiscal system</a:t>
            </a:r>
          </a:p>
          <a:p>
            <a:endParaRPr lang="en-US"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a:t>
            </a:fld>
            <a:endParaRPr lang="en-US" sz="1400" b="0" dirty="0">
              <a:solidFill>
                <a:schemeClr val="tx1"/>
              </a:solidFill>
              <a:latin typeface="+mn-lt"/>
            </a:endParaRPr>
          </a:p>
        </p:txBody>
      </p:sp>
    </p:spTree>
    <p:extLst>
      <p:ext uri="{BB962C8B-B14F-4D97-AF65-F5344CB8AC3E}">
        <p14:creationId xmlns:p14="http://schemas.microsoft.com/office/powerpoint/2010/main" val="107711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US" sz="2400" dirty="0" smtClean="0"/>
              <a:t>Comparisons between similar municipalities also show how different choices lead to different results </a:t>
            </a:r>
            <a:r>
              <a:rPr lang="en-US" sz="2000" dirty="0" smtClean="0"/>
              <a:t>(2 of 2)</a:t>
            </a:r>
            <a:endParaRPr lang="en-US" sz="2000" dirty="0"/>
          </a:p>
        </p:txBody>
      </p:sp>
      <p:sp>
        <p:nvSpPr>
          <p:cNvPr id="3" name="Content Placeholder 2"/>
          <p:cNvSpPr>
            <a:spLocks noGrp="1"/>
          </p:cNvSpPr>
          <p:nvPr>
            <p:ph idx="1"/>
          </p:nvPr>
        </p:nvSpPr>
        <p:spPr/>
        <p:txBody>
          <a:bodyPr/>
          <a:lstStyle/>
          <a:p>
            <a:r>
              <a:rPr lang="en-US" dirty="0" err="1" smtClean="0"/>
              <a:t>Tswelopele</a:t>
            </a:r>
            <a:r>
              <a:rPr lang="en-US" dirty="0" smtClean="0"/>
              <a:t> </a:t>
            </a:r>
            <a:r>
              <a:rPr lang="en-US" dirty="0"/>
              <a:t>LM and </a:t>
            </a:r>
            <a:r>
              <a:rPr lang="en-US" dirty="0" err="1"/>
              <a:t>Mafube</a:t>
            </a:r>
            <a:r>
              <a:rPr lang="en-US" dirty="0"/>
              <a:t> LMs </a:t>
            </a:r>
            <a:r>
              <a:rPr lang="en-US" dirty="0" smtClean="0"/>
              <a:t>are </a:t>
            </a:r>
            <a:r>
              <a:rPr lang="en-US" dirty="0"/>
              <a:t>both </a:t>
            </a:r>
            <a:r>
              <a:rPr lang="en-US" dirty="0" smtClean="0"/>
              <a:t>B3 municipalities in the Free State </a:t>
            </a:r>
            <a:r>
              <a:rPr lang="en-US" dirty="0"/>
              <a:t>with </a:t>
            </a:r>
            <a:r>
              <a:rPr lang="en-US" dirty="0" smtClean="0"/>
              <a:t>comparative numbers of </a:t>
            </a:r>
            <a:r>
              <a:rPr lang="en-US" dirty="0" err="1"/>
              <a:t>hholds</a:t>
            </a:r>
            <a:r>
              <a:rPr lang="en-US" dirty="0"/>
              <a:t>  </a:t>
            </a:r>
            <a:r>
              <a:rPr lang="en-US" dirty="0" smtClean="0"/>
              <a:t>(</a:t>
            </a:r>
            <a:r>
              <a:rPr lang="en-US" dirty="0"/>
              <a:t>11 992 </a:t>
            </a:r>
            <a:r>
              <a:rPr lang="en-US" dirty="0" smtClean="0"/>
              <a:t>and </a:t>
            </a:r>
            <a:r>
              <a:rPr lang="en-US" dirty="0"/>
              <a:t>16 460 </a:t>
            </a:r>
            <a:r>
              <a:rPr lang="en-US" dirty="0" smtClean="0"/>
              <a:t>respectively</a:t>
            </a:r>
            <a:r>
              <a:rPr lang="en-US" dirty="0"/>
              <a:t>), budget sizes, and poverty ratios </a:t>
            </a:r>
            <a:r>
              <a:rPr lang="en-US" dirty="0" smtClean="0"/>
              <a:t>(66% </a:t>
            </a:r>
            <a:r>
              <a:rPr lang="en-US" dirty="0"/>
              <a:t>and </a:t>
            </a:r>
            <a:r>
              <a:rPr lang="en-US" dirty="0" smtClean="0"/>
              <a:t>67% respectively).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30</a:t>
            </a:fld>
            <a:endParaRPr lang="en-US" sz="1400" b="0" dirty="0">
              <a:solidFill>
                <a:schemeClr val="tx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4212780"/>
              </p:ext>
            </p:extLst>
          </p:nvPr>
        </p:nvGraphicFramePr>
        <p:xfrm>
          <a:off x="1043608" y="2708920"/>
          <a:ext cx="6624737" cy="3754120"/>
        </p:xfrm>
        <a:graphic>
          <a:graphicData uri="http://schemas.openxmlformats.org/drawingml/2006/table">
            <a:tbl>
              <a:tblPr firstRow="1" bandRow="1">
                <a:tableStyleId>{21E4AEA4-8DFA-4A89-87EB-49C32662AFE0}</a:tableStyleId>
              </a:tblPr>
              <a:tblGrid>
                <a:gridCol w="1800201"/>
                <a:gridCol w="2376264"/>
                <a:gridCol w="2448272"/>
              </a:tblGrid>
              <a:tr h="0">
                <a:tc>
                  <a:txBody>
                    <a:bodyPr/>
                    <a:lstStyle/>
                    <a:p>
                      <a:endParaRPr lang="en-US" sz="1600" dirty="0"/>
                    </a:p>
                  </a:txBody>
                  <a:tcPr/>
                </a:tc>
                <a:tc>
                  <a:txBody>
                    <a:bodyPr/>
                    <a:lstStyle/>
                    <a:p>
                      <a:r>
                        <a:rPr lang="en-US" sz="1600" dirty="0" err="1" smtClean="0"/>
                        <a:t>Tswelopele</a:t>
                      </a:r>
                      <a:endParaRPr lang="en-US" sz="1600" dirty="0"/>
                    </a:p>
                  </a:txBody>
                  <a:tcPr/>
                </a:tc>
                <a:tc>
                  <a:txBody>
                    <a:bodyPr/>
                    <a:lstStyle/>
                    <a:p>
                      <a:r>
                        <a:rPr lang="en-US" sz="1600" dirty="0" err="1" smtClean="0"/>
                        <a:t>Mafube</a:t>
                      </a:r>
                      <a:endParaRPr lang="en-US" sz="1600" dirty="0"/>
                    </a:p>
                  </a:txBody>
                  <a:tcPr/>
                </a:tc>
              </a:tr>
              <a:tr h="370840">
                <a:tc>
                  <a:txBody>
                    <a:bodyPr/>
                    <a:lstStyle/>
                    <a:p>
                      <a:r>
                        <a:rPr lang="en-US" sz="1600" b="1" dirty="0" smtClean="0"/>
                        <a:t>Employee costs</a:t>
                      </a:r>
                      <a:endParaRPr lang="en-US" sz="1600" b="1" dirty="0"/>
                    </a:p>
                  </a:txBody>
                  <a:tcPr/>
                </a:tc>
                <a:tc>
                  <a:txBody>
                    <a:bodyPr/>
                    <a:lstStyle/>
                    <a:p>
                      <a:r>
                        <a:rPr lang="en-US" sz="1600" dirty="0" smtClean="0"/>
                        <a:t>30% of </a:t>
                      </a:r>
                      <a:r>
                        <a:rPr lang="en-US" sz="1600" dirty="0" err="1" smtClean="0"/>
                        <a:t>Opex</a:t>
                      </a:r>
                      <a:endParaRPr lang="en-US" sz="1600" dirty="0"/>
                    </a:p>
                  </a:txBody>
                  <a:tcPr/>
                </a:tc>
                <a:tc>
                  <a:txBody>
                    <a:bodyPr/>
                    <a:lstStyle/>
                    <a:p>
                      <a:r>
                        <a:rPr lang="en-US" sz="1600" dirty="0" smtClean="0"/>
                        <a:t>24% of </a:t>
                      </a:r>
                      <a:r>
                        <a:rPr lang="en-US" sz="1600" dirty="0" err="1" smtClean="0"/>
                        <a:t>Opex</a:t>
                      </a:r>
                      <a:endParaRPr lang="en-US" sz="1600" dirty="0"/>
                    </a:p>
                  </a:txBody>
                  <a:tcPr/>
                </a:tc>
              </a:tr>
              <a:tr h="370840">
                <a:tc>
                  <a:txBody>
                    <a:bodyPr/>
                    <a:lstStyle/>
                    <a:p>
                      <a:r>
                        <a:rPr lang="en-US" sz="1600" b="1" dirty="0" smtClean="0"/>
                        <a:t>Governance and administration</a:t>
                      </a:r>
                      <a:endParaRPr lang="en-US" sz="1600" b="1" dirty="0"/>
                    </a:p>
                  </a:txBody>
                  <a:tcPr/>
                </a:tc>
                <a:tc>
                  <a:txBody>
                    <a:bodyPr/>
                    <a:lstStyle/>
                    <a:p>
                      <a:r>
                        <a:rPr lang="en-US" sz="1600" dirty="0" smtClean="0"/>
                        <a:t>49%</a:t>
                      </a:r>
                      <a:r>
                        <a:rPr lang="en-US" sz="1600" baseline="0" dirty="0" smtClean="0"/>
                        <a:t> of </a:t>
                      </a:r>
                      <a:r>
                        <a:rPr lang="en-US" sz="1600" baseline="0" dirty="0" err="1" smtClean="0"/>
                        <a:t>Opex</a:t>
                      </a:r>
                      <a:endParaRPr lang="en-US" sz="1600" dirty="0"/>
                    </a:p>
                  </a:txBody>
                  <a:tcPr/>
                </a:tc>
                <a:tc>
                  <a:txBody>
                    <a:bodyPr/>
                    <a:lstStyle/>
                    <a:p>
                      <a:r>
                        <a:rPr lang="en-US" sz="1600" dirty="0" smtClean="0"/>
                        <a:t>37% of </a:t>
                      </a:r>
                      <a:r>
                        <a:rPr lang="en-US" sz="1600" dirty="0" err="1" smtClean="0"/>
                        <a:t>Opex</a:t>
                      </a:r>
                      <a:endParaRPr lang="en-US" sz="1600" dirty="0" smtClean="0"/>
                    </a:p>
                    <a:p>
                      <a:r>
                        <a:rPr lang="en-US" sz="1600" dirty="0" smtClean="0"/>
                        <a:t>(24% of </a:t>
                      </a:r>
                      <a:r>
                        <a:rPr lang="en-US" sz="1600" dirty="0" err="1" smtClean="0"/>
                        <a:t>Opex</a:t>
                      </a:r>
                      <a:r>
                        <a:rPr lang="en-US" sz="1600" baseline="0" dirty="0" smtClean="0"/>
                        <a:t> spent on community safety)</a:t>
                      </a:r>
                      <a:endParaRPr lang="en-US" sz="1600" dirty="0"/>
                    </a:p>
                  </a:txBody>
                  <a:tcPr/>
                </a:tc>
              </a:tr>
              <a:tr h="370840">
                <a:tc>
                  <a:txBody>
                    <a:bodyPr/>
                    <a:lstStyle/>
                    <a:p>
                      <a:r>
                        <a:rPr lang="en-US" sz="1600" b="1" dirty="0" smtClean="0"/>
                        <a:t>Operating</a:t>
                      </a:r>
                      <a:r>
                        <a:rPr lang="en-US" sz="1600" b="1" baseline="0" dirty="0" smtClean="0"/>
                        <a:t> surplus</a:t>
                      </a:r>
                      <a:endParaRPr lang="en-US" sz="1600" b="1" dirty="0"/>
                    </a:p>
                  </a:txBody>
                  <a:tcPr/>
                </a:tc>
                <a:tc>
                  <a:txBody>
                    <a:bodyPr/>
                    <a:lstStyle/>
                    <a:p>
                      <a:r>
                        <a:rPr lang="en-US" sz="1600" dirty="0" smtClean="0"/>
                        <a:t>R2.7m</a:t>
                      </a:r>
                      <a:r>
                        <a:rPr lang="en-US" sz="1600" baseline="0" dirty="0" smtClean="0"/>
                        <a:t> operating deficit</a:t>
                      </a:r>
                      <a:endParaRPr lang="en-US" sz="1600" dirty="0"/>
                    </a:p>
                  </a:txBody>
                  <a:tcPr/>
                </a:tc>
                <a:tc>
                  <a:txBody>
                    <a:bodyPr/>
                    <a:lstStyle/>
                    <a:p>
                      <a:r>
                        <a:rPr lang="en-US" sz="1600" dirty="0" smtClean="0"/>
                        <a:t>R200 000 operating surplus</a:t>
                      </a:r>
                      <a:endParaRPr lang="en-US" sz="1600" dirty="0"/>
                    </a:p>
                  </a:txBody>
                  <a:tcPr/>
                </a:tc>
              </a:tr>
              <a:tr h="370840">
                <a:tc>
                  <a:txBody>
                    <a:bodyPr/>
                    <a:lstStyle/>
                    <a:p>
                      <a:r>
                        <a:rPr lang="en-US" sz="1600" b="1" dirty="0" smtClean="0"/>
                        <a:t>Capital budget</a:t>
                      </a:r>
                      <a:endParaRPr lang="en-US" sz="1600" b="1" dirty="0"/>
                    </a:p>
                  </a:txBody>
                  <a:tcPr/>
                </a:tc>
                <a:tc>
                  <a:txBody>
                    <a:bodyPr/>
                    <a:lstStyle/>
                    <a:p>
                      <a:r>
                        <a:rPr lang="en-US" sz="1600" dirty="0" smtClean="0"/>
                        <a:t>Capital budget of     R29.4 million, (98% grant funded)</a:t>
                      </a:r>
                    </a:p>
                    <a:p>
                      <a:endParaRPr lang="en-US" sz="1600" dirty="0"/>
                    </a:p>
                  </a:txBody>
                  <a:tcPr/>
                </a:tc>
                <a:tc>
                  <a:txBody>
                    <a:bodyPr/>
                    <a:lstStyle/>
                    <a:p>
                      <a:r>
                        <a:rPr lang="en-US" sz="1600" dirty="0" smtClean="0"/>
                        <a:t>Capital budget of     R25.6 million, (91% grant funded)</a:t>
                      </a:r>
                    </a:p>
                    <a:p>
                      <a:endParaRPr lang="en-US" sz="1600" dirty="0"/>
                    </a:p>
                  </a:txBody>
                  <a:tcPr/>
                </a:tc>
              </a:tr>
              <a:tr h="370840">
                <a:tc>
                  <a:txBody>
                    <a:bodyPr/>
                    <a:lstStyle/>
                    <a:p>
                      <a:r>
                        <a:rPr lang="en-US" sz="1600" b="1" dirty="0" smtClean="0"/>
                        <a:t>Notes</a:t>
                      </a:r>
                      <a:endParaRPr lang="en-US" sz="1600" b="1" dirty="0"/>
                    </a:p>
                  </a:txBody>
                  <a:tcPr/>
                </a:tc>
                <a:tc>
                  <a:txBody>
                    <a:bodyPr/>
                    <a:lstStyle/>
                    <a:p>
                      <a:endParaRPr lang="en-US" sz="1600" dirty="0"/>
                    </a:p>
                  </a:txBody>
                  <a:tcPr/>
                </a:tc>
                <a:tc>
                  <a:txBody>
                    <a:bodyPr/>
                    <a:lstStyle/>
                    <a:p>
                      <a:r>
                        <a:rPr lang="en-US" sz="1600" dirty="0" smtClean="0"/>
                        <a:t>Equitable share withheld in March 2014</a:t>
                      </a:r>
                      <a:endParaRPr lang="en-US" sz="1600" dirty="0"/>
                    </a:p>
                  </a:txBody>
                  <a:tcPr/>
                </a:tc>
              </a:tr>
            </a:tbl>
          </a:graphicData>
        </a:graphic>
      </p:graphicFrame>
    </p:spTree>
    <p:extLst>
      <p:ext uri="{BB962C8B-B14F-4D97-AF65-F5344CB8AC3E}">
        <p14:creationId xmlns:p14="http://schemas.microsoft.com/office/powerpoint/2010/main" val="90143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520"/>
            <a:ext cx="7772400" cy="838200"/>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The Division of Revenue is intended to make it </a:t>
            </a:r>
            <a:r>
              <a:rPr lang="en-US" sz="2400" i="1" dirty="0" smtClean="0"/>
              <a:t>possible</a:t>
            </a:r>
            <a:r>
              <a:rPr lang="en-US" sz="2400" dirty="0" smtClean="0"/>
              <a:t> for municipalities in all parts of the country to be financially sustainable</a:t>
            </a:r>
          </a:p>
          <a:p>
            <a:r>
              <a:rPr lang="en-US" sz="2400" dirty="0" smtClean="0"/>
              <a:t>Whether municipalities achieve this or not depends on a range of other factors, many of which are in the control of municipalities themselves</a:t>
            </a:r>
            <a:endParaRPr lang="en-US" sz="24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31</a:t>
            </a:fld>
            <a:endParaRPr lang="en-US" sz="1400" b="0" dirty="0">
              <a:solidFill>
                <a:schemeClr val="tx1"/>
              </a:solidFill>
              <a:latin typeface="+mn-lt"/>
            </a:endParaRPr>
          </a:p>
        </p:txBody>
      </p:sp>
    </p:spTree>
    <p:extLst>
      <p:ext uri="{BB962C8B-B14F-4D97-AF65-F5344CB8AC3E}">
        <p14:creationId xmlns:p14="http://schemas.microsoft.com/office/powerpoint/2010/main" val="605001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722313" y="2204864"/>
            <a:ext cx="7772400" cy="1500187"/>
          </a:xfrm>
        </p:spPr>
        <p:txBody>
          <a:bodyPr/>
          <a:lstStyle/>
          <a:p>
            <a:pPr algn="ctr"/>
            <a:r>
              <a:rPr lang="en-US" sz="4000" b="1" dirty="0" smtClean="0"/>
              <a:t>THANK YOU</a:t>
            </a:r>
            <a:endParaRPr lang="en-US" sz="4000" b="1" dirty="0"/>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808080"/>
                </a:solidFill>
              </a:rPr>
              <a:pPr>
                <a:defRPr/>
              </a:pPr>
              <a:t>32</a:t>
            </a:fld>
            <a:endParaRPr lang="en-US" sz="1400" b="0">
              <a:solidFill>
                <a:srgbClr val="000000"/>
              </a:solidFill>
              <a:latin typeface="Arial"/>
            </a:endParaRPr>
          </a:p>
        </p:txBody>
      </p:sp>
    </p:spTree>
    <p:extLst>
      <p:ext uri="{BB962C8B-B14F-4D97-AF65-F5344CB8AC3E}">
        <p14:creationId xmlns:p14="http://schemas.microsoft.com/office/powerpoint/2010/main" val="171464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24744"/>
          </a:xfrm>
        </p:spPr>
        <p:txBody>
          <a:bodyPr/>
          <a:lstStyle/>
          <a:p>
            <a:r>
              <a:rPr lang="en-ZA" sz="2800" dirty="0" smtClean="0"/>
              <a:t>First we need to understand the structure of the local government fiscal framework</a:t>
            </a:r>
            <a:endParaRPr lang="en-ZA" sz="28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4</a:t>
            </a:fld>
            <a:endParaRPr lang="en-US" sz="1400" b="0">
              <a:solidFill>
                <a:schemeClr val="tx1"/>
              </a:solidFill>
              <a:latin typeface="+mn-lt"/>
            </a:endParaRPr>
          </a:p>
        </p:txBody>
      </p:sp>
      <p:sp>
        <p:nvSpPr>
          <p:cNvPr id="7" name="TextBox 6"/>
          <p:cNvSpPr txBox="1"/>
          <p:nvPr/>
        </p:nvSpPr>
        <p:spPr>
          <a:xfrm>
            <a:off x="166535" y="2492896"/>
            <a:ext cx="2971800" cy="3693319"/>
          </a:xfrm>
          <a:prstGeom prst="rect">
            <a:avLst/>
          </a:prstGeom>
          <a:solidFill>
            <a:srgbClr val="5C92B5">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Main revenue sources: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Municipal property rates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Service charges</a:t>
            </a: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Electricity</a:t>
            </a: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Water &amp; sanitation</a:t>
            </a: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Refuse removal</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Sharing of the General Fuel Levy</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Transfers</a:t>
            </a: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Equitable share</a:t>
            </a:r>
          </a:p>
          <a:p>
            <a:pPr marL="742950" marR="0" lvl="1"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Conditional grants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Georgia"/>
              <a:ea typeface="+mn-ea"/>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5966" y="2492895"/>
            <a:ext cx="302387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863" y="5157192"/>
            <a:ext cx="2706687" cy="98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946" y="2964284"/>
            <a:ext cx="285908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90" y="1700808"/>
            <a:ext cx="8229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457200" y="1268760"/>
            <a:ext cx="8229600" cy="432048"/>
          </a:xfrm>
          <a:prstGeom prst="rect">
            <a:avLst/>
          </a:prstGeom>
        </p:spPr>
        <p:txBody>
          <a:bodyPr vert="horz" anchor="ctr">
            <a:normAutofit fontScale="6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en-US" b="1" dirty="0" smtClean="0">
                <a:latin typeface="Arial" pitchFamily="34" charset="0"/>
                <a:cs typeface="Arial" pitchFamily="34" charset="0"/>
              </a:rPr>
              <a:t>What is the local government fiscal framework?</a:t>
            </a:r>
            <a:endParaRPr lang="en-US" b="1" dirty="0">
              <a:latin typeface="Arial" pitchFamily="34" charset="0"/>
              <a:cs typeface="Arial" pitchFamily="34" charset="0"/>
            </a:endParaRPr>
          </a:p>
        </p:txBody>
      </p:sp>
      <p:sp>
        <p:nvSpPr>
          <p:cNvPr id="3" name="TextBox 2"/>
          <p:cNvSpPr txBox="1"/>
          <p:nvPr/>
        </p:nvSpPr>
        <p:spPr>
          <a:xfrm rot="20933764">
            <a:off x="3130321" y="2563201"/>
            <a:ext cx="3024336" cy="523220"/>
          </a:xfrm>
          <a:prstGeom prst="rect">
            <a:avLst/>
          </a:prstGeom>
          <a:noFill/>
        </p:spPr>
        <p:txBody>
          <a:bodyPr wrap="square" rtlCol="0">
            <a:spAutoFit/>
          </a:bodyPr>
          <a:lstStyle/>
          <a:p>
            <a:pPr algn="ctr"/>
            <a:r>
              <a:rPr lang="en-US" sz="1400" b="1" dirty="0" smtClean="0">
                <a:solidFill>
                  <a:srgbClr val="C00000"/>
                </a:solidFill>
              </a:rPr>
              <a:t>If these balance a municipality should be “viable”</a:t>
            </a:r>
            <a:endParaRPr lang="en-US" sz="1400" b="1" dirty="0">
              <a:solidFill>
                <a:srgbClr val="C00000"/>
              </a:solidFill>
            </a:endParaRPr>
          </a:p>
        </p:txBody>
      </p:sp>
    </p:spTree>
    <p:extLst>
      <p:ext uri="{BB962C8B-B14F-4D97-AF65-F5344CB8AC3E}">
        <p14:creationId xmlns:p14="http://schemas.microsoft.com/office/powerpoint/2010/main" val="276416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hAGEBANBxAQEw8QEBIQExUQGRoSEhATFRYhFRUQEhIXJzIgFxojGxUWHy8gIyc1LDguFR8xODAvNzI3LikBCQoKDgwNGQ8PGjMkHyQ1NSwsLDArKS0sMyksMjUsKSwwLCk1NSwsLCksLCwpNiwpLCw1LTUsKSosKTQ1MCwqNv/AABEIAOQA3QMBIgACEQEDEQH/xAAcAAEAAQUBAQAAAAAAAAAAAAAABgECBQcIBAP/xABLEAABAwECBwoJCgYBBQEAAAAAAQIDBAURBgchMTNBsRIUFjVRUnFyc5ETMlN0gaGys9EVGCJCYYKSk8LSCBcjVFXhNCVDo8HiJP/EABsBAQABBQEAAAAAAAAAAAAAAAAFAQMEBgcC/8QALxEBAAECBAMGBgIDAAAAAAAAAAECAwQFETITMVEVNFJxocESFDNykdEWsSEiQf/aAAwDAQACEQMRAD8A3iAAAAA1ThRj5jwZrKihfRPesD9xu0kRqOyIt925yZzF/OWi/wAdJ+an7TWeNfjm0O3/AEofSjwGjqY45FmeivY1125TJel9xYvX6LMRNcr1qxXdmYohsj5y0X+Ok/NT9o+ctF/jpPzU/aa9/l/H5d/4U+I/l/H5d/4U+Jj9oWOvpLI+Qv8AT1hsL5y0X+Ok/NT9o+ctF/jpPzU/aa9/l/H5d/4U+JFLXoUs2eSFiq5GLdeuRVyX5vSXrOKt3p0olZu4a5ajWuHZVi2klsU0FU1u5SeFku5Vb1bu2o7c36857TCYEcW0HmcHu0PjhthtTYDUy1NoLe9b0iiRfpzP5qciJkvdq7kXJY5hthtTYDUy1NoLe5b2xRNX6cz+a3kRNbtXTci8s4TYY1eFVWtdXSOSVHIsaMVWpAiLe1sXNuz3578ucswrwrqcMal9Xaj73Lka1PEiZqjYmpE9edTDldB0dikxutwnRtBbrkbXNS5j1yNqkTZJyprzpyG1Dh6ORYVR0aqjmqioqZFRUyoqKmZTonFJjfTCJGWfhA9G1iJuY5FyJUon1V5JNvSUG2AAAAAAAAAAAAAAAAAAAAAHJONfjm0O3/ShK7K0EPZR+yhFMa/HNodv+lCV2VoIeyj9lCIzTbSlcs3VPUACCTYaywp/5k/X/Shs01lhT/zJ+v8ApQlcr+rPkjMy+lHm6STDamwGsShqbQW97qOFsUTV+nM/wafRTkRNbtXTci844V4V1OGNS+rtV97lyNaniRM1RsTUievOp5LVtqe2ljWvkV3gomQxp9WONiXNY1NSf+1VTxGwRCCAAelAqx6xqjmKqKi3oqZFRUzKilAJgdC4o8cKW5uLNwieiVWRsMrsiVHIx66pPt+t059unDqKrVvbnQ3/AIoscSWp4OzMJXok+RkEzs03JFIvlORdfT43hVuMAAAAAAAAAAAAAAAAAAck41+ObQ7f9KErsrQQ9lH7KEUxr8c2h2/6UJXZWgh7KP2UIjNNtKVyzdU9QB4bYtiOxo/CT5VXI1qZ3rydH2kJTTNU/DTzTNVUUxrPIti2I7Gj8JPlVcjWpnevIn2faazrqx1oSPmmu3T1vW7Mn2IX2laUlqyLLUreq5k1NTU1qch5TZcHhIsxrPOebXcXipvTpHKAAEgwgAFQAAAZswBSYG+cUOOLfng7Mwmk/q5GQTvXSakilVfr6kdrzLlz7pOHTemKHHH4TwdmYTyfSyMgnevjakimcuvUjl6F5V8Kt3AAAAAAAAAAAAAAAA5Jxr8c2h2/6UJXZWgh7KP2UIpjX45tDt/0oZx9sR2NSQyT5VWJiNamd67lPV9pFZlTNUUU089Upl1UUzVM8tHqti2I7Gj8JPlVcjWpnevJ0faa2tK0pLVkWWpW9VzJqamprU5BaVpSWrIstSt6rmTU1NTWpyHmMjB4OLMazuWMVipvTpHIABIMEABUAAAAAAAAAAUmBu7FDjj8H4OzMJ5Po5GQTvXNqSKZy6tSOXoXlTehw4bpxQ44t5+DszCaT+lkZBO9dHqSKVV+rqR2rMuTN4Vb6ARb8wAAAAAAAAAAEcw4w4psBadaivXdSOvSGJF+nM/kTkamt2rpuRQ5sxr8c2h2/wClCMVNW+sVFncq7lqMbyNaiXIiIeq3rakwiqZqys3PhJ5FkcjUual+ZqJyIlyeg8A+HWdVdZ00AAe3kABUAAAAAAAAAAAAAAoVBSYG48UOOL5M8HZmEr74MjIJ3Llh5IpV5nI7VmzeLv5rt1lbmU4eNu4o8cK2JuLNwjffS5GwzOyrT8jHrrj+36vRm8KuhQWsekiI5ioqKl6KmVFRcyopcAAAAAjeHOHNNgLTrPXLupHXpDEi3PmfyJyNTW7V03IoVw5w5p8BaZaiuXdSOvSGJFufM/kTkamt2rpuReVsKMKKnC6pfV2q/dPdka1PEiZqjjbqan+1yjCjCipwuqH1dqv3T3ZGomRkbNUbG6mp/tcpiSsQAAPSgACoAAAAAAAAAAAAAAAAAAAACkwNr4pMb64Oqyz8IHqtGq7mORcq0yr9VeWPZ0HRMciTIjo1RWuRFRUyoqLlRUVM6HD5tPFJjddgwraC3XK6hVbmPXK6lVdsfKmrOnIeFXR4LIpWzta+FyOa5Ec1zVva5Fyo5FTOiprLwI3hzhzT4C06z1y7qR16QxIv05n8icjU1u1dNyLythPhPU4XVD6u1X7p7sjUTIyNmqNjdTU/2uUYT4T1GF1Q+rtV+6e7IiJ4kbNUbE1NT/a5TEgVBQHrUVBQDUVBQDUVBQDUVBQDUVBQDUVBQDUVBQDUVBQDUVBQDUVBQDUVBQFJkbQxTY3HYJubQ205z6Fy3NdndSqutvLHyt1Z01ovR9PUNqmtkp3Ncx7Uc1zVva5q5UcipnQ4gJtgdjatDAuF1NRrHJDut01s6K5Iuckdypci57s3rKDpjgpQf2VJ+TH8BwUoP7Kk/Jj+BlQBy9jzoorPtZ0dHHHGze8K7mNqMbeqLeu5bkI9ZcLXxMVzWquXOiLrUk+P7jh3m0OxSOWToWenapi4qf8ASE7kVMTiKtenvD772ZzG9yDezOY3uQ+gI/WW4cOjpD572ZzG9yDezOY3uQ+gGsnDo6Q+e9mcxvcg3szmN7kPoBrJw6OkPnvZnMb3IN7M5je5D6AaycOjpD572ZzG9yDezOY3uQ+hRy7lFXkQrrKnDo6Qs3szmN7kG9mcxvchjuEDfJu70+A4QN8m7vQu8G70R3aOB8Ufif0yO9mcxvcg3szmN7kMdwgb5N3eg4QN8m7vQcG70O0cD4o/E/pkd7M5je5BvZnMb3IY7hA3ybu9Bwgb5N3eg4N3odo4HxR+J/TI72ZzG9yDezOY3uQx3CBvk3d6DhA3ybu9PgODd6HaOB8Ufif0yO9mcxvcg3szmN7kL2O3aIvKiL3lS1rKRiiiY10hHrZYjJbmIiJuUzZDo3E/g/SV1i0UlXS073uSa9z42Oct0z0S9ypeuRDnO29L91DpvErxHQ9E/v3kra2Q0DHxpirmnWUj4KUH9lSfkx/AcFKD+ypPyY/gZUFxhAAA5kx/ccO82h2KRyydCz07VJHj+44d5tDsUjlk6Fnp2qYuK2Qnsh7zV9vvD1liztbkc5qL9qoXkYtLSydZTEs2+JOjYMxxs4S3FcRrrOiR75Zz296DfLOe3vQ8sGLu1alrZILPqnMe1HNcjFVHNVL0ci8ioX/y1tf/AB1X+Wpk/KR1Q38gr8Efl998s57e9BvlnPb3oRippn0b3xVLVbJG5WPa7I5rmrcrVTUqKhIG4trXciK2zqu5cqf01HykdT+QV+CPy+++Wc9vehVs7XZGuaq/YqHkqMXlq0rHST2fVNYxqvc5WKiNa1L1cq8iIhh7M0sfWPNWFiImdVy1nldy5TR8HOYjn1SYtkzL0LsLi2TMvQuww4bLVylFqaLw72MVbt05rb+S9brzP8Em+VX8KfEwlnaaLtGe0hOyacxR/gk3yq/hT4jgk3yq/hT4kgAEf4JN8qv4U+I4JN8qv4U+JIABH+CTfKr+FPiYGrg3tI+NFv3LlS/luJ8Qa1dPL13bQJFB4reqmwvLIPFb1U2F5CzzdNo2wj9t6X7qHTeJXiOh6J/fvOZLb0v3UOm8SvEdD0T+/eS1rZDn+Yd6uecpwAC4wgAAcyY/uOHebQ7FI5ZOhZ6dqkjx/ccO82h2KRyydCz07VMXFbIT2Q95q+33h6yMWjppOspJyMWjpZOspZwu6Ujn/wBCnz9pdiYJp/8AgofNKf3bTK3Gp7Cx62TZ1LTQTrU7uKnijddHem6YxGrct/Kh7vnA2Py1X5X/ANEg1BoHDPjKv88qPeKdg0Kf0o+zZ7KHG2Edey06yqqKa/wc1RNIzdJcu5e9VS9NS3KdBU2P2yIWMa5am9rWpouRLucBN8MU/wCnV3mdR7tTj6zNNH1jf+EGPSyrTpKqngWp3ctPLG2+O5N05itS9b8iXqaAszSx9Y8V7ZZGF+vR5x/aTFsmZehdhcWyZl6F2ERDo1XKUas7TRdoz2kJ2QSztNF2jPaQnZNOYgAAAAAQa1dPL13bSckGtXTy9d20CRQeK3qpsLyyDxW9VNheQs83TaNsI/bel+6h03iV4joeif37zmS29L91DpvErxHQ9E/v3kta2Q5/mHernnKcAAuMIAAHMmP7jh3m0OxSOWToWenapI8f3HDvNodikcsnQs9O1TFxWyE9kPeavt94esjFpaWTrKScjFo6aTrKWcLulI5/9Cnz9pbKs3+HyutOGGoiqaRGzRMlRHeEvRHtRyItzc+U9Pzb7Q/uqP8A8n7TeWCf/AofNKf3bTKkg1BxPatnOsmeamlVFdBK+Jyt8VVY5WqqX6shs6H+HOvma17aqjuc1Hf9zWl/NIBhnxlX+eVHvFOwqHRR9mz2UA51tT+H6usqCaplqaRWwxPlVG+EvVGNVyol7c+Q1vZmlj6x2DhjxdXeZ1Hu1OPrM00fWPFe2WRhfr0ecf2kxbJmXoXYXFsmZehdhEQ6NVylGrO00XaM9pCdkEs7TRdoz2kJ2TTmIAAAAAEGtXTy9d20nJBrV08vXdtAkUHit6qbC8sg8VvVTYXkLPN02jbCP23pfuodN4leI6Hon9+85ktvS/dQ6bxK8R0PRP795LWtkOf5h3q55ynAALjCAABzJj+44d5tDsUjlk6Fnp2qSPH9xw7zaHYpHLJ0LPTtUxcVshPZD3mr7feHrIxaOlk6yknMVU2KtQ9z0eibpb7rjHw9cU1TMpnOMNdxFqmm3Gs6+zc1h4/7Ns2lpqeaGsV8MEUTla2O5XMYjVVL35r0Pb84yy/IV34I/wB5ofg+vPTuHB9eencZnHt9WtdlYvwesft8sILQbatXVVMCORk08srUdkcjXuVyIqJrym+ab+IizIWMa6Ctva1rVuZHqS7nmi+D689O4cH156dw49vqdlYvwesftum3sf1m2pS1NPDDWI+aCWJqubHuUc9qtRVufmymirM0sfWPZwfXnp3H1pbGWne16vRdyt91x5rvUTTMar+HyzFUXqKpo/xEx/2OvmypbJmXoXYXFsmZehdhGw3WrlKNWdpou0Z7SE7IJZ2mi7RntITsmnMQAAAAAINaunl67tpOSDWrp5eu7aBIoPFb1U2F5ZB4reqmwvIWebptG2EftvS/dQ6bxK8R0PRP795zJbel+6h03iV4joeif37yWtbIc/zDvVzzlOAAXGEAADmTH9xw7zaHYpHLJ0LPTtUkeP7jh3m0OxSOWToWenapi4rZCeyHvNX2+8PWACObkAAAAAAAAFsmZehdhcWyZl6F2FYeauUo1Z2mi7RntITsglnaaLtGe0hOyacxAAAAAAg1q6eXru2k5INaunl67toEig8VvVTYXlkHit6qbC8hZ5um0bYR+29L91DpvErxHQ9E/v3nMlt6X7qHTeJXiOh6J/fvJa1shz/MO9XPOU4ABcYQAAOZMf3HDvNodikcsnQs9O1SR4/uOHebQ7FIZRWw2lY1jmuVUvzXct5j4imaqdITGT37di/NVydI094ZsGL+X2cx3qHy+zmO9RhcC50bP2phPHHqygMX8vs5jvUPl9nMd6hwLnQ7Uwnjj1ZQGL+X2cx3qHy+zmO9Q4FzodqYTxx6soDF/L7OY71D5fZzHeocC50O1MJ449WULZMy9C7DG/L7OY71FHW8xyKm4dlReQRZudFKszwmm+PVjbO00XaM9pCdmv4JfAPa9Ev3Lkd03LeZrhY/ybO9SVaCkwIzwtf5Nneo4Wv8mzvUCTAjPC1/k2d6jha/ybO9QJMQa1dPL13bTJ8LX+TZ3qYapn3y90ipcrlVbk1XgSiDxW9VNheYmO3WMRE3LsiImrUXfL7OY71EXNmvXk32jM8LFMR8cerx23pfuodN4leI6Hon9+85dtCqSsfu2oqJciZfsOosSvEdD0T+/eSFuJiiIlpmNrpuYiuqmdYmU4ABcYoAAOZMf3HDvNodimtwAAAAAAAAAAAAAAAAAAAAAAAAAAAAHVeJXiOh6J/fvKgCbgAD/9k="/>
          <p:cNvSpPr>
            <a:spLocks noChangeAspect="1" noChangeArrowheads="1"/>
          </p:cNvSpPr>
          <p:nvPr/>
        </p:nvSpPr>
        <p:spPr bwMode="auto">
          <a:xfrm>
            <a:off x="0" y="-657225"/>
            <a:ext cx="1314450" cy="1352550"/>
          </a:xfrm>
          <a:prstGeom prst="rect">
            <a:avLst/>
          </a:prstGeom>
          <a:noFill/>
        </p:spPr>
        <p:txBody>
          <a:bodyPr vert="horz" wrap="square" lIns="91440" tIns="45720" rIns="91440" bIns="45720" numCol="1" anchor="t" anchorCtr="0" compatLnSpc="1">
            <a:prstTxWarp prst="textNoShape">
              <a:avLst/>
            </a:prstTxWarp>
          </a:bodyPr>
          <a:lstStyle/>
          <a:p>
            <a:pPr eaLnBrk="1" hangingPunct="1"/>
            <a:endParaRPr lang="en-US">
              <a:solidFill>
                <a:srgbClr val="000000"/>
              </a:solidFill>
              <a:ea typeface="ＭＳ Ｐゴシック" pitchFamily="34" charset="-128"/>
            </a:endParaRPr>
          </a:p>
        </p:txBody>
      </p:sp>
      <p:pic>
        <p:nvPicPr>
          <p:cNvPr id="20" name="Picture 19" descr="http://images.paraorkut.com/img/clipart/images/h/house-594.gif"/>
          <p:cNvPicPr>
            <a:picLocks noChangeAspect="1" noChangeArrowheads="1"/>
          </p:cNvPicPr>
          <p:nvPr/>
        </p:nvPicPr>
        <p:blipFill>
          <a:blip r:embed="rId2" cstate="print"/>
          <a:srcRect/>
          <a:stretch>
            <a:fillRect/>
          </a:stretch>
        </p:blipFill>
        <p:spPr bwMode="auto">
          <a:xfrm>
            <a:off x="7105756" y="3429000"/>
            <a:ext cx="1800200" cy="1440161"/>
          </a:xfrm>
          <a:prstGeom prst="rect">
            <a:avLst/>
          </a:prstGeom>
          <a:noFill/>
        </p:spPr>
      </p:pic>
      <p:pic>
        <p:nvPicPr>
          <p:cNvPr id="21" name="Picture 20" descr="http://t3.gstatic.com/images?q=tbn:ANd9GcQnEcODfi5fWfC_zDascKRhU4FAkK8o-52GuHLHIq_7CyEepv1hR22fLGnSKA"/>
          <p:cNvPicPr>
            <a:picLocks noChangeAspect="1" noChangeArrowheads="1"/>
          </p:cNvPicPr>
          <p:nvPr/>
        </p:nvPicPr>
        <p:blipFill>
          <a:blip r:embed="rId3" cstate="print"/>
          <a:srcRect/>
          <a:stretch>
            <a:fillRect/>
          </a:stretch>
        </p:blipFill>
        <p:spPr bwMode="auto">
          <a:xfrm>
            <a:off x="7485760" y="1399937"/>
            <a:ext cx="1407053" cy="1451621"/>
          </a:xfrm>
          <a:prstGeom prst="rect">
            <a:avLst/>
          </a:prstGeom>
          <a:noFill/>
        </p:spPr>
      </p:pic>
      <p:sp>
        <p:nvSpPr>
          <p:cNvPr id="22" name="Rectangle 21"/>
          <p:cNvSpPr/>
          <p:nvPr/>
        </p:nvSpPr>
        <p:spPr bwMode="auto">
          <a:xfrm>
            <a:off x="4567808" y="1628800"/>
            <a:ext cx="1872209" cy="1222758"/>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2000" dirty="0" smtClean="0">
                <a:solidFill>
                  <a:srgbClr val="FFFFFF"/>
                </a:solidFill>
              </a:rPr>
              <a:t>National Transfers </a:t>
            </a:r>
          </a:p>
          <a:p>
            <a:pPr algn="ctr">
              <a:defRPr/>
            </a:pPr>
            <a:r>
              <a:rPr lang="en-US" sz="2000" dirty="0" smtClean="0">
                <a:solidFill>
                  <a:srgbClr val="FFFFFF"/>
                </a:solidFill>
              </a:rPr>
              <a:t>25%</a:t>
            </a:r>
          </a:p>
        </p:txBody>
      </p:sp>
      <p:sp>
        <p:nvSpPr>
          <p:cNvPr id="23" name="Rectangle 22"/>
          <p:cNvSpPr/>
          <p:nvPr/>
        </p:nvSpPr>
        <p:spPr bwMode="auto">
          <a:xfrm>
            <a:off x="4567808" y="2851558"/>
            <a:ext cx="1872209" cy="2452409"/>
          </a:xfrm>
          <a:prstGeom prst="rect">
            <a:avLst/>
          </a:prstGeom>
          <a:solidFill>
            <a:schemeClr val="accent6">
              <a:lumMod val="7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endParaRPr lang="en-US" sz="800" dirty="0" smtClean="0">
              <a:solidFill>
                <a:srgbClr val="FFFFFF"/>
              </a:solidFill>
            </a:endParaRPr>
          </a:p>
          <a:p>
            <a:pPr algn="ctr">
              <a:defRPr/>
            </a:pPr>
            <a:r>
              <a:rPr lang="en-US" sz="2000" dirty="0" smtClean="0">
                <a:solidFill>
                  <a:srgbClr val="FFFFFF"/>
                </a:solidFill>
              </a:rPr>
              <a:t>Local Government </a:t>
            </a:r>
          </a:p>
          <a:p>
            <a:pPr algn="ctr">
              <a:defRPr/>
            </a:pPr>
            <a:r>
              <a:rPr lang="en-US" sz="2000" dirty="0" smtClean="0">
                <a:solidFill>
                  <a:srgbClr val="FFFFFF"/>
                </a:solidFill>
              </a:rPr>
              <a:t>Own Revenue</a:t>
            </a:r>
          </a:p>
          <a:p>
            <a:pPr algn="ctr">
              <a:defRPr/>
            </a:pPr>
            <a:r>
              <a:rPr lang="en-US" sz="2000" dirty="0" smtClean="0">
                <a:solidFill>
                  <a:srgbClr val="FFFFFF"/>
                </a:solidFill>
                <a:ea typeface="ＭＳ Ｐゴシック" pitchFamily="34" charset="-128"/>
              </a:rPr>
              <a:t>75%</a:t>
            </a:r>
            <a:endParaRPr lang="en-US" sz="2000" dirty="0" smtClean="0">
              <a:solidFill>
                <a:srgbClr val="FFFFFF"/>
              </a:solidFill>
            </a:endParaRPr>
          </a:p>
        </p:txBody>
      </p:sp>
      <p:sp>
        <p:nvSpPr>
          <p:cNvPr id="24" name="TextBox 34"/>
          <p:cNvSpPr txBox="1"/>
          <p:nvPr/>
        </p:nvSpPr>
        <p:spPr>
          <a:xfrm>
            <a:off x="7189994" y="2972485"/>
            <a:ext cx="1872208" cy="24622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eaLnBrk="1" hangingPunct="1"/>
            <a:r>
              <a:rPr lang="en-US" sz="1000" b="1" dirty="0" smtClean="0">
                <a:solidFill>
                  <a:srgbClr val="000000"/>
                </a:solidFill>
                <a:ea typeface="ＭＳ Ｐゴシック" pitchFamily="34" charset="-128"/>
              </a:rPr>
              <a:t>Poor HH </a:t>
            </a:r>
            <a:endParaRPr lang="en-US" sz="1000" b="1" dirty="0">
              <a:solidFill>
                <a:srgbClr val="000000"/>
              </a:solidFill>
              <a:ea typeface="ＭＳ Ｐゴシック" pitchFamily="34" charset="-128"/>
            </a:endParaRPr>
          </a:p>
        </p:txBody>
      </p:sp>
      <p:sp>
        <p:nvSpPr>
          <p:cNvPr id="27" name="TextBox 36"/>
          <p:cNvSpPr txBox="1"/>
          <p:nvPr/>
        </p:nvSpPr>
        <p:spPr>
          <a:xfrm>
            <a:off x="7160096" y="4870901"/>
            <a:ext cx="1872208"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eaLnBrk="1" hangingPunct="1"/>
            <a:r>
              <a:rPr lang="en-US" sz="1000" b="1" dirty="0" smtClean="0">
                <a:solidFill>
                  <a:srgbClr val="000000"/>
                </a:solidFill>
                <a:ea typeface="ＭＳ Ｐゴシック" pitchFamily="34" charset="-128"/>
              </a:rPr>
              <a:t>Middle to upper income HH  and Businesses</a:t>
            </a:r>
            <a:endParaRPr lang="en-US" sz="1000" b="1" dirty="0">
              <a:solidFill>
                <a:srgbClr val="000000"/>
              </a:solidFill>
              <a:ea typeface="ＭＳ Ｐゴシック" pitchFamily="34" charset="-128"/>
            </a:endParaRPr>
          </a:p>
        </p:txBody>
      </p:sp>
      <p:sp>
        <p:nvSpPr>
          <p:cNvPr id="28" name="Content Placeholder 4"/>
          <p:cNvSpPr>
            <a:spLocks noGrp="1"/>
          </p:cNvSpPr>
          <p:nvPr/>
        </p:nvSpPr>
        <p:spPr bwMode="auto">
          <a:xfrm>
            <a:off x="203448" y="1438265"/>
            <a:ext cx="3987552" cy="472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1800" kern="0" dirty="0" smtClean="0">
                <a:solidFill>
                  <a:srgbClr val="000000"/>
                </a:solidFill>
              </a:rPr>
              <a:t>Services for poor households are mainly funded through transfers from national government (some cross-</a:t>
            </a:r>
            <a:r>
              <a:rPr lang="en-US" sz="1800" kern="0" dirty="0" err="1" smtClean="0">
                <a:solidFill>
                  <a:srgbClr val="000000"/>
                </a:solidFill>
              </a:rPr>
              <a:t>subsidisation</a:t>
            </a:r>
            <a:r>
              <a:rPr lang="en-US" sz="1800" kern="0" dirty="0" smtClean="0">
                <a:solidFill>
                  <a:srgbClr val="000000"/>
                </a:solidFill>
              </a:rPr>
              <a:t> within municipalities is also expected)</a:t>
            </a:r>
          </a:p>
          <a:p>
            <a:pPr>
              <a:defRPr/>
            </a:pPr>
            <a:r>
              <a:rPr lang="en-US" sz="1800" kern="0" dirty="0" smtClean="0">
                <a:solidFill>
                  <a:srgbClr val="000000"/>
                </a:solidFill>
              </a:rPr>
              <a:t>Services for non-poor households and businesses are paid for from own revenues</a:t>
            </a:r>
          </a:p>
          <a:p>
            <a:pPr>
              <a:defRPr/>
            </a:pPr>
            <a:r>
              <a:rPr lang="en-US" sz="1800" kern="0" dirty="0" smtClean="0">
                <a:solidFill>
                  <a:srgbClr val="000000"/>
                </a:solidFill>
              </a:rPr>
              <a:t>For the whole of local government, own revenues fund 75% of budgets, but in rural areas (with higher poverty rates) transfers can fund up to 80% of budgets </a:t>
            </a:r>
          </a:p>
          <a:p>
            <a:pPr lvl="1">
              <a:defRPr/>
            </a:pPr>
            <a:r>
              <a:rPr lang="en-US" sz="1400" kern="0" dirty="0" smtClean="0">
                <a:solidFill>
                  <a:srgbClr val="000000"/>
                </a:solidFill>
              </a:rPr>
              <a:t>Size of own revenues determined in part by high volumes consumed by non-poor HHs and businesses</a:t>
            </a:r>
            <a:endParaRPr lang="en-US" sz="1400" kern="0" dirty="0">
              <a:solidFill>
                <a:srgbClr val="000000"/>
              </a:solidFill>
            </a:endParaRPr>
          </a:p>
        </p:txBody>
      </p:sp>
      <p:sp>
        <p:nvSpPr>
          <p:cNvPr id="29" name="TextBox 6"/>
          <p:cNvSpPr txBox="1"/>
          <p:nvPr/>
        </p:nvSpPr>
        <p:spPr>
          <a:xfrm>
            <a:off x="4567808" y="1124744"/>
            <a:ext cx="1872209" cy="52322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defRPr/>
            </a:pPr>
            <a:r>
              <a:rPr lang="en-US" sz="1400" b="1" dirty="0" smtClean="0">
                <a:solidFill>
                  <a:srgbClr val="000000"/>
                </a:solidFill>
              </a:rPr>
              <a:t>Local government fiscal framework</a:t>
            </a:r>
            <a:endParaRPr lang="en-US" sz="1400" b="1" dirty="0">
              <a:solidFill>
                <a:srgbClr val="000000"/>
              </a:solidFill>
            </a:endParaRPr>
          </a:p>
        </p:txBody>
      </p:sp>
      <p:sp>
        <p:nvSpPr>
          <p:cNvPr id="30" name="Right Arrow 29"/>
          <p:cNvSpPr/>
          <p:nvPr/>
        </p:nvSpPr>
        <p:spPr bwMode="auto">
          <a:xfrm>
            <a:off x="6296000" y="1916832"/>
            <a:ext cx="1152128" cy="792088"/>
          </a:xfrm>
          <a:prstGeom prst="rightArrow">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sz="1400" b="1" dirty="0" smtClean="0">
                <a:solidFill>
                  <a:srgbClr val="000000"/>
                </a:solidFill>
              </a:rPr>
              <a:t>Services</a:t>
            </a:r>
          </a:p>
        </p:txBody>
      </p:sp>
      <p:sp>
        <p:nvSpPr>
          <p:cNvPr id="31" name="Right Arrow 30"/>
          <p:cNvSpPr/>
          <p:nvPr/>
        </p:nvSpPr>
        <p:spPr bwMode="auto">
          <a:xfrm>
            <a:off x="6228184" y="4365104"/>
            <a:ext cx="1152128" cy="896034"/>
          </a:xfrm>
          <a:prstGeom prst="rightArrow">
            <a:avLst/>
          </a:prstGeom>
          <a:solidFill>
            <a:schemeClr val="accent6">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sz="1400" b="1" dirty="0" smtClean="0">
                <a:solidFill>
                  <a:srgbClr val="000000"/>
                </a:solidFill>
              </a:rPr>
              <a:t>Services</a:t>
            </a:r>
          </a:p>
        </p:txBody>
      </p:sp>
      <p:sp>
        <p:nvSpPr>
          <p:cNvPr id="32" name="Left Arrow 31"/>
          <p:cNvSpPr/>
          <p:nvPr/>
        </p:nvSpPr>
        <p:spPr bwMode="auto">
          <a:xfrm>
            <a:off x="6079976" y="3573016"/>
            <a:ext cx="1296144" cy="977552"/>
          </a:xfrm>
          <a:prstGeom prst="leftArrow">
            <a:avLst/>
          </a:prstGeom>
          <a:solidFill>
            <a:schemeClr val="accent2">
              <a:lumMod val="7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sz="1400" b="1" dirty="0" smtClean="0">
                <a:solidFill>
                  <a:srgbClr val="FFFFFF"/>
                </a:solidFill>
              </a:rPr>
              <a:t>Rates &amp; charges</a:t>
            </a:r>
          </a:p>
        </p:txBody>
      </p:sp>
      <p:sp>
        <p:nvSpPr>
          <p:cNvPr id="33" name="TextBox 2"/>
          <p:cNvSpPr txBox="1"/>
          <p:nvPr/>
        </p:nvSpPr>
        <p:spPr>
          <a:xfrm>
            <a:off x="4567808" y="5399058"/>
            <a:ext cx="4499992" cy="95410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marL="285750" indent="-285750">
              <a:buFont typeface="Arial" pitchFamily="34" charset="0"/>
              <a:buChar char="•"/>
              <a:defRPr/>
            </a:pPr>
            <a:r>
              <a:rPr lang="en-US" sz="1400" dirty="0" smtClean="0">
                <a:solidFill>
                  <a:srgbClr val="000000"/>
                </a:solidFill>
              </a:rPr>
              <a:t>In 2014/15 budgeted revenue for all  municipalities is R310 billion</a:t>
            </a:r>
          </a:p>
          <a:p>
            <a:pPr marL="285750" indent="-285750">
              <a:buFont typeface="Arial" pitchFamily="34" charset="0"/>
              <a:buChar char="•"/>
              <a:defRPr/>
            </a:pPr>
            <a:r>
              <a:rPr lang="en-US" sz="1400" dirty="0" smtClean="0">
                <a:solidFill>
                  <a:srgbClr val="000000"/>
                </a:solidFill>
              </a:rPr>
              <a:t>Budgets ranged in size from R44 billion in Johannesburg to R34 million in </a:t>
            </a:r>
            <a:r>
              <a:rPr lang="en-US" sz="1400" dirty="0" err="1" smtClean="0">
                <a:solidFill>
                  <a:srgbClr val="000000"/>
                </a:solidFill>
              </a:rPr>
              <a:t>Mier</a:t>
            </a:r>
            <a:endParaRPr lang="en-US" sz="1400" dirty="0">
              <a:solidFill>
                <a:srgbClr val="000000"/>
              </a:solidFill>
            </a:endParaRPr>
          </a:p>
        </p:txBody>
      </p:sp>
      <p:sp>
        <p:nvSpPr>
          <p:cNvPr id="34" name="Slide Number Placeholder 2"/>
          <p:cNvSpPr>
            <a:spLocks noGrp="1"/>
          </p:cNvSpPr>
          <p:nvPr/>
        </p:nvSpPr>
        <p:spPr bwMode="auto">
          <a:xfrm>
            <a:off x="7092280" y="641962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r" rtl="0" eaLnBrk="0" fontAlgn="base" hangingPunct="0">
              <a:spcBef>
                <a:spcPct val="0"/>
              </a:spcBef>
              <a:spcAft>
                <a:spcPct val="0"/>
              </a:spcAft>
              <a:defRPr sz="1000" b="1" kern="1200">
                <a:solidFill>
                  <a:schemeClr val="bg2"/>
                </a:solidFill>
                <a:latin typeface="Arial Bold Italic"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7F546B73-E09A-45A4-94CB-3200628BCDAA}" type="slidenum">
              <a:rPr lang="en-ZA" sz="1100" smtClean="0">
                <a:solidFill>
                  <a:srgbClr val="000000"/>
                </a:solidFill>
                <a:latin typeface="Arial" pitchFamily="34" charset="0"/>
                <a:cs typeface="Arial" pitchFamily="34" charset="0"/>
              </a:rPr>
              <a:pPr>
                <a:defRPr/>
              </a:pPr>
              <a:t>5</a:t>
            </a:fld>
            <a:endParaRPr lang="en-ZA" sz="1100" dirty="0">
              <a:solidFill>
                <a:srgbClr val="000000"/>
              </a:solidFill>
              <a:latin typeface="Arial" pitchFamily="34" charset="0"/>
              <a:cs typeface="Arial" pitchFamily="34" charset="0"/>
            </a:endParaRPr>
          </a:p>
        </p:txBody>
      </p:sp>
      <p:sp>
        <p:nvSpPr>
          <p:cNvPr id="36" name="Title 1"/>
          <p:cNvSpPr>
            <a:spLocks noGrp="1"/>
          </p:cNvSpPr>
          <p:nvPr>
            <p:ph type="title"/>
          </p:nvPr>
        </p:nvSpPr>
        <p:spPr>
          <a:xfrm>
            <a:off x="381000" y="188640"/>
            <a:ext cx="8229600" cy="685800"/>
          </a:xfrm>
        </p:spPr>
        <p:txBody>
          <a:bodyPr>
            <a:noAutofit/>
          </a:bodyPr>
          <a:lstStyle/>
          <a:p>
            <a:r>
              <a:rPr lang="en-US" sz="3200" b="1" dirty="0" smtClean="0">
                <a:latin typeface="Arial" pitchFamily="34" charset="0"/>
                <a:cs typeface="Arial" pitchFamily="34" charset="0"/>
              </a:rPr>
              <a:t>Composition of the </a:t>
            </a:r>
            <a:r>
              <a:rPr lang="en-US" sz="3200" b="1" dirty="0">
                <a:latin typeface="Arial" pitchFamily="34" charset="0"/>
                <a:cs typeface="Arial" pitchFamily="34" charset="0"/>
              </a:rPr>
              <a:t>l</a:t>
            </a:r>
            <a:r>
              <a:rPr lang="en-US" sz="3200" b="1" dirty="0" smtClean="0">
                <a:latin typeface="Arial" pitchFamily="34" charset="0"/>
                <a:cs typeface="Arial" pitchFamily="34" charset="0"/>
              </a:rPr>
              <a:t>ocal government fiscal framework</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594221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dirty="0" smtClean="0"/>
              <a:t>How should the LGFF respond to the uneven distribution of economic wealth in SA?</a:t>
            </a:r>
            <a:endParaRPr lang="en-US" dirty="0"/>
          </a:p>
        </p:txBody>
      </p:sp>
      <p:sp>
        <p:nvSpPr>
          <p:cNvPr id="3" name="Content Placeholder 2"/>
          <p:cNvSpPr>
            <a:spLocks noGrp="1"/>
          </p:cNvSpPr>
          <p:nvPr>
            <p:ph idx="1"/>
          </p:nvPr>
        </p:nvSpPr>
        <p:spPr/>
        <p:txBody>
          <a:bodyPr/>
          <a:lstStyle/>
          <a:p>
            <a:r>
              <a:rPr lang="en-US" dirty="0" smtClean="0"/>
              <a:t>There are two broad approaches that could be taken to responding to the uneven distribution of economic activity (and hence revenue potential) across South Africa:</a:t>
            </a:r>
          </a:p>
          <a:p>
            <a:pPr marL="914400" lvl="1" indent="-457200">
              <a:buFont typeface="+mj-lt"/>
              <a:buAutoNum type="arabicPeriod"/>
            </a:pPr>
            <a:r>
              <a:rPr lang="en-US" sz="1800" dirty="0" smtClean="0"/>
              <a:t>Demarcations – try to demarcate rich and poor areas together so that a municipality can cross-</a:t>
            </a:r>
            <a:r>
              <a:rPr lang="en-US" sz="1800" dirty="0" err="1" smtClean="0"/>
              <a:t>subsidise</a:t>
            </a:r>
            <a:r>
              <a:rPr lang="en-US" sz="1800" dirty="0" smtClean="0"/>
              <a:t> among its communities</a:t>
            </a:r>
          </a:p>
          <a:p>
            <a:pPr marL="914400" lvl="1" indent="-457200">
              <a:buFont typeface="+mj-lt"/>
              <a:buAutoNum type="arabicPeriod"/>
            </a:pPr>
            <a:r>
              <a:rPr lang="en-US" sz="1800" dirty="0" smtClean="0"/>
              <a:t>Transfers – raise revenues nationally and then redistribute through transfers to municipalities with different own revenue raising potential</a:t>
            </a:r>
          </a:p>
          <a:p>
            <a:pPr marL="914400" lvl="1" indent="-457200">
              <a:buFont typeface="+mj-lt"/>
              <a:buAutoNum type="arabicPeriod"/>
            </a:pPr>
            <a:endParaRPr lang="en-US" dirty="0"/>
          </a:p>
          <a:p>
            <a:pPr marL="342900" lvl="1" indent="-342900">
              <a:buFont typeface="+mj-lt"/>
              <a:buChar char="•"/>
            </a:pPr>
            <a:r>
              <a:rPr lang="en-US" dirty="0">
                <a:cs typeface="+mn-cs"/>
              </a:rPr>
              <a:t>South Africa uses </a:t>
            </a:r>
            <a:r>
              <a:rPr lang="en-US" dirty="0" smtClean="0">
                <a:cs typeface="+mn-cs"/>
              </a:rPr>
              <a:t>a mix </a:t>
            </a:r>
            <a:r>
              <a:rPr lang="en-US" dirty="0">
                <a:cs typeface="+mn-cs"/>
              </a:rPr>
              <a:t>of both </a:t>
            </a:r>
            <a:r>
              <a:rPr lang="en-US" dirty="0" smtClean="0">
                <a:cs typeface="+mn-cs"/>
              </a:rPr>
              <a:t>methodologies:</a:t>
            </a:r>
          </a:p>
          <a:p>
            <a:pPr marL="742950" lvl="2" indent="-342900">
              <a:buFont typeface="+mj-lt"/>
              <a:buChar char="•"/>
            </a:pPr>
            <a:r>
              <a:rPr lang="en-US" sz="1800" dirty="0" smtClean="0">
                <a:cs typeface="+mn-cs"/>
              </a:rPr>
              <a:t>Our municipal boundaries have been drawn to include wealthy and poor areas, but only within defined regions (</a:t>
            </a:r>
            <a:r>
              <a:rPr lang="en-US" sz="1800" dirty="0">
                <a:cs typeface="+mn-cs"/>
              </a:rPr>
              <a:t>towns, cities </a:t>
            </a:r>
            <a:r>
              <a:rPr lang="en-US" sz="1800" dirty="0" err="1">
                <a:cs typeface="+mn-cs"/>
              </a:rPr>
              <a:t>etc</a:t>
            </a:r>
            <a:r>
              <a:rPr lang="en-US" sz="1800" dirty="0">
                <a:cs typeface="+mn-cs"/>
              </a:rPr>
              <a:t>) </a:t>
            </a:r>
            <a:r>
              <a:rPr lang="en-US" sz="1800" dirty="0" smtClean="0">
                <a:cs typeface="+mn-cs"/>
              </a:rPr>
              <a:t>that allow boundaries to also accommodate other demarcation criteria for supporting local democracy </a:t>
            </a:r>
          </a:p>
          <a:p>
            <a:pPr marL="742950" lvl="2" indent="-342900">
              <a:buFont typeface="+mj-lt"/>
              <a:buChar char="•"/>
            </a:pPr>
            <a:r>
              <a:rPr lang="en-US" sz="1800" dirty="0" err="1" smtClean="0">
                <a:cs typeface="+mn-cs"/>
              </a:rPr>
              <a:t>Subsidisation</a:t>
            </a:r>
            <a:r>
              <a:rPr lang="en-US" sz="1800" dirty="0" smtClean="0">
                <a:cs typeface="+mn-cs"/>
              </a:rPr>
              <a:t> across regions is done through the Division </a:t>
            </a:r>
            <a:r>
              <a:rPr lang="en-US" sz="1800" dirty="0">
                <a:cs typeface="+mn-cs"/>
              </a:rPr>
              <a:t>of </a:t>
            </a:r>
            <a:r>
              <a:rPr lang="en-US" sz="1800" dirty="0" smtClean="0">
                <a:cs typeface="+mn-cs"/>
              </a:rPr>
              <a:t>Revenue Act, which allocates funds from nationally raised revenues</a:t>
            </a:r>
            <a:endParaRPr lang="en-US" sz="1800" dirty="0">
              <a:cs typeface="+mn-cs"/>
            </a:endParaRP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6</a:t>
            </a:fld>
            <a:endParaRPr lang="en-US" sz="1400" b="0" dirty="0">
              <a:solidFill>
                <a:schemeClr val="tx1"/>
              </a:solidFill>
              <a:latin typeface="+mn-lt"/>
            </a:endParaRPr>
          </a:p>
        </p:txBody>
      </p:sp>
    </p:spTree>
    <p:extLst>
      <p:ext uri="{BB962C8B-B14F-4D97-AF65-F5344CB8AC3E}">
        <p14:creationId xmlns:p14="http://schemas.microsoft.com/office/powerpoint/2010/main" val="359338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pPr marL="0" indent="0">
              <a:buNone/>
            </a:pPr>
            <a:endParaRPr lang="en-ZA"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7</a:t>
            </a:fld>
            <a:endParaRPr lang="en-US" sz="1400" b="0" dirty="0">
              <a:solidFill>
                <a:schemeClr val="tx1"/>
              </a:solidFill>
              <a:latin typeface="+mn-lt"/>
            </a:endParaRPr>
          </a:p>
        </p:txBody>
      </p:sp>
      <p:pic>
        <p:nvPicPr>
          <p:cNvPr id="3074" name="Picture 2" descr="C:\Users\5139\AppData\Local\Microsoft\Windows\Temporary Internet Files\Content.Outlook\SJYZ8UXZ\Average PIT per H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677"/>
            <a:ext cx="9144000" cy="7099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483637"/>
            <a:ext cx="2304256" cy="2585323"/>
          </a:xfrm>
          <a:prstGeom prst="rect">
            <a:avLst/>
          </a:prstGeom>
          <a:noFill/>
        </p:spPr>
        <p:txBody>
          <a:bodyPr wrap="square" rtlCol="0">
            <a:spAutoFit/>
          </a:bodyPr>
          <a:lstStyle/>
          <a:p>
            <a:r>
              <a:rPr lang="en-US" sz="1800" dirty="0" smtClean="0"/>
              <a:t>Concentrations of wealth and poverty across the SA landscape mean it would be very difficult to achieve a fair distribution of revenues through demarcations alone</a:t>
            </a:r>
            <a:endParaRPr lang="en-US" sz="1800" dirty="0"/>
          </a:p>
        </p:txBody>
      </p:sp>
    </p:spTree>
    <p:extLst>
      <p:ext uri="{BB962C8B-B14F-4D97-AF65-F5344CB8AC3E}">
        <p14:creationId xmlns:p14="http://schemas.microsoft.com/office/powerpoint/2010/main" val="321950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8839200" cy="3929063"/>
          </a:xfrm>
          <a:prstGeom prst="rect">
            <a:avLst/>
          </a:prstGeom>
          <a:solidFill>
            <a:schemeClr val="bg1"/>
          </a:solidFill>
          <a:ln>
            <a:noFill/>
          </a:ln>
          <a:effectLst/>
          <a:extLst/>
        </p:spPr>
      </p:pic>
      <p:sp>
        <p:nvSpPr>
          <p:cNvPr id="2" name="Title 1"/>
          <p:cNvSpPr>
            <a:spLocks noGrp="1"/>
          </p:cNvSpPr>
          <p:nvPr>
            <p:ph type="title"/>
          </p:nvPr>
        </p:nvSpPr>
        <p:spPr>
          <a:xfrm>
            <a:off x="152400" y="188640"/>
            <a:ext cx="8229600" cy="685800"/>
          </a:xfrm>
        </p:spPr>
        <p:txBody>
          <a:bodyPr>
            <a:normAutofit/>
          </a:bodyPr>
          <a:lstStyle/>
          <a:p>
            <a:r>
              <a:rPr lang="en-US" b="1" dirty="0" smtClean="0">
                <a:latin typeface="Arial" pitchFamily="34" charset="0"/>
                <a:cs typeface="Arial" pitchFamily="34" charset="0"/>
              </a:rPr>
              <a:t>Differentiation in the LGFF</a:t>
            </a:r>
            <a:endParaRPr lang="en-US" b="1" dirty="0">
              <a:latin typeface="Arial" pitchFamily="34" charset="0"/>
              <a:cs typeface="Arial" pitchFamily="34" charset="0"/>
            </a:endParaRPr>
          </a:p>
        </p:txBody>
      </p:sp>
      <p:sp>
        <p:nvSpPr>
          <p:cNvPr id="3" name="Content Placeholder 2"/>
          <p:cNvSpPr>
            <a:spLocks noGrp="1"/>
          </p:cNvSpPr>
          <p:nvPr>
            <p:ph idx="1"/>
          </p:nvPr>
        </p:nvSpPr>
        <p:spPr>
          <a:xfrm>
            <a:off x="152400" y="1371600"/>
            <a:ext cx="8640960" cy="1600200"/>
          </a:xfrm>
        </p:spPr>
        <p:txBody>
          <a:bodyPr>
            <a:normAutofit fontScale="92500" lnSpcReduction="20000"/>
          </a:bodyPr>
          <a:lstStyle/>
          <a:p>
            <a:pPr>
              <a:buClrTx/>
              <a:buFont typeface="Georgia" pitchFamily="18" charset="0"/>
              <a:buChar char="•"/>
            </a:pPr>
            <a:r>
              <a:rPr lang="en-US" sz="2000" dirty="0" smtClean="0">
                <a:latin typeface="Arial" pitchFamily="34" charset="0"/>
                <a:cs typeface="Arial" pitchFamily="34" charset="0"/>
              </a:rPr>
              <a:t>Mix of transfers and own revenues is very different in different types of municipalities </a:t>
            </a:r>
          </a:p>
          <a:p>
            <a:pPr>
              <a:buClrTx/>
              <a:buFont typeface="Georgia" pitchFamily="18" charset="0"/>
              <a:buChar char="•"/>
            </a:pPr>
            <a:r>
              <a:rPr lang="en-US" sz="2000" dirty="0" smtClean="0">
                <a:latin typeface="Arial" pitchFamily="34" charset="0"/>
                <a:cs typeface="Arial" pitchFamily="34" charset="0"/>
              </a:rPr>
              <a:t>Municipalities in poorer areas have a higher proportion of funding from transfers</a:t>
            </a:r>
          </a:p>
          <a:p>
            <a:pPr>
              <a:buClrTx/>
              <a:buFont typeface="Georgia" pitchFamily="18" charset="0"/>
              <a:buChar char="•"/>
            </a:pPr>
            <a:r>
              <a:rPr lang="en-US" sz="2000" dirty="0" smtClean="0">
                <a:solidFill>
                  <a:schemeClr val="tx1"/>
                </a:solidFill>
                <a:latin typeface="Arial" pitchFamily="34" charset="0"/>
                <a:cs typeface="Arial" pitchFamily="34" charset="0"/>
              </a:rPr>
              <a:t>District municipalities are very transfer dependent as they have few own revenue sources</a:t>
            </a:r>
          </a:p>
        </p:txBody>
      </p:sp>
      <p:sp>
        <p:nvSpPr>
          <p:cNvPr id="5" name="Slide Number Placeholder 4"/>
          <p:cNvSpPr>
            <a:spLocks noGrp="1"/>
          </p:cNvSpPr>
          <p:nvPr>
            <p:ph type="sldNum" sz="quarter" idx="12"/>
          </p:nvPr>
        </p:nvSpPr>
        <p:spPr/>
        <p:txBody>
          <a:bodyPr/>
          <a:lstStyle/>
          <a:p>
            <a:fld id="{82AD8FA5-D6B8-4D95-9008-F892C91BBB90}" type="slidenum">
              <a:rPr lang="en-US" smtClean="0">
                <a:latin typeface="Arial" pitchFamily="34" charset="0"/>
                <a:cs typeface="Arial" pitchFamily="34" charset="0"/>
              </a:rPr>
              <a:t>8</a:t>
            </a:fld>
            <a:endParaRPr lang="en-US" dirty="0">
              <a:latin typeface="Arial" pitchFamily="34" charset="0"/>
              <a:cs typeface="Arial" pitchFamily="34" charset="0"/>
            </a:endParaRPr>
          </a:p>
        </p:txBody>
      </p:sp>
      <p:pic>
        <p:nvPicPr>
          <p:cNvPr id="6" name="Content Placeholder 3"/>
          <p:cNvPicPr>
            <a:picLocks noGr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982272"/>
            <a:ext cx="8640960" cy="3914328"/>
          </a:xfrm>
          <a:prstGeom prst="rect">
            <a:avLst/>
          </a:prstGeom>
          <a:noFill/>
          <a:ln w="9525">
            <a:noFill/>
            <a:miter lim="800000"/>
            <a:headEnd/>
            <a:tailEnd/>
          </a:ln>
        </p:spPr>
      </p:pic>
      <p:sp>
        <p:nvSpPr>
          <p:cNvPr id="7" name="TextBox 6"/>
          <p:cNvSpPr txBox="1"/>
          <p:nvPr/>
        </p:nvSpPr>
        <p:spPr>
          <a:xfrm>
            <a:off x="990600" y="3045023"/>
            <a:ext cx="7924800" cy="307777"/>
          </a:xfrm>
          <a:prstGeom prst="rect">
            <a:avLst/>
          </a:prstGeom>
          <a:noFill/>
        </p:spPr>
        <p:txBody>
          <a:bodyPr wrap="square" rtlCol="0">
            <a:spAutoFit/>
          </a:bodyPr>
          <a:lstStyle/>
          <a:p>
            <a:r>
              <a:rPr lang="en-US" sz="1400" b="1" dirty="0" smtClean="0">
                <a:latin typeface="Arial" pitchFamily="34" charset="0"/>
                <a:cs typeface="Arial" pitchFamily="34" charset="0"/>
              </a:rPr>
              <a:t>Contributions to municipal operational budgets per type of municipality (2012/13, audited)</a:t>
            </a:r>
            <a:endParaRPr lang="en-US" sz="1400" b="1" dirty="0">
              <a:latin typeface="Arial" pitchFamily="34" charset="0"/>
              <a:cs typeface="Arial" pitchFamily="34" charset="0"/>
            </a:endParaRPr>
          </a:p>
        </p:txBody>
      </p:sp>
    </p:spTree>
    <p:extLst>
      <p:ext uri="{BB962C8B-B14F-4D97-AF65-F5344CB8AC3E}">
        <p14:creationId xmlns:p14="http://schemas.microsoft.com/office/powerpoint/2010/main" val="258876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pPr algn="ctr"/>
            <a:r>
              <a:rPr lang="en-US" sz="3600" b="1" dirty="0" smtClean="0"/>
              <a:t>How redistributive is the Division of Revenue for local government?</a:t>
            </a:r>
            <a:endParaRPr lang="en-US" sz="3600" b="1" dirty="0"/>
          </a:p>
        </p:txBody>
      </p:sp>
      <p:sp>
        <p:nvSpPr>
          <p:cNvPr id="4" name="Slide Number Placeholder 3"/>
          <p:cNvSpPr>
            <a:spLocks noGrp="1"/>
          </p:cNvSpPr>
          <p:nvPr>
            <p:ph type="sldNum" sz="quarter" idx="12"/>
          </p:nvPr>
        </p:nvSpPr>
        <p:spPr/>
        <p:txBody>
          <a:bodyPr/>
          <a:lstStyle/>
          <a:p>
            <a:pPr>
              <a:defRPr/>
            </a:pPr>
            <a:fld id="{340F85A1-E419-4A9D-98FD-9FA4278D085E}" type="slidenum">
              <a:rPr lang="en-US" smtClean="0">
                <a:solidFill>
                  <a:srgbClr val="808080"/>
                </a:solidFill>
              </a:rPr>
              <a:pPr>
                <a:defRPr/>
              </a:pPr>
              <a:t>9</a:t>
            </a:fld>
            <a:endParaRPr lang="en-US" sz="1400" b="0">
              <a:solidFill>
                <a:srgbClr val="000000"/>
              </a:solidFill>
              <a:latin typeface="Arial"/>
            </a:endParaRPr>
          </a:p>
        </p:txBody>
      </p:sp>
    </p:spTree>
    <p:extLst>
      <p:ext uri="{BB962C8B-B14F-4D97-AF65-F5344CB8AC3E}">
        <p14:creationId xmlns:p14="http://schemas.microsoft.com/office/powerpoint/2010/main" val="3681232602"/>
      </p:ext>
    </p:extLst>
  </p:cSld>
  <p:clrMapOvr>
    <a:masterClrMapping/>
  </p:clrMapOvr>
</p:sld>
</file>

<file path=ppt/theme/_rels/themeOverride3.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10F75C0372A841883BE81DBC7DAFD2" ma:contentTypeVersion="9" ma:contentTypeDescription="Create a new document." ma:contentTypeScope="" ma:versionID="e9760ed9d53f30391e5a0c9020ab00c2">
  <xsd:schema xmlns:xsd="http://www.w3.org/2001/XMLSchema" xmlns:p="http://schemas.microsoft.com/office/2006/metadata/properties" xmlns:ns2="2aca096b-a3fb-48a2-88ee-f7b59ea5c3d2" xmlns:ns3="1ef10d30-60d1-4885-801b-11583d4bc061" targetNamespace="http://schemas.microsoft.com/office/2006/metadata/properties" ma:root="true" ma:fieldsID="8cd0a9b97af9d8ec311b1cc11fa259d0" ns2:_="" ns3:_="">
    <xsd:import namespace="2aca096b-a3fb-48a2-88ee-f7b59ea5c3d2"/>
    <xsd:import namespace="1ef10d30-60d1-4885-801b-11583d4bc061"/>
    <xsd:element name="properties">
      <xsd:complexType>
        <xsd:sequence>
          <xsd:element name="documentManagement">
            <xsd:complexType>
              <xsd:all>
                <xsd:element ref="ns2:Discription" minOccurs="0"/>
                <xsd:element ref="ns2:Common_x0020_Accessed_x0020_Document" minOccurs="0"/>
                <xsd:element ref="ns3:Business_x0020_Unit" minOccurs="0"/>
                <xsd:element ref="ns3:Division" minOccurs="0"/>
                <xsd:element ref="ns3:Electronic_x0020_Template_x0020_Category" minOccurs="0"/>
              </xsd:all>
            </xsd:complexType>
          </xsd:element>
        </xsd:sequence>
      </xsd:complexType>
    </xsd:element>
  </xsd:schema>
  <xsd:schema xmlns:xsd="http://www.w3.org/2001/XMLSchema" xmlns:dms="http://schemas.microsoft.com/office/2006/documentManagement/types" targetNamespace="2aca096b-a3fb-48a2-88ee-f7b59ea5c3d2" elementFormDefault="qualified">
    <xsd:import namespace="http://schemas.microsoft.com/office/2006/documentManagement/types"/>
    <xsd:element name="Discription" ma:index="1" nillable="true" ma:displayName="Discription" ma:internalName="Discription">
      <xsd:simpleType>
        <xsd:restriction base="dms:Note"/>
      </xsd:simpleType>
    </xsd:element>
    <xsd:element name="Common_x0020_Accessed_x0020_Document" ma:index="3" nillable="true" ma:displayName="Common Accessed Document" ma:default="0" ma:internalName="Common_x0020_Accessed_x0020_Document">
      <xsd:simpleType>
        <xsd:restriction base="dms:Boolean"/>
      </xsd:simpleType>
    </xsd:element>
  </xsd:schema>
  <xsd:schema xmlns:xsd="http://www.w3.org/2001/XMLSchema" xmlns:dms="http://schemas.microsoft.com/office/2006/documentManagement/types" targetNamespace="1ef10d30-60d1-4885-801b-11583d4bc061" elementFormDefault="qualified">
    <xsd:import namespace="http://schemas.microsoft.com/office/2006/documentManagement/types"/>
    <xsd:element name="Business_x0020_Unit" ma:index="10" nillable="true" ma:displayName="Business Unit" ma:format="Dropdown" ma:internalName="Business_x0020_Unit0">
      <xsd:simpleType>
        <xsd:restriction base="dms:Choice">
          <xsd:enumeration value="Corporate Services"/>
          <xsd:enumeration value="Asset &amp; Liabity Management"/>
          <xsd:enumeration value="Ministry"/>
          <xsd:enumeration value="Office of the Director-General"/>
          <xsd:enumeration value="Specialist Functions"/>
          <xsd:enumeration value="Budget Office"/>
          <xsd:enumeration value="Economic Policies"/>
          <xsd:enumeration value="Tax Financial Section and International Economics"/>
          <xsd:enumeration value="Intergovernmental Relations"/>
          <xsd:enumeration value="Office of the Accountant-General"/>
          <xsd:enumeration value="Public Finance"/>
          <xsd:enumeration value="Communications"/>
        </xsd:restriction>
      </xsd:simpleType>
    </xsd:element>
    <xsd:element name="Division" ma:index="11" nillable="true" ma:displayName="Division" ma:default="Not Applicable" ma:format="Dropdown" ma:internalName="Division">
      <xsd:simpleType>
        <xsd:restriction base="dms:Choice">
          <xsd:enumeration value="Not Applicable"/>
          <xsd:enumeration value="Facilities Management"/>
          <xsd:enumeration value="Financial Management"/>
          <xsd:enumeration value="Human Resources"/>
          <xsd:enumeration value="Internal Audit"/>
          <xsd:enumeration value="Information Technology"/>
          <xsd:enumeration value="Strategic Projects and Support"/>
          <xsd:enumeration value="Enterprise Risk and Security Management"/>
          <xsd:enumeration value="Communications"/>
        </xsd:restriction>
      </xsd:simpleType>
    </xsd:element>
    <xsd:element name="Electronic_x0020_Template_x0020_Category" ma:index="12" nillable="true" ma:displayName="Electronic Template Category" ma:default="Other" ma:format="Dropdown" ma:internalName="Electronic_x0020_Template_x0020_Category">
      <xsd:simpleType>
        <xsd:restriction base="dms:Choice">
          <xsd:enumeration value="Appointments"/>
          <xsd:enumeration value="Employee Relations"/>
          <xsd:enumeration value="EWP"/>
          <xsd:enumeration value="Funeral Benefits"/>
          <xsd:enumeration value="HRD"/>
          <xsd:enumeration value="Job Evaluation"/>
          <xsd:enumeration value="Leave"/>
          <xsd:enumeration value="Pensions Administration"/>
          <xsd:enumeration value="Performance Management"/>
          <xsd:enumeration value="Terminations"/>
          <xsd:enumeration value="HR Opps"/>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Common_x0020_Accessed_x0020_Document xmlns="2aca096b-a3fb-48a2-88ee-f7b59ea5c3d2">true</Common_x0020_Accessed_x0020_Document>
    <Discription xmlns="2aca096b-a3fb-48a2-88ee-f7b59ea5c3d2" xsi:nil="true"/>
    <Business_x0020_Unit xmlns="1ef10d30-60d1-4885-801b-11583d4bc061">Communications</Business_x0020_Unit>
    <Electronic_x0020_Template_x0020_Category xmlns="1ef10d30-60d1-4885-801b-11583d4bc061">Other</Electronic_x0020_Template_x0020_Category>
    <Division xmlns="1ef10d30-60d1-4885-801b-11583d4bc061">Communications</Division>
  </documentManagement>
</p:properties>
</file>

<file path=customXml/itemProps1.xml><?xml version="1.0" encoding="utf-8"?>
<ds:datastoreItem xmlns:ds="http://schemas.openxmlformats.org/officeDocument/2006/customXml" ds:itemID="{85C5DE4E-B98B-4711-8019-7F82E96967C4}">
  <ds:schemaRefs>
    <ds:schemaRef ds:uri="http://schemas.microsoft.com/sharepoint/v3/contenttype/forms"/>
  </ds:schemaRefs>
</ds:datastoreItem>
</file>

<file path=customXml/itemProps2.xml><?xml version="1.0" encoding="utf-8"?>
<ds:datastoreItem xmlns:ds="http://schemas.openxmlformats.org/officeDocument/2006/customXml" ds:itemID="{CC103B29-33E2-4887-BC99-37C47B6AF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a096b-a3fb-48a2-88ee-f7b59ea5c3d2"/>
    <ds:schemaRef ds:uri="1ef10d30-60d1-4885-801b-11583d4bc06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75D2051-8DB3-4A3C-A69D-63A16E217A40}">
  <ds:schemaRefs>
    <ds:schemaRef ds:uri="http://schemas.microsoft.com/office/2006/metadata/longProperties"/>
  </ds:schemaRefs>
</ds:datastoreItem>
</file>

<file path=customXml/itemProps4.xml><?xml version="1.0" encoding="utf-8"?>
<ds:datastoreItem xmlns:ds="http://schemas.openxmlformats.org/officeDocument/2006/customXml" ds:itemID="{3670F23C-C568-4939-934D-E549369DF442}">
  <ds:schemaRefs>
    <ds:schemaRef ds:uri="http://purl.org/dc/elements/1.1/"/>
    <ds:schemaRef ds:uri="1ef10d30-60d1-4885-801b-11583d4bc061"/>
    <ds:schemaRef ds:uri="http://schemas.microsoft.com/office/2006/documentManagement/types"/>
    <ds:schemaRef ds:uri="http://purl.org/dc/dcmitype/"/>
    <ds:schemaRef ds:uri="2aca096b-a3fb-48a2-88ee-f7b59ea5c3d2"/>
    <ds:schemaRef ds:uri="http://www.w3.org/XML/1998/namespac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4981</TotalTime>
  <Words>2607</Words>
  <Application>Microsoft Office PowerPoint</Application>
  <PresentationFormat>On-screen Show (4:3)</PresentationFormat>
  <Paragraphs>398</Paragraphs>
  <Slides>32</Slides>
  <Notes>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32</vt:i4>
      </vt:variant>
    </vt:vector>
  </HeadingPairs>
  <TitlesOfParts>
    <vt:vector size="51" baseType="lpstr">
      <vt:lpstr>MS PGothic</vt:lpstr>
      <vt:lpstr>Arial</vt:lpstr>
      <vt:lpstr>Arial Bold</vt:lpstr>
      <vt:lpstr>Arial Bold Italic</vt:lpstr>
      <vt:lpstr>Calibri</vt:lpstr>
      <vt:lpstr>Courier New</vt:lpstr>
      <vt:lpstr>Georgia</vt:lpstr>
      <vt:lpstr>Osaka</vt:lpstr>
      <vt:lpstr>Symbol</vt:lpstr>
      <vt:lpstr>Times New Roman</vt:lpstr>
      <vt:lpstr>Wingdings</vt:lpstr>
      <vt:lpstr>Blank Presentation</vt:lpstr>
      <vt:lpstr>3_Blank Presentation</vt:lpstr>
      <vt:lpstr>11_Blank Presentation</vt:lpstr>
      <vt:lpstr>2_Blank Presentation</vt:lpstr>
      <vt:lpstr>6_Blank Presentation</vt:lpstr>
      <vt:lpstr>1_Blank Presentation</vt:lpstr>
      <vt:lpstr>4_Blank Presentation</vt:lpstr>
      <vt:lpstr>5_Blank Presentation</vt:lpstr>
      <vt:lpstr> National Treasury’s views on “Municipal Viability”</vt:lpstr>
      <vt:lpstr>Outline</vt:lpstr>
      <vt:lpstr>The concept of “municipal viability”</vt:lpstr>
      <vt:lpstr>First we need to understand the structure of the local government fiscal framework</vt:lpstr>
      <vt:lpstr>Composition of the local government fiscal framework</vt:lpstr>
      <vt:lpstr>How should the LGFF respond to the uneven distribution of economic wealth in SA?</vt:lpstr>
      <vt:lpstr>PowerPoint Presentation</vt:lpstr>
      <vt:lpstr>Differentiation in the LGFF</vt:lpstr>
      <vt:lpstr>PowerPoint Presentation</vt:lpstr>
      <vt:lpstr>How the Division of Revenue is determined</vt:lpstr>
      <vt:lpstr>PowerPoint Presentation</vt:lpstr>
      <vt:lpstr>Division of All Revenues</vt:lpstr>
      <vt:lpstr>Redistribution through the Division of Revenue (DoR)</vt:lpstr>
      <vt:lpstr>How transfers redistribute funds from the national revenue base</vt:lpstr>
      <vt:lpstr>How the local government equitable share formula works</vt:lpstr>
      <vt:lpstr>Impact of the new formula (1 of 2)</vt:lpstr>
      <vt:lpstr>Advantages of the new LGES formula</vt:lpstr>
      <vt:lpstr>Impact of the new formula (2 of 2)</vt:lpstr>
      <vt:lpstr>LGES Allocations – Post Phase In 5 Year (1 of 3)</vt:lpstr>
      <vt:lpstr>Changes in transfers to LG </vt:lpstr>
      <vt:lpstr>PowerPoint Presentation</vt:lpstr>
      <vt:lpstr>Summary of reasons municipalities face budget shortfalls</vt:lpstr>
      <vt:lpstr>Alignment between the structure of the LGFF and municipal budgets</vt:lpstr>
      <vt:lpstr>PowerPoint Presentation</vt:lpstr>
      <vt:lpstr>PowerPoint Presentation</vt:lpstr>
      <vt:lpstr>2013/14 state of local government finances highlights</vt:lpstr>
      <vt:lpstr>State of local government finances: audit outcomes - 3 year trend</vt:lpstr>
      <vt:lpstr>Governance : Acting MMs and CFOs positions</vt:lpstr>
      <vt:lpstr>Comparisons between similar municipalities also show how different choices lead to different results (1 of 2)</vt:lpstr>
      <vt:lpstr>Comparisons between similar municipalities also show how different choices lead to different results (2 of 2)</vt:lpstr>
      <vt:lpstr>Conclusion</vt:lpstr>
      <vt:lpstr>PowerPoint Presentation</vt:lpstr>
    </vt:vector>
  </TitlesOfParts>
  <Company>bronwen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(Powerpoint 2007)</dc:title>
  <dc:creator>bronwen</dc:creator>
  <cp:lastModifiedBy>Mk</cp:lastModifiedBy>
  <cp:revision>159</cp:revision>
  <cp:lastPrinted>2015-05-28T14:48:34Z</cp:lastPrinted>
  <dcterms:created xsi:type="dcterms:W3CDTF">2010-05-24T08:09:56Z</dcterms:created>
  <dcterms:modified xsi:type="dcterms:W3CDTF">2015-05-29T06:53:51Z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0x010100FA10F75C0372A841883BE81DBC7DAFD2</vt:lpwstr>
  </property>
  <property fmtid="{D5CDD505-2E9C-101B-9397-08002B2CF9AE}" pid="4" name="Order">
    <vt:r8>10200</vt:r8>
  </property>
  <property fmtid="{D5CDD505-2E9C-101B-9397-08002B2CF9AE}" pid="5" name="Corporate Services Divition">
    <vt:lpwstr>Communications</vt:lpwstr>
  </property>
  <property fmtid="{D5CDD505-2E9C-101B-9397-08002B2CF9AE}" pid="6" name="Business Unit">
    <vt:lpwstr>Communications</vt:lpwstr>
  </property>
</Properties>
</file>